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0" r:id="rId3"/>
    <p:sldId id="257" r:id="rId4"/>
    <p:sldId id="262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6" autoAdjust="0"/>
  </p:normalViewPr>
  <p:slideViewPr>
    <p:cSldViewPr>
      <p:cViewPr varScale="1">
        <p:scale>
          <a:sx n="110" d="100"/>
          <a:sy n="110" d="100"/>
        </p:scale>
        <p:origin x="8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97E6E-1844-4B25-AFE2-E428CA7D6C44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6A17-9E07-48A2-B8FE-4991140B0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9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7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2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1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0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-112" charset="-128"/>
            </a:endParaRPr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800A04D7-D754-48AE-B150-D24136B8EBAE}" type="slidenum">
              <a:rPr lang="en-US" altLang="en-US" smtClean="0">
                <a:cs typeface="Arial" charset="0"/>
              </a:rPr>
              <a:pPr eaLnBrk="1" hangingPunct="1"/>
              <a:t>8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8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-112" charset="-128"/>
            </a:endParaRP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212A7AE9-69F6-4635-A9BB-48063B30137C}" type="slidenum">
              <a:rPr lang="en-US" altLang="en-US" smtClean="0">
                <a:cs typeface="Arial" charset="0"/>
              </a:rPr>
              <a:pPr eaLnBrk="1" hangingPunct="1"/>
              <a:t>10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9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6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8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8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F662-ACD6-46D3-A193-D8D4BB6D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03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2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8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3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CD859-66A9-40B0-A234-B25B50086CEF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7" y="228600"/>
            <a:ext cx="8232665" cy="3593599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66699" y="4191000"/>
            <a:ext cx="8610600" cy="2286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Sudden Cardiac Arrest in </a:t>
            </a:r>
          </a:p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Intercollegiate Athletics</a:t>
            </a:r>
          </a:p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1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228600" y="3184525"/>
            <a:ext cx="2819400" cy="1250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Calibri" pitchFamily="34" charset="0"/>
              </a:rPr>
              <a:t>Early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4000" dirty="0">
                <a:latin typeface="Calibri" pitchFamily="34" charset="0"/>
              </a:rPr>
              <a:t>Recognition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810000" y="3184525"/>
            <a:ext cx="1752600" cy="125095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latin typeface="Calibri" pitchFamily="-112" charset="0"/>
                <a:cs typeface="Arial" charset="0"/>
              </a:rPr>
              <a:t>Early</a:t>
            </a:r>
            <a:r>
              <a:rPr lang="en-US" altLang="en-US" sz="3600">
                <a:latin typeface="Calibri" pitchFamily="-112" charset="0"/>
                <a:cs typeface="Arial" charset="0"/>
              </a:rPr>
              <a:t>  </a:t>
            </a:r>
            <a:r>
              <a:rPr lang="en-US" altLang="en-US" sz="4000">
                <a:latin typeface="Calibri" pitchFamily="-112" charset="0"/>
                <a:cs typeface="Arial" charset="0"/>
              </a:rPr>
              <a:t>CPR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477000" y="3184525"/>
            <a:ext cx="1752600" cy="1250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latin typeface="Calibri" pitchFamily="-112" charset="0"/>
                <a:cs typeface="Arial" charset="0"/>
              </a:rPr>
              <a:t>Early</a:t>
            </a:r>
            <a:r>
              <a:rPr lang="en-US" altLang="en-US" sz="3600">
                <a:latin typeface="Calibri" pitchFamily="-112" charset="0"/>
                <a:cs typeface="Arial" charset="0"/>
              </a:rPr>
              <a:t> </a:t>
            </a:r>
            <a:r>
              <a:rPr lang="en-US" altLang="en-US" sz="4000">
                <a:latin typeface="Calibri" pitchFamily="-112" charset="0"/>
                <a:cs typeface="Arial" charset="0"/>
              </a:rPr>
              <a:t>AED</a:t>
            </a: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 rot="10800000">
            <a:off x="3352800" y="37052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3200400" y="38576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Rectangle 9"/>
          <p:cNvSpPr>
            <a:spLocks noChangeArrowheads="1"/>
          </p:cNvSpPr>
          <p:nvPr/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Chain of Survival</a:t>
            </a: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5856288" y="38576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 rot="10800000">
            <a:off x="6008688" y="37052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12"/>
          <p:cNvSpPr txBox="1">
            <a:spLocks noChangeArrowheads="1"/>
          </p:cNvSpPr>
          <p:nvPr/>
        </p:nvSpPr>
        <p:spPr bwMode="auto">
          <a:xfrm>
            <a:off x="3582988" y="5257800"/>
            <a:ext cx="2209800" cy="1128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Calibri" pitchFamily="34" charset="0"/>
              </a:rPr>
              <a:t>Improved </a:t>
            </a:r>
            <a:r>
              <a:rPr lang="en-US" sz="4000" dirty="0">
                <a:latin typeface="Calibri" pitchFamily="34" charset="0"/>
              </a:rPr>
              <a:t>Survival</a:t>
            </a: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83820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8382000" y="399891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1371600"/>
            <a:ext cx="5353050" cy="132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2133600" y="4805363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4724400" y="4572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 flipH="1">
            <a:off x="6486525" y="4805363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31628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Early 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D008E"/>
              </a:buClr>
              <a:defRPr/>
            </a:pPr>
            <a:r>
              <a:rPr lang="en-US" dirty="0">
                <a:cs typeface="Calibri" pitchFamily="34" charset="0"/>
              </a:rPr>
              <a:t>CPR can double or triple the chance of survival</a:t>
            </a:r>
          </a:p>
          <a:p>
            <a:pPr>
              <a:buClr>
                <a:srgbClr val="2D008E"/>
              </a:buClr>
              <a:defRPr/>
            </a:pPr>
            <a:r>
              <a:rPr lang="en-US" dirty="0">
                <a:cs typeface="Calibri" pitchFamily="34" charset="0"/>
              </a:rPr>
              <a:t>&lt; 1/3 of SCA victims receive bystander CPR</a:t>
            </a:r>
          </a:p>
          <a:p>
            <a:pPr>
              <a:buClr>
                <a:srgbClr val="2D008E"/>
              </a:buClr>
              <a:defRPr/>
            </a:pPr>
            <a:r>
              <a:rPr lang="en-US" dirty="0">
                <a:cs typeface="Calibri" pitchFamily="34" charset="0"/>
              </a:rPr>
              <a:t>2010 AHA guidelines</a:t>
            </a:r>
          </a:p>
          <a:p>
            <a:pPr lvl="1">
              <a:buClr>
                <a:srgbClr val="2D008E"/>
              </a:buClr>
              <a:buSzPct val="75000"/>
              <a:buFont typeface="Courier New" pitchFamily="49" charset="0"/>
              <a:buChar char="o"/>
              <a:defRPr/>
            </a:pPr>
            <a:r>
              <a:rPr lang="en-US" dirty="0">
                <a:cs typeface="Calibri" pitchFamily="34" charset="0"/>
              </a:rPr>
              <a:t>Hands-only CPR</a:t>
            </a:r>
          </a:p>
          <a:p>
            <a:pPr lvl="1">
              <a:buClr>
                <a:srgbClr val="2D008E"/>
              </a:buClr>
              <a:buSzPct val="75000"/>
              <a:buFont typeface="Courier New" pitchFamily="49" charset="0"/>
              <a:buChar char="o"/>
              <a:defRPr/>
            </a:pPr>
            <a:r>
              <a:rPr lang="en-GB" dirty="0"/>
              <a:t>Chest compressions</a:t>
            </a:r>
          </a:p>
          <a:p>
            <a:pPr lvl="2">
              <a:buClr>
                <a:srgbClr val="2D008E"/>
              </a:buClr>
              <a:buSzPct val="50000"/>
              <a:buFont typeface="Wingdings" pitchFamily="2" charset="2"/>
              <a:buChar char="§"/>
              <a:defRPr/>
            </a:pPr>
            <a:r>
              <a:rPr lang="en-GB" sz="2500" dirty="0"/>
              <a:t>Push hard, push fast (100 per minute)</a:t>
            </a:r>
          </a:p>
          <a:p>
            <a:pPr lvl="1">
              <a:buClr>
                <a:srgbClr val="2D008E"/>
              </a:buClr>
              <a:buSzPct val="50000"/>
              <a:buFont typeface="Wingdings" pitchFamily="2" charset="2"/>
              <a:buChar char="§"/>
              <a:defRPr/>
            </a:pPr>
            <a:r>
              <a:rPr lang="en-GB" dirty="0"/>
              <a:t>HCP 2 person CPR</a:t>
            </a:r>
          </a:p>
          <a:p>
            <a:pPr lvl="1">
              <a:buClr>
                <a:srgbClr val="2D008E"/>
              </a:buClr>
              <a:buSzPct val="50000"/>
              <a:buFont typeface="Wingdings" pitchFamily="2" charset="2"/>
              <a:buChar char="§"/>
              <a:defRPr/>
            </a:pPr>
            <a:endParaRPr lang="en-GB" sz="3300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7712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67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Availability of AEDs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The single greatest factor affecting survival is the time from cardiac arrest to defibrillation (shock)</a:t>
            </a:r>
          </a:p>
          <a:p>
            <a:pPr>
              <a:defRPr/>
            </a:pPr>
            <a:r>
              <a:rPr lang="en-US" dirty="0"/>
              <a:t>AEDs improve survival through early defibrillation</a:t>
            </a:r>
          </a:p>
          <a:p>
            <a:r>
              <a:rPr lang="en-US" dirty="0"/>
              <a:t>Survival rate decreases by 10 % for ever minute an AED is not being used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648200" y="2057400"/>
            <a:ext cx="3657600" cy="3644900"/>
            <a:chOff x="1828800" y="2895600"/>
            <a:chExt cx="5638800" cy="327660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2971800"/>
              <a:ext cx="266065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113213"/>
              <a:ext cx="2971800" cy="198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971800"/>
              <a:ext cx="16097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943600" y="2971800"/>
              <a:ext cx="14478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endParaRPr lang="it-IT" altLang="en-US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28800" y="2895600"/>
              <a:ext cx="55626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28800" y="2895600"/>
              <a:ext cx="2590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7620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828800" y="6019800"/>
              <a:ext cx="5562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391400" y="2895600"/>
              <a:ext cx="762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29961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98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Management of SCA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Collapsed and Unresponsive Athlete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r>
              <a:rPr lang="en-US" altLang="en-US" dirty="0">
                <a:ea typeface="ＭＳ Ｐゴシック" pitchFamily="-112" charset="-128"/>
              </a:rPr>
              <a:t>Suspect SCA in any collapsed and unresponsive athlete </a:t>
            </a:r>
          </a:p>
          <a:p>
            <a:r>
              <a:rPr lang="en-US" altLang="en-US" dirty="0">
                <a:ea typeface="ＭＳ Ｐゴシック" pitchFamily="-112" charset="-128"/>
              </a:rPr>
              <a:t>An AED should be applied as soon as possible for rhythm analysis and shock if indicated </a:t>
            </a:r>
          </a:p>
          <a:p>
            <a:endParaRPr lang="en-US" dirty="0"/>
          </a:p>
        </p:txBody>
      </p:sp>
      <p:pic>
        <p:nvPicPr>
          <p:cNvPr id="5" name="Picture 5" descr="Saving Lives in Schoo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40" y="1838243"/>
            <a:ext cx="3074885" cy="380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7712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87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Sequential Steps in SCA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Recognize SCA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Call for help / Call 9-1-1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Begin chest compressions (CPR)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Send bystander to retrieve  AED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Apply and use the AED as soon as possible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Continue CPR until EMS arrives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69862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41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2013-14 NCAA Sport Medicine Handbook </a:t>
            </a:r>
          </a:p>
          <a:p>
            <a:r>
              <a:rPr lang="en-US" sz="2400" dirty="0"/>
              <a:t>K. Harmon, I. Asif, D. </a:t>
            </a:r>
            <a:r>
              <a:rPr lang="en-US" sz="2400" dirty="0" err="1"/>
              <a:t>Klossner</a:t>
            </a:r>
            <a:r>
              <a:rPr lang="en-US" sz="2400" dirty="0"/>
              <a:t> and J. </a:t>
            </a:r>
            <a:r>
              <a:rPr lang="en-US" sz="2400" dirty="0" err="1"/>
              <a:t>Drezner</a:t>
            </a:r>
            <a:r>
              <a:rPr lang="en-US" sz="2400" dirty="0"/>
              <a:t> “Incidence of Sudden Cardiac Death in National Collegiate Athletic Association Athletes”. </a:t>
            </a:r>
            <a:r>
              <a:rPr lang="en-US" sz="2400" i="1" dirty="0"/>
              <a:t>Circulation. </a:t>
            </a:r>
            <a:r>
              <a:rPr lang="en-US" sz="2400" dirty="0"/>
              <a:t>2011;123:1594-1600; originally published online April 4, 2011</a:t>
            </a:r>
          </a:p>
          <a:p>
            <a:r>
              <a:rPr lang="en-US" sz="2400" dirty="0"/>
              <a:t>National Athletic Trainers' Association Position Statement: Preventing Sudden Death in Sports. JAT. 2012 Jan-Feb 47(1) 96-118</a:t>
            </a:r>
          </a:p>
          <a:p>
            <a:r>
              <a:rPr lang="en-US" sz="2400" dirty="0"/>
              <a:t>Journal of American Cardiology; Vol 67; Issue 25, June 2016 DOI:10:1016/j.jacc.2016.03.527</a:t>
            </a:r>
          </a:p>
          <a:p>
            <a:pPr algn="r"/>
            <a:r>
              <a:rPr lang="en-US" dirty="0"/>
              <a:t>Revised March 2017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10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Cardiac Arrest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Intercollegiate Athletics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prepared 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10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80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8600"/>
            <a:ext cx="8610600" cy="5029199"/>
          </a:xfrm>
        </p:spPr>
        <p:txBody>
          <a:bodyPr>
            <a:normAutofit fontScale="92500" lnSpcReduction="10000"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Prevalence of Sudden Cardiac Arrest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600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ＭＳ Ｐゴシック" pitchFamily="34" charset="-128"/>
                <a:cs typeface="Arial" charset="0"/>
              </a:rPr>
              <a:t>SCA affects about 1 in 44,000 NCAA Student Athletes Annually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ＭＳ Ｐゴシック" pitchFamily="34" charset="-128"/>
                <a:cs typeface="Arial" charset="0"/>
              </a:rPr>
              <a:t>Of the deaths from medical causes, 56% were cardiovascular-related sudden deaths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ＭＳ Ｐゴシック" pitchFamily="34" charset="-128"/>
                <a:cs typeface="Arial" charset="0"/>
              </a:rPr>
              <a:t>Males have a high incidence than females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ＭＳ Ｐゴシック" pitchFamily="34" charset="-128"/>
                <a:cs typeface="Arial" charset="0"/>
              </a:rPr>
              <a:t>Sports at a high risk include(in order) basketball, swimming, lacrosse, football, and cross  country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ＭＳ Ｐゴシック" pitchFamily="34" charset="-128"/>
                <a:cs typeface="Arial" charset="0"/>
              </a:rPr>
              <a:t>Death rate among Afro-American athletes is 1:17,696 compared to 1 in 58,653 for Caucasian competitors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Division I male basketball players, the rate of SCD was 1:3100 per year</a:t>
            </a:r>
            <a:endParaRPr lang="en-US" sz="2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i="1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981200"/>
            <a:ext cx="40417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75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Recognition of SCA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2D008E"/>
              </a:buClr>
              <a:defRPr/>
            </a:pPr>
            <a:r>
              <a:rPr lang="en-US" sz="3000" dirty="0"/>
              <a:t>SCA should be suspected in any athlete who is </a:t>
            </a:r>
            <a:r>
              <a:rPr lang="en-US" dirty="0"/>
              <a:t>collapsed and unresponsive</a:t>
            </a:r>
          </a:p>
          <a:p>
            <a:pPr>
              <a:buClr>
                <a:srgbClr val="2D008E"/>
              </a:buClr>
              <a:defRPr/>
            </a:pPr>
            <a:r>
              <a:rPr lang="en-US" sz="3000" dirty="0"/>
              <a:t>SCA should be suspected in any non-traumatic collapse </a:t>
            </a:r>
          </a:p>
          <a:p>
            <a:pPr>
              <a:buClr>
                <a:srgbClr val="2D008E"/>
              </a:buClr>
              <a:defRPr/>
            </a:pPr>
            <a:r>
              <a:rPr lang="en-US" sz="3000" dirty="0"/>
              <a:t>Brief seizure-like activity is common after collapse from SCA</a:t>
            </a:r>
          </a:p>
          <a:p>
            <a:pPr>
              <a:buClr>
                <a:srgbClr val="2D008E"/>
              </a:buClr>
              <a:defRPr/>
            </a:pPr>
            <a:r>
              <a:rPr lang="en-US" sz="3000" dirty="0"/>
              <a:t>Seizure = SCA until proven otherwise</a:t>
            </a:r>
          </a:p>
          <a:p>
            <a:pPr>
              <a:buClr>
                <a:srgbClr val="2D008E"/>
              </a:buClr>
              <a:defRPr/>
            </a:pPr>
            <a:r>
              <a:rPr lang="en-US" sz="3000" dirty="0"/>
              <a:t>Occasional gasping is not normal breathing… think SCA</a:t>
            </a:r>
          </a:p>
          <a:p>
            <a:pPr marL="457200" lvl="1" indent="0" defTabSz="457200" eaLnBrk="0" fontAlgn="base" hangingPunct="0">
              <a:spcAft>
                <a:spcPct val="0"/>
              </a:spcAft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40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Causes of SCA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lvl="1"/>
            <a:endParaRPr lang="en-US" sz="27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2700" b="1" i="1" dirty="0">
                <a:latin typeface="Arial" pitchFamily="34" charset="0"/>
                <a:cs typeface="Arial" pitchFamily="34" charset="0"/>
              </a:rPr>
              <a:t>Ventricular fibrillation occurs leading to improper heart rhythms</a:t>
            </a:r>
          </a:p>
          <a:p>
            <a:pPr marL="457200" lvl="1" indent="0">
              <a:buNone/>
            </a:pPr>
            <a:endParaRPr lang="en-US" sz="2700" b="1" i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2700" b="1" i="1" dirty="0">
                <a:latin typeface="Arial" pitchFamily="34" charset="0"/>
                <a:cs typeface="Arial" pitchFamily="34" charset="0"/>
              </a:rPr>
              <a:t>Conditions seen include:</a:t>
            </a:r>
          </a:p>
          <a:p>
            <a:pPr lvl="1"/>
            <a:r>
              <a:rPr lang="en-US" sz="2700" b="1" i="1" dirty="0">
                <a:latin typeface="Arial" pitchFamily="34" charset="0"/>
                <a:cs typeface="Arial" pitchFamily="34" charset="0"/>
              </a:rPr>
              <a:t>	Hypertrophic Cardiomyopathy</a:t>
            </a:r>
          </a:p>
          <a:p>
            <a:pPr lvl="1"/>
            <a:r>
              <a:rPr lang="en-US" sz="2700" b="1" i="1" dirty="0">
                <a:latin typeface="Arial" pitchFamily="34" charset="0"/>
                <a:cs typeface="Arial" pitchFamily="34" charset="0"/>
              </a:rPr>
              <a:t>Congenital Abnormalities of Coronary Arteries</a:t>
            </a:r>
          </a:p>
          <a:p>
            <a:pPr marL="457200" lvl="1" indent="0">
              <a:buNone/>
            </a:pPr>
            <a:endParaRPr lang="en-US" sz="27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7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7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95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Prevention of SCA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68" y="15240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Student-athletes are required to have a pre-participation physical examination.</a:t>
            </a:r>
          </a:p>
          <a:p>
            <a:pPr>
              <a:defRPr/>
            </a:pPr>
            <a:r>
              <a:rPr lang="en-US" dirty="0"/>
              <a:t>The PPE includes: </a:t>
            </a:r>
            <a:r>
              <a:rPr lang="en-US" i="1" dirty="0">
                <a:solidFill>
                  <a:srgbClr val="FF0000"/>
                </a:solidFill>
              </a:rPr>
              <a:t>Insert institutional screening policy here if applicable</a:t>
            </a:r>
          </a:p>
          <a:p>
            <a:pPr lvl="1">
              <a:buSzPct val="75000"/>
              <a:buFont typeface="Courier New" pitchFamily="49" charset="0"/>
              <a:buChar char="o"/>
              <a:defRPr/>
            </a:pPr>
            <a:r>
              <a:rPr lang="en-US" dirty="0"/>
              <a:t>History (chest pain or passing out with exercise)</a:t>
            </a:r>
          </a:p>
          <a:p>
            <a:pPr lvl="1">
              <a:buSzPct val="75000"/>
              <a:buFont typeface="Courier New" pitchFamily="49" charset="0"/>
              <a:buChar char="o"/>
              <a:defRPr/>
            </a:pPr>
            <a:r>
              <a:rPr lang="en-US" dirty="0"/>
              <a:t>Physical exam (blood pressure, heart sounds)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2852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41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Prevention of SCA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Emergency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Emergency Action Plan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3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Essential elements of an emergency action plan include: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100" dirty="0">
                <a:solidFill>
                  <a:srgbClr val="FF0000"/>
                </a:solidFill>
              </a:rPr>
              <a:t>(insert specific institutional plans for all of the following)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/>
              <a:t>Methods of communication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/>
              <a:t>Personnel requiring CPR and AED training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/>
              <a:t>Locations of AEDs for early defibrillation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000" dirty="0"/>
              <a:t>Practice and review of the response plan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27712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823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Emergency Planning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sz="half" idx="2"/>
          </p:nvPr>
        </p:nvSpPr>
        <p:spPr bwMode="auto">
          <a:xfrm>
            <a:off x="4191000" y="1067593"/>
            <a:ext cx="4648200" cy="4550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US" altLang="en-US" sz="2400">
                <a:ea typeface="ＭＳ Ｐゴシック" pitchFamily="-112" charset="-128"/>
              </a:rPr>
              <a:t>	</a:t>
            </a:r>
            <a:r>
              <a:rPr lang="en-US" altLang="en-US" sz="2000">
                <a:ea typeface="ＭＳ Ｐゴシック" pitchFamily="-112" charset="-128"/>
              </a:rPr>
              <a:t>Written Emergency Action Plan for SCA</a:t>
            </a: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US" altLang="en-US" sz="800">
              <a:ea typeface="ＭＳ Ｐゴシック" pitchFamily="-112" charset="-128"/>
            </a:endParaRP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US" altLang="en-US" sz="2000">
                <a:ea typeface="ＭＳ Ｐゴシック" pitchFamily="-112" charset="-128"/>
              </a:rPr>
              <a:t>	Emergency communication system</a:t>
            </a: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US" altLang="en-US" sz="800">
              <a:ea typeface="ＭＳ Ｐゴシック" pitchFamily="-112" charset="-128"/>
            </a:endParaRP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US" altLang="en-US" sz="2000">
                <a:ea typeface="ＭＳ Ｐゴシック" pitchFamily="-112" charset="-128"/>
              </a:rPr>
              <a:t>	Trained responders in CPR/AED</a:t>
            </a: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US" altLang="en-US" sz="800">
              <a:ea typeface="ＭＳ Ｐゴシック" pitchFamily="-112" charset="-128"/>
            </a:endParaRP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US" altLang="en-US" sz="2000">
                <a:ea typeface="ＭＳ Ｐゴシック" pitchFamily="-112" charset="-128"/>
              </a:rPr>
              <a:t>	AED locations – all staff awareness</a:t>
            </a: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US" altLang="en-US" sz="800">
              <a:ea typeface="ＭＳ Ｐゴシック" pitchFamily="-112" charset="-128"/>
            </a:endParaRP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US" altLang="en-US" sz="2000">
                <a:ea typeface="ＭＳ Ｐゴシック" pitchFamily="-112" charset="-128"/>
              </a:rPr>
              <a:t>	Access to early defibrillation   (&lt;3-5 min collapse to shock)</a:t>
            </a: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US" altLang="en-US" sz="800">
              <a:ea typeface="ＭＳ Ｐゴシック" pitchFamily="-112" charset="-128"/>
            </a:endParaRP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US" altLang="en-US" sz="2000">
                <a:ea typeface="ＭＳ Ｐゴシック" pitchFamily="-112" charset="-128"/>
              </a:rPr>
              <a:t>	Practice and review of the response plan at least annually</a:t>
            </a: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US" altLang="en-US" sz="800">
              <a:ea typeface="ＭＳ Ｐゴシック" pitchFamily="-112" charset="-128"/>
            </a:endParaRP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US" altLang="en-US" sz="2000">
                <a:ea typeface="ＭＳ Ｐゴシック" pitchFamily="-112" charset="-128"/>
              </a:rPr>
              <a:t>	Integrate AEDS into local EMS system</a:t>
            </a:r>
          </a:p>
        </p:txBody>
      </p:sp>
      <p:pic>
        <p:nvPicPr>
          <p:cNvPr id="19460" name="Picture 6" descr="MCWB01372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2730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DF001_UndDefib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219200"/>
            <a:ext cx="3576638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MCWB01372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47875"/>
            <a:ext cx="2730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MCWB01372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36838"/>
            <a:ext cx="273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MCWB01372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44850"/>
            <a:ext cx="2730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MCWB01372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2730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 descr="MCWB01372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2746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3513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Management of SCA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of Survival </a:t>
            </a:r>
          </a:p>
          <a:p>
            <a:r>
              <a:rPr lang="en-US" dirty="0"/>
              <a:t>Early CPR</a:t>
            </a:r>
          </a:p>
          <a:p>
            <a:r>
              <a:rPr lang="en-US" dirty="0"/>
              <a:t>Prompt AED usage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0480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3447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676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302</TotalTime>
  <Words>492</Words>
  <Application>Microsoft Office PowerPoint</Application>
  <PresentationFormat>On-screen Show (4:3)</PresentationFormat>
  <Paragraphs>97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Sudden Cardiac Arrest in Intercollegiate Athletics Are you prepared ?</vt:lpstr>
      <vt:lpstr>PowerPoint Presentation</vt:lpstr>
      <vt:lpstr>Recognition of SCA</vt:lpstr>
      <vt:lpstr>Common Causes of SCA</vt:lpstr>
      <vt:lpstr>Prevention of SCA Screening</vt:lpstr>
      <vt:lpstr>Prevention of SCA Emergency Preparation</vt:lpstr>
      <vt:lpstr>Emergency Planning</vt:lpstr>
      <vt:lpstr>Management of SCA</vt:lpstr>
      <vt:lpstr>PowerPoint Presentation</vt:lpstr>
      <vt:lpstr>Early CPR</vt:lpstr>
      <vt:lpstr>Availability of AEDs</vt:lpstr>
      <vt:lpstr>Management of SCA The Collapsed and Unresponsive Athlete</vt:lpstr>
      <vt:lpstr>Sequential Steps in SCA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 Smith</dc:creator>
  <cp:lastModifiedBy>Russell Lowe</cp:lastModifiedBy>
  <cp:revision>35</cp:revision>
  <dcterms:created xsi:type="dcterms:W3CDTF">2013-07-02T18:43:56Z</dcterms:created>
  <dcterms:modified xsi:type="dcterms:W3CDTF">2017-03-06T19:11:12Z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F3E4E544-7D0E-4DDC-947F-44C25BEB1715</vt:lpwstr>
  </property>
  <property fmtid="{D5CDD505-2E9C-101B-9397-08002B2CF9AE}" pid="3" name="ArticulatePath">
    <vt:lpwstr>SCA revised April 2014 RC Corrections</vt:lpwstr>
  </property>
</Properties>
</file>