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60" r:id="rId6"/>
    <p:sldId id="257" r:id="rId7"/>
    <p:sldId id="275" r:id="rId8"/>
    <p:sldId id="279" r:id="rId9"/>
    <p:sldId id="276" r:id="rId10"/>
    <p:sldId id="262" r:id="rId11"/>
    <p:sldId id="278" r:id="rId12"/>
    <p:sldId id="277" r:id="rId13"/>
    <p:sldId id="270" r:id="rId14"/>
    <p:sldId id="27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6" autoAdjust="0"/>
  </p:normalViewPr>
  <p:slideViewPr>
    <p:cSldViewPr>
      <p:cViewPr varScale="1">
        <p:scale>
          <a:sx n="96" d="100"/>
          <a:sy n="96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97E6E-1844-4B25-AFE2-E428CA7D6C44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16A17-9E07-48A2-B8FE-4991140B09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9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7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2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1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9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1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6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6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8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8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2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8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6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3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1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CD859-66A9-40B0-A234-B25B50086CEF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0C7E-B793-48C8-BA7F-E0EE26335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acc.2016.03.52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hyperlink" Target="https://www.merckmanuals.com/professional/cardiovascular-disorders/sports-and-the-heart/sudden-cardiac-death-in-athletes#v941715" TargetMode="External"/><Relationship Id="rId4" Type="http://schemas.openxmlformats.org/officeDocument/2006/relationships/hyperlink" Target="https://ncaaorg.s3.amazonaws.com/ssi/cardiac/SSI_Cardiac3minDril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caaorg.s3.amazonaws.com/ssi/cardiac/SSI_Cardiac3minDrill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7" y="228600"/>
            <a:ext cx="8232665" cy="3593599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66699" y="4191000"/>
            <a:ext cx="8610600" cy="2286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Sudden Cardiac Arrest in </a:t>
            </a:r>
          </a:p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Intercollegiate Athletics</a:t>
            </a:r>
          </a:p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1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Availability of AEDs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The single greatest factor affecting survival is the time from cardiac arrest to defibrillation (shock)</a:t>
            </a:r>
          </a:p>
          <a:p>
            <a:pPr>
              <a:defRPr/>
            </a:pPr>
            <a:r>
              <a:rPr lang="en-US" dirty="0"/>
              <a:t>AEDs improve survival through early defibrillation</a:t>
            </a:r>
          </a:p>
          <a:p>
            <a:r>
              <a:rPr lang="en-US" dirty="0"/>
              <a:t>Survival rate decreases by 10 % for ever minute an AED is not being used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648200" y="2057400"/>
            <a:ext cx="3657600" cy="3644900"/>
            <a:chOff x="1828800" y="2895600"/>
            <a:chExt cx="5638800" cy="327660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2971800"/>
              <a:ext cx="266065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113213"/>
              <a:ext cx="2971800" cy="198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971800"/>
              <a:ext cx="16097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943600" y="2971800"/>
              <a:ext cx="14478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endParaRPr lang="it-IT" altLang="en-US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28800" y="2895600"/>
              <a:ext cx="55626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28800" y="2895600"/>
              <a:ext cx="2590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28800" y="2895600"/>
              <a:ext cx="7620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828800" y="6019800"/>
              <a:ext cx="5562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391400" y="2895600"/>
              <a:ext cx="762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it-IT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29961"/>
            <a:ext cx="23653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98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92998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200" dirty="0" err="1"/>
              <a:t>Hainline</a:t>
            </a:r>
            <a:r>
              <a:rPr lang="en-US" sz="2200" dirty="0"/>
              <a:t> B, </a:t>
            </a:r>
            <a:r>
              <a:rPr lang="en-US" sz="2200" dirty="0" err="1"/>
              <a:t>Drezner</a:t>
            </a:r>
            <a:r>
              <a:rPr lang="en-US" sz="2200" dirty="0"/>
              <a:t> J, </a:t>
            </a:r>
            <a:r>
              <a:rPr lang="en-US" sz="2200" dirty="0" err="1"/>
              <a:t>Baggish</a:t>
            </a:r>
            <a:r>
              <a:rPr lang="en-US" sz="2200" dirty="0"/>
              <a:t> A, et al. </a:t>
            </a:r>
            <a:r>
              <a:rPr lang="en-US" sz="2200" dirty="0" err="1"/>
              <a:t>Interassociation</a:t>
            </a:r>
            <a:r>
              <a:rPr lang="en-US" sz="2200" dirty="0"/>
              <a:t> Consensus Statement on Cardiovascular Care of College Student-Athletes. </a:t>
            </a:r>
            <a:r>
              <a:rPr lang="en-US" sz="2200" i="1" dirty="0"/>
              <a:t>J Am Coll </a:t>
            </a:r>
            <a:r>
              <a:rPr lang="en-US" sz="2200" i="1" dirty="0" err="1"/>
              <a:t>Cardiol</a:t>
            </a:r>
            <a:r>
              <a:rPr lang="en-US" sz="2200" i="1" dirty="0"/>
              <a:t>. </a:t>
            </a:r>
            <a:r>
              <a:rPr lang="en-US" sz="2200" dirty="0"/>
              <a:t>2016 Jun, 67 (25) 2981–2995. </a:t>
            </a:r>
            <a:r>
              <a:rPr lang="en-US" sz="2200" dirty="0">
                <a:hlinkClick r:id="rId3"/>
              </a:rPr>
              <a:t>https://doi.org/10.1016/j.jacc.2016.03.527</a:t>
            </a:r>
            <a:r>
              <a:rPr lang="en-US" sz="2200" dirty="0"/>
              <a:t> </a:t>
            </a:r>
          </a:p>
          <a:p>
            <a:r>
              <a:rPr lang="en-US" sz="2200" dirty="0"/>
              <a:t>2014-15 NCAA Sport Medicine Handbook </a:t>
            </a:r>
          </a:p>
          <a:p>
            <a:r>
              <a:rPr lang="en-US" sz="2200" dirty="0"/>
              <a:t>K. Harmon, I. Asif, D. </a:t>
            </a:r>
            <a:r>
              <a:rPr lang="en-US" sz="2200" dirty="0" err="1"/>
              <a:t>Klossner</a:t>
            </a:r>
            <a:r>
              <a:rPr lang="en-US" sz="2200" dirty="0"/>
              <a:t> and J. </a:t>
            </a:r>
            <a:r>
              <a:rPr lang="en-US" sz="2200" dirty="0" err="1"/>
              <a:t>Drezner</a:t>
            </a:r>
            <a:r>
              <a:rPr lang="en-US" sz="2200" dirty="0"/>
              <a:t> “Incidence of Sudden Cardiac Death in National Collegiate Athletic Association Athletes”. </a:t>
            </a:r>
            <a:r>
              <a:rPr lang="en-US" sz="2200" i="1" dirty="0"/>
              <a:t>Circulation. </a:t>
            </a:r>
            <a:r>
              <a:rPr lang="en-US" sz="2200" dirty="0"/>
              <a:t>2011;123:1594-1600; originally published online April 4, 2011</a:t>
            </a:r>
          </a:p>
          <a:p>
            <a:r>
              <a:rPr lang="en-US" sz="2200" dirty="0"/>
              <a:t>National Athletic Trainers' Association Position Statement: Preventing Sudden Death in Sports. JAT. 2012 Jan-Feb 47(1) 96-118</a:t>
            </a:r>
          </a:p>
          <a:p>
            <a:r>
              <a:rPr lang="en-US" sz="2200" dirty="0"/>
              <a:t>NCAA Cardiac 3 Minute Drill Handout.  </a:t>
            </a:r>
            <a:r>
              <a:rPr lang="en-US" sz="2200" dirty="0">
                <a:hlinkClick r:id="rId4"/>
              </a:rPr>
              <a:t>(https://ncaaorg.s3.amazonaws.com/ssi/cardiac/SSI_Cardiac3minDrill.pdf)</a:t>
            </a:r>
            <a:endParaRPr lang="en-US" sz="2200" dirty="0"/>
          </a:p>
          <a:p>
            <a:r>
              <a:rPr lang="en-US" sz="2200" dirty="0">
                <a:hlinkClick r:id="rId5"/>
              </a:rPr>
              <a:t>Sudden Cardiac Death in Athletes - Cardiovascular Disorders - Merck Manuals Professional Edition</a:t>
            </a:r>
            <a:endParaRPr lang="en-US" sz="22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63766A9F-9D7D-422E-9A8D-A83E1C2F7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26888"/>
            <a:ext cx="2362200" cy="103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10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Sudden Cardiac Arrest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Intercollegiate Athletics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prepared 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610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80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57200"/>
            <a:ext cx="8610600" cy="5029199"/>
          </a:xfrm>
        </p:spPr>
        <p:txBody>
          <a:bodyPr>
            <a:norm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Sudden Cardiac Arrest (SCA) in Collegiate Student Athletes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600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Sudden fatality from a heart condition remains the leading medical cause of death in college athletes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Prevention starts with the Pre Participation Physical</a:t>
            </a:r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Emergency Action Plan for Cardiac Arrest must be established, communicated, and rehearsed</a:t>
            </a:r>
            <a:endParaRPr lang="en-US" sz="2200" dirty="0"/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i="1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75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8610600" cy="5029199"/>
          </a:xfrm>
        </p:spPr>
        <p:txBody>
          <a:bodyPr>
            <a:norm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Pre-Participation Evaluation of Student Athlete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0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Cardiac specific portion of PPE consists of the following: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Comprehensive personal and family history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Physical Examination</a:t>
            </a:r>
          </a:p>
          <a:p>
            <a:pPr marL="1371600" lvl="2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American Heart Association 14 point evaluation or</a:t>
            </a:r>
          </a:p>
          <a:p>
            <a:pPr marL="1371600" lvl="2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Pre-Participation Physical Evaluation Monograph, 4</a:t>
            </a:r>
            <a:r>
              <a:rPr lang="en-US" sz="1400" baseline="30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</a:t>
            </a: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Edition</a:t>
            </a:r>
          </a:p>
          <a:p>
            <a:pPr marL="1371600" lvl="2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ECG is included with the above, best practices include: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Pre ECG screening planning is performed with a multidisciplinary team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 student-athlete is provided an in-depth explanation for the rationale of the ECG screening and the possible risk vs benefit of adding ECG Screening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Modern athlete-specific ECG interpretation standards are used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Skilled cardiology oversite is available</a:t>
            </a:r>
          </a:p>
          <a:p>
            <a:pPr marL="1371600" lvl="2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4"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marL="342900" lvl="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i="1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89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8610600" cy="5029199"/>
          </a:xfrm>
        </p:spPr>
        <p:txBody>
          <a:bodyPr>
            <a:norm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Common Causes of SCA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028700" lvl="1" indent="-5715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Arrythmias </a:t>
            </a:r>
          </a:p>
          <a:p>
            <a:pPr marL="1028700" lvl="1" indent="-5715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Hypertrophic Cardiomyopathy</a:t>
            </a:r>
          </a:p>
          <a:p>
            <a:pPr marL="1028700" lvl="1" indent="-5715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Inherited Cardiac Conditions</a:t>
            </a:r>
          </a:p>
          <a:p>
            <a:pPr marL="1028700" lvl="1" indent="-5715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Commotio cordis</a:t>
            </a:r>
          </a:p>
          <a:p>
            <a:pPr marL="1028700" lvl="1" indent="-5715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Myocarditis</a:t>
            </a:r>
          </a:p>
          <a:p>
            <a:pPr marL="1371600" lvl="2" indent="-4572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4"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endParaRPr lang="en-US" sz="2200" i="1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38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 and Planning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704593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Preparation is the key to survival once sudden cardiac arrest has occurred </a:t>
            </a:r>
          </a:p>
          <a:p>
            <a:pPr lvl="2" defTabSz="457200" eaLnBrk="0" fontAlgn="base" hangingPunct="0"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Emergency Action Plan that encompasses Sudden Cardiac Arrest</a:t>
            </a:r>
          </a:p>
          <a:p>
            <a:pPr lvl="2" defTabSz="457200" eaLnBrk="0" fontAlgn="base" hangingPunct="0"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Protocols must be location and situation specific</a:t>
            </a:r>
          </a:p>
          <a:p>
            <a:pPr lvl="2" defTabSz="457200"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 staff, including coaches, must be aware of protocols</a:t>
            </a:r>
          </a:p>
          <a:p>
            <a:pPr lvl="2" defTabSz="457200"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EAP must be widely distributed and rehearsed regularly</a:t>
            </a:r>
          </a:p>
          <a:p>
            <a:pPr marL="457200" lvl="1" indent="0" defTabSz="457200" eaLnBrk="0" fontAlgn="base" hangingPunct="0">
              <a:spcAft>
                <a:spcPct val="0"/>
              </a:spcAft>
              <a:buNone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457200" eaLnBrk="0" fontAlgn="base" hangingPunct="0">
              <a:spcAft>
                <a:spcPct val="0"/>
              </a:spcAft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14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Action: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Recognizing Signs and Symptoms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99464"/>
            <a:ext cx="8229600" cy="4306507"/>
          </a:xfrm>
        </p:spPr>
        <p:txBody>
          <a:bodyPr>
            <a:normAutofit/>
          </a:bodyPr>
          <a:lstStyle/>
          <a:p>
            <a:pPr lvl="1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Collapsed and unresponsive</a:t>
            </a:r>
          </a:p>
          <a:p>
            <a:pPr lvl="2" defTabSz="457200" eaLnBrk="0" fontAlgn="base" hangingPunct="0"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SCA should be suspected in any non-traumatic collapse</a:t>
            </a:r>
          </a:p>
          <a:p>
            <a:pPr lvl="1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Gasping, agonal breathing</a:t>
            </a:r>
          </a:p>
          <a:p>
            <a:pPr lvl="1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Seizure like activity, involuntary arm and leg movements</a:t>
            </a:r>
          </a:p>
          <a:p>
            <a:pPr lvl="2" defTabSz="457200" eaLnBrk="0" fontAlgn="base" hangingPunct="0"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Seizure=SCA until proven otherwise</a:t>
            </a:r>
          </a:p>
          <a:p>
            <a:pPr lvl="1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blow to the chest:  Direct impact to the chest can cause cardiac arrest</a:t>
            </a:r>
          </a:p>
          <a:p>
            <a:pPr marL="457200" lvl="1" indent="0" defTabSz="457200" eaLnBrk="0" fontAlgn="base" hangingPunct="0">
              <a:spcAft>
                <a:spcPct val="0"/>
              </a:spcAft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40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Action: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Activate EMS and Begin CPR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80008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defTabSz="457200">
              <a:spcAft>
                <a:spcPct val="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lvl="1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Activate EAP and contact EMS immediately</a:t>
            </a:r>
          </a:p>
          <a:p>
            <a:pPr lvl="1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Locate and acquire AED, begin CPR according to training</a:t>
            </a:r>
          </a:p>
          <a:p>
            <a:pPr lvl="1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Those not performing CPR or preparing AED should clear path for ambulance</a:t>
            </a:r>
          </a:p>
          <a:p>
            <a:pPr lvl="1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Continue CPR until EMS arrives or patient shows signs of life</a:t>
            </a:r>
          </a:p>
          <a:p>
            <a:pPr lvl="1" defTabSz="457200" eaLnBrk="0" fontAlgn="base" hangingPunct="0">
              <a:spcAft>
                <a:spcPct val="0"/>
              </a:spcAft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defTabSz="457200" eaLnBrk="0" fontAlgn="base" hangingPunct="0">
              <a:spcAft>
                <a:spcPct val="0"/>
              </a:spcAft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2362200" cy="103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60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C93A4E20-E9BB-4F4F-AC05-C3977B18E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"/>
            <a:ext cx="52908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96BCC89891C498C0E02240D68A4E2" ma:contentTypeVersion="15" ma:contentTypeDescription="Create a new document." ma:contentTypeScope="" ma:versionID="33514915484f444effd1fd3857d39dd5">
  <xsd:schema xmlns:xsd="http://www.w3.org/2001/XMLSchema" xmlns:xs="http://www.w3.org/2001/XMLSchema" xmlns:p="http://schemas.microsoft.com/office/2006/metadata/properties" xmlns:ns3="18574f86-e3a6-4dff-a31c-2d67a19b02e1" xmlns:ns4="cf687ebd-e694-4b03-a1fa-766c02c01f77" targetNamespace="http://schemas.microsoft.com/office/2006/metadata/properties" ma:root="true" ma:fieldsID="7aa8027d1b24d7dad8c4924eb4ee993c" ns3:_="" ns4:_="">
    <xsd:import namespace="18574f86-e3a6-4dff-a31c-2d67a19b02e1"/>
    <xsd:import namespace="cf687ebd-e694-4b03-a1fa-766c02c01f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74f86-e3a6-4dff-a31c-2d67a19b0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87ebd-e694-4b03-a1fa-766c02c01f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8574f86-e3a6-4dff-a31c-2d67a19b02e1" xsi:nil="true"/>
  </documentManagement>
</p:properties>
</file>

<file path=customXml/itemProps1.xml><?xml version="1.0" encoding="utf-8"?>
<ds:datastoreItem xmlns:ds="http://schemas.openxmlformats.org/officeDocument/2006/customXml" ds:itemID="{7292D2DA-6C42-4BF8-8C28-67EC2131A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574f86-e3a6-4dff-a31c-2d67a19b02e1"/>
    <ds:schemaRef ds:uri="cf687ebd-e694-4b03-a1fa-766c02c01f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9418EA-350E-4AA4-87D0-4325EDD5E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05B09B-89FF-498D-8081-C3D28161E86A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f687ebd-e694-4b03-a1fa-766c02c01f77"/>
    <ds:schemaRef ds:uri="18574f86-e3a6-4dff-a31c-2d67a19b02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532</TotalTime>
  <Words>532</Words>
  <Application>Microsoft Office PowerPoint</Application>
  <PresentationFormat>On-screen Show (4:3)</PresentationFormat>
  <Paragraphs>75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Office Theme</vt:lpstr>
      <vt:lpstr>PowerPoint Presentation</vt:lpstr>
      <vt:lpstr>Sudden Cardiac Arrest in Intercollegiate Athletics Are you prepared ?</vt:lpstr>
      <vt:lpstr>PowerPoint Presentation</vt:lpstr>
      <vt:lpstr>PowerPoint Presentation</vt:lpstr>
      <vt:lpstr>PowerPoint Presentation</vt:lpstr>
      <vt:lpstr>Preparation and Planning</vt:lpstr>
      <vt:lpstr>Taking Action: Recognizing Signs and Symptoms</vt:lpstr>
      <vt:lpstr>Taking Action: Activate EMS and Begin CPR</vt:lpstr>
      <vt:lpstr>PowerPoint Presentation</vt:lpstr>
      <vt:lpstr>Availability of AEDs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Kaitlyn Smith</dc:creator>
  <cp:lastModifiedBy>Berkstresser, Brant</cp:lastModifiedBy>
  <cp:revision>79</cp:revision>
  <dcterms:created xsi:type="dcterms:W3CDTF">2013-07-02T18:43:56Z</dcterms:created>
  <dcterms:modified xsi:type="dcterms:W3CDTF">2023-04-26T22:52:35Z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F3E4E544-7D0E-4DDC-947F-44C25BEB1715</vt:lpwstr>
  </property>
  <property fmtid="{D5CDD505-2E9C-101B-9397-08002B2CF9AE}" pid="3" name="ArticulatePath">
    <vt:lpwstr>SCA revised April 2014 RC Corrections</vt:lpwstr>
  </property>
  <property fmtid="{D5CDD505-2E9C-101B-9397-08002B2CF9AE}" pid="4" name="ContentTypeId">
    <vt:lpwstr>0x0101009E496BCC89891C498C0E02240D68A4E2</vt:lpwstr>
  </property>
</Properties>
</file>