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8" r:id="rId1"/>
  </p:sldMasterIdLst>
  <p:notesMasterIdLst>
    <p:notesMasterId r:id="rId12"/>
  </p:notesMasterIdLst>
  <p:handoutMasterIdLst>
    <p:handoutMasterId r:id="rId13"/>
  </p:handoutMasterIdLst>
  <p:sldIdLst>
    <p:sldId id="279" r:id="rId2"/>
    <p:sldId id="270" r:id="rId3"/>
    <p:sldId id="271" r:id="rId4"/>
    <p:sldId id="272" r:id="rId5"/>
    <p:sldId id="273" r:id="rId6"/>
    <p:sldId id="274" r:id="rId7"/>
    <p:sldId id="275" r:id="rId8"/>
    <p:sldId id="276" r:id="rId9"/>
    <p:sldId id="277" r:id="rId10"/>
    <p:sldId id="278"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2"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2"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2"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2"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2" charset="-128"/>
        <a:cs typeface="+mn-cs"/>
      </a:defRPr>
    </a:lvl5pPr>
    <a:lvl6pPr marL="2286000" algn="l" defTabSz="914400" rtl="0" eaLnBrk="1" latinLnBrk="0" hangingPunct="1">
      <a:defRPr kern="1200">
        <a:solidFill>
          <a:schemeClr val="tx1"/>
        </a:solidFill>
        <a:latin typeface="Arial" charset="0"/>
        <a:ea typeface="ＭＳ Ｐゴシック" pitchFamily="-112" charset="-128"/>
        <a:cs typeface="+mn-cs"/>
      </a:defRPr>
    </a:lvl6pPr>
    <a:lvl7pPr marL="2743200" algn="l" defTabSz="914400" rtl="0" eaLnBrk="1" latinLnBrk="0" hangingPunct="1">
      <a:defRPr kern="1200">
        <a:solidFill>
          <a:schemeClr val="tx1"/>
        </a:solidFill>
        <a:latin typeface="Arial" charset="0"/>
        <a:ea typeface="ＭＳ Ｐゴシック" pitchFamily="-112" charset="-128"/>
        <a:cs typeface="+mn-cs"/>
      </a:defRPr>
    </a:lvl7pPr>
    <a:lvl8pPr marL="3200400" algn="l" defTabSz="914400" rtl="0" eaLnBrk="1" latinLnBrk="0" hangingPunct="1">
      <a:defRPr kern="1200">
        <a:solidFill>
          <a:schemeClr val="tx1"/>
        </a:solidFill>
        <a:latin typeface="Arial" charset="0"/>
        <a:ea typeface="ＭＳ Ｐゴシック" pitchFamily="-112" charset="-128"/>
        <a:cs typeface="+mn-cs"/>
      </a:defRPr>
    </a:lvl8pPr>
    <a:lvl9pPr marL="3657600" algn="l" defTabSz="914400" rtl="0" eaLnBrk="1" latinLnBrk="0" hangingPunct="1">
      <a:defRPr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008E"/>
    <a:srgbClr val="EF2B2D"/>
    <a:srgbClr val="D62828"/>
    <a:srgbClr val="200083"/>
    <a:srgbClr val="DF4041"/>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132" d="100"/>
          <a:sy n="132" d="100"/>
        </p:scale>
        <p:origin x="-17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5EC7EDC-EBDD-41A3-8CCA-7FAAF2E6F114}" type="datetime1">
              <a:rPr lang="en-US"/>
              <a:pPr>
                <a:defRPr/>
              </a:pPr>
              <a:t>8/17/2015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961EEC7-EE06-4F73-904D-F2D8E6A20276}" type="slidenum">
              <a:rPr lang="en-US"/>
              <a:pPr>
                <a:defRPr/>
              </a:pPr>
              <a:t>‹#›</a:t>
            </a:fld>
            <a:endParaRPr lang="en-US"/>
          </a:p>
        </p:txBody>
      </p:sp>
    </p:spTree>
    <p:extLst>
      <p:ext uri="{BB962C8B-B14F-4D97-AF65-F5344CB8AC3E}">
        <p14:creationId xmlns:p14="http://schemas.microsoft.com/office/powerpoint/2010/main" val="851319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C367B86-53A3-4544-9ADB-F1BD9CBCE1D4}" type="datetime1">
              <a:rPr lang="en-US"/>
              <a:pPr>
                <a:defRPr/>
              </a:pPr>
              <a:t>8/17/2015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EFE8DE2-1358-4BA8-B7F8-872022E46028}" type="slidenum">
              <a:rPr lang="en-US"/>
              <a:pPr>
                <a:defRPr/>
              </a:pPr>
              <a:t>‹#›</a:t>
            </a:fld>
            <a:endParaRPr lang="en-US"/>
          </a:p>
        </p:txBody>
      </p:sp>
    </p:spTree>
    <p:extLst>
      <p:ext uri="{BB962C8B-B14F-4D97-AF65-F5344CB8AC3E}">
        <p14:creationId xmlns:p14="http://schemas.microsoft.com/office/powerpoint/2010/main" val="58863243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006E8F2C-4981-4E1C-BD41-B86AFEAE7585}" type="datetime1">
              <a:rPr lang="en-US" smtClean="0"/>
              <a:pPr>
                <a:defRPr/>
              </a:pPr>
              <a:t>8/17/2015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0F1EBA8-DA91-453A-8A3F-4C501A978431}" type="slidenum">
              <a:rPr lang="en-US" smtClean="0"/>
              <a:pPr>
                <a:defRPr/>
              </a:pPr>
              <a:t>‹#›</a:t>
            </a:fld>
            <a:endParaRPr lang="en-US"/>
          </a:p>
        </p:txBody>
      </p:sp>
    </p:spTree>
    <p:extLst>
      <p:ext uri="{BB962C8B-B14F-4D97-AF65-F5344CB8AC3E}">
        <p14:creationId xmlns:p14="http://schemas.microsoft.com/office/powerpoint/2010/main" val="1744662862"/>
      </p:ext>
    </p:extLst>
  </p:cSld>
  <p:clrMapOvr>
    <a:masterClrMapping/>
  </p:clrMapOvr>
  <p:transition spd="med">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BA1C2BE-61B8-45F0-8847-0122011055AA}" type="datetime1">
              <a:rPr lang="en-US" smtClean="0"/>
              <a:pPr>
                <a:defRPr/>
              </a:pPr>
              <a:t>8/17/2015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74D6C59-F569-44C9-AFE0-BBC2202130CB}" type="slidenum">
              <a:rPr lang="en-US" smtClean="0"/>
              <a:pPr>
                <a:defRPr/>
              </a:pPr>
              <a:t>‹#›</a:t>
            </a:fld>
            <a:endParaRPr lang="en-US"/>
          </a:p>
        </p:txBody>
      </p:sp>
    </p:spTree>
    <p:extLst>
      <p:ext uri="{BB962C8B-B14F-4D97-AF65-F5344CB8AC3E}">
        <p14:creationId xmlns:p14="http://schemas.microsoft.com/office/powerpoint/2010/main" val="1092684516"/>
      </p:ext>
    </p:extLst>
  </p:cSld>
  <p:clrMapOvr>
    <a:masterClrMapping/>
  </p:clrMapOvr>
  <p:transition spd="med">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3620379-3DF9-4D02-BC47-0BA78889B77F}" type="datetime1">
              <a:rPr lang="en-US" smtClean="0"/>
              <a:pPr>
                <a:defRPr/>
              </a:pPr>
              <a:t>8/17/2015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E209B1F-2FC9-4A2D-8953-DB26DB066EBB}" type="slidenum">
              <a:rPr lang="en-US" smtClean="0"/>
              <a:pPr>
                <a:defRPr/>
              </a:pPr>
              <a:t>‹#›</a:t>
            </a:fld>
            <a:endParaRPr lang="en-US"/>
          </a:p>
        </p:txBody>
      </p:sp>
    </p:spTree>
    <p:extLst>
      <p:ext uri="{BB962C8B-B14F-4D97-AF65-F5344CB8AC3E}">
        <p14:creationId xmlns:p14="http://schemas.microsoft.com/office/powerpoint/2010/main" val="625484358"/>
      </p:ext>
    </p:extLst>
  </p:cSld>
  <p:clrMapOvr>
    <a:masterClrMapping/>
  </p:clrMapOvr>
  <p:transition spd="med">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CF94FDFC-47BF-48E7-BE5D-959BC6AD3134}" type="datetime1">
              <a:rPr lang="en-US" smtClean="0"/>
              <a:pPr>
                <a:defRPr/>
              </a:pPr>
              <a:t>8/17/2015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658B4EE-1A99-46B6-9E0C-97EFC86FC451}" type="slidenum">
              <a:rPr lang="en-US" smtClean="0"/>
              <a:pPr>
                <a:defRPr/>
              </a:pPr>
              <a:t>‹#›</a:t>
            </a:fld>
            <a:endParaRPr lang="en-US"/>
          </a:p>
        </p:txBody>
      </p:sp>
    </p:spTree>
    <p:extLst>
      <p:ext uri="{BB962C8B-B14F-4D97-AF65-F5344CB8AC3E}">
        <p14:creationId xmlns:p14="http://schemas.microsoft.com/office/powerpoint/2010/main" val="3964457434"/>
      </p:ext>
    </p:extLst>
  </p:cSld>
  <p:clrMapOvr>
    <a:masterClrMapping/>
  </p:clrMapOvr>
  <p:transition spd="med">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3E7D1EF-D8EE-4C06-AE48-A09C559A1662}" type="datetime1">
              <a:rPr lang="en-US" smtClean="0"/>
              <a:pPr>
                <a:defRPr/>
              </a:pPr>
              <a:t>8/17/2015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A7C92BC-D59E-4B33-B145-B8608D9ECB91}" type="slidenum">
              <a:rPr lang="en-US" smtClean="0"/>
              <a:pPr>
                <a:defRPr/>
              </a:pPr>
              <a:t>‹#›</a:t>
            </a:fld>
            <a:endParaRPr lang="en-US"/>
          </a:p>
        </p:txBody>
      </p:sp>
    </p:spTree>
    <p:extLst>
      <p:ext uri="{BB962C8B-B14F-4D97-AF65-F5344CB8AC3E}">
        <p14:creationId xmlns:p14="http://schemas.microsoft.com/office/powerpoint/2010/main" val="458324122"/>
      </p:ext>
    </p:extLst>
  </p:cSld>
  <p:clrMapOvr>
    <a:masterClrMapping/>
  </p:clrMapOvr>
  <p:transition spd="med">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2F7FE9E6-0247-4D34-A654-A88D9474101C}" type="datetime1">
              <a:rPr lang="en-US" smtClean="0"/>
              <a:pPr>
                <a:defRPr/>
              </a:pPr>
              <a:t>8/17/2015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D537A0D-B3DA-4ACB-9495-0B6258D05242}" type="slidenum">
              <a:rPr lang="en-US" smtClean="0"/>
              <a:pPr>
                <a:defRPr/>
              </a:pPr>
              <a:t>‹#›</a:t>
            </a:fld>
            <a:endParaRPr lang="en-US"/>
          </a:p>
        </p:txBody>
      </p:sp>
    </p:spTree>
    <p:extLst>
      <p:ext uri="{BB962C8B-B14F-4D97-AF65-F5344CB8AC3E}">
        <p14:creationId xmlns:p14="http://schemas.microsoft.com/office/powerpoint/2010/main" val="2880282154"/>
      </p:ext>
    </p:extLst>
  </p:cSld>
  <p:clrMapOvr>
    <a:masterClrMapping/>
  </p:clrMapOvr>
  <p:transition spd="med">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C2597A10-0806-42EE-B3FE-66A97293531A}" type="datetime1">
              <a:rPr lang="en-US" smtClean="0"/>
              <a:pPr>
                <a:defRPr/>
              </a:pPr>
              <a:t>8/17/2015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DAE0E97-E68E-4946-8121-E8AE223107A7}" type="slidenum">
              <a:rPr lang="en-US" smtClean="0"/>
              <a:pPr>
                <a:defRPr/>
              </a:pPr>
              <a:t>‹#›</a:t>
            </a:fld>
            <a:endParaRPr lang="en-US"/>
          </a:p>
        </p:txBody>
      </p:sp>
    </p:spTree>
    <p:extLst>
      <p:ext uri="{BB962C8B-B14F-4D97-AF65-F5344CB8AC3E}">
        <p14:creationId xmlns:p14="http://schemas.microsoft.com/office/powerpoint/2010/main" val="2895265198"/>
      </p:ext>
    </p:extLst>
  </p:cSld>
  <p:clrMapOvr>
    <a:masterClrMapping/>
  </p:clrMapOvr>
  <p:transition spd="med">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17E9E188-FE1C-49BF-A0FF-7F5D9A790F81}" type="datetime1">
              <a:rPr lang="en-US" smtClean="0"/>
              <a:pPr>
                <a:defRPr/>
              </a:pPr>
              <a:t>8/17/2015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3C4890A-DD90-4760-95D3-7E8C979A3DFF}" type="slidenum">
              <a:rPr lang="en-US" smtClean="0"/>
              <a:pPr>
                <a:defRPr/>
              </a:pPr>
              <a:t>‹#›</a:t>
            </a:fld>
            <a:endParaRPr lang="en-US"/>
          </a:p>
        </p:txBody>
      </p:sp>
    </p:spTree>
    <p:extLst>
      <p:ext uri="{BB962C8B-B14F-4D97-AF65-F5344CB8AC3E}">
        <p14:creationId xmlns:p14="http://schemas.microsoft.com/office/powerpoint/2010/main" val="3469284937"/>
      </p:ext>
    </p:extLst>
  </p:cSld>
  <p:clrMapOvr>
    <a:masterClrMapping/>
  </p:clrMapOvr>
  <p:transition spd="med">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5B75206-6BE9-443A-B586-F91ADAD04591}" type="datetime1">
              <a:rPr lang="en-US" smtClean="0"/>
              <a:pPr>
                <a:defRPr/>
              </a:pPr>
              <a:t>8/17/2015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BB0F9BA-FA49-459E-BA11-F9E1A87FE749}" type="slidenum">
              <a:rPr lang="en-US" smtClean="0"/>
              <a:pPr>
                <a:defRPr/>
              </a:pPr>
              <a:t>‹#›</a:t>
            </a:fld>
            <a:endParaRPr lang="en-US"/>
          </a:p>
        </p:txBody>
      </p:sp>
    </p:spTree>
    <p:extLst>
      <p:ext uri="{BB962C8B-B14F-4D97-AF65-F5344CB8AC3E}">
        <p14:creationId xmlns:p14="http://schemas.microsoft.com/office/powerpoint/2010/main" val="1298930332"/>
      </p:ext>
    </p:extLst>
  </p:cSld>
  <p:clrMapOvr>
    <a:masterClrMapping/>
  </p:clrMapOvr>
  <p:transition spd="med">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3C61EFD-5177-4F84-8F11-36D5782960B1}" type="datetime1">
              <a:rPr lang="en-US" smtClean="0"/>
              <a:pPr>
                <a:defRPr/>
              </a:pPr>
              <a:t>8/17/2015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465B31D-9561-4456-8B51-0F9916D2B2D0}" type="slidenum">
              <a:rPr lang="en-US" smtClean="0"/>
              <a:pPr>
                <a:defRPr/>
              </a:pPr>
              <a:t>‹#›</a:t>
            </a:fld>
            <a:endParaRPr lang="en-US"/>
          </a:p>
        </p:txBody>
      </p:sp>
    </p:spTree>
    <p:extLst>
      <p:ext uri="{BB962C8B-B14F-4D97-AF65-F5344CB8AC3E}">
        <p14:creationId xmlns:p14="http://schemas.microsoft.com/office/powerpoint/2010/main" val="1958531403"/>
      </p:ext>
    </p:extLst>
  </p:cSld>
  <p:clrMapOvr>
    <a:masterClrMapping/>
  </p:clrMapOvr>
  <p:transition spd="med">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3D61CA5-6BC1-48EC-90AC-63A4F2EFAA64}" type="datetime1">
              <a:rPr lang="en-US" smtClean="0"/>
              <a:pPr>
                <a:defRPr/>
              </a:pPr>
              <a:t>8/17/2015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8529EF-4C36-4E20-B499-3967E8FFAC78}" type="slidenum">
              <a:rPr lang="en-US" smtClean="0"/>
              <a:pPr>
                <a:defRPr/>
              </a:pPr>
              <a:t>‹#›</a:t>
            </a:fld>
            <a:endParaRPr lang="en-US"/>
          </a:p>
        </p:txBody>
      </p:sp>
    </p:spTree>
    <p:extLst>
      <p:ext uri="{BB962C8B-B14F-4D97-AF65-F5344CB8AC3E}">
        <p14:creationId xmlns:p14="http://schemas.microsoft.com/office/powerpoint/2010/main" val="3170817959"/>
      </p:ext>
    </p:extLst>
  </p:cSld>
  <p:clrMapOvr>
    <a:masterClrMapping/>
  </p:clrMapOvr>
  <p:transition spd="med">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8/17/2015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transition spd="med">
    <p:dissolv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nata.org/sites/default/files/Heat-Illness-Parent-Coach-Guide.pdf" TargetMode="External"/><Relationship Id="rId2" Type="http://schemas.openxmlformats.org/officeDocument/2006/relationships/hyperlink" Target="http://www.nata.org/sites/default/files/Heat-Illness-Task-Force-Consensus-Statement.pdf" TargetMode="External"/><Relationship Id="rId1" Type="http://schemas.openxmlformats.org/officeDocument/2006/relationships/slideLayout" Target="../slideLayouts/slideLayout2.xml"/><Relationship Id="rId6" Type="http://schemas.openxmlformats.org/officeDocument/2006/relationships/hyperlink" Target="http://www.cdc.gov/nceh/hsb/extreme/Heat_Illness/page3081.html" TargetMode="External"/><Relationship Id="rId5" Type="http://schemas.openxmlformats.org/officeDocument/2006/relationships/hyperlink" Target="http://yourlife.usatoday.com/health/story/2011/08/Heat-related-illness-still-deadly-problem-for-athletes/49982646/1" TargetMode="External"/><Relationship Id="rId4" Type="http://schemas.openxmlformats.org/officeDocument/2006/relationships/hyperlink" Target="http://www.ncaa.org/wps/wcm/connect/public/NCAA/Resources/Latest+News/2011/August/More+than+a+cool+drink+of+wat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a:spcBef>
                <a:spcPct val="0"/>
              </a:spcBef>
              <a:buNone/>
            </a:pPr>
            <a:r>
              <a:rPr lang="en-US" b="1" dirty="0">
                <a:solidFill>
                  <a:schemeClr val="accent1">
                    <a:lumMod val="75000"/>
                  </a:schemeClr>
                </a:solidFill>
                <a:latin typeface="Arial" charset="0"/>
                <a:ea typeface="ＭＳ Ｐゴシック" pitchFamily="34" charset="-128"/>
                <a:cs typeface="Arial" charset="0"/>
              </a:rPr>
              <a:t>Exertional Heat Illness and Intercollegiate Athletics </a:t>
            </a:r>
            <a:endParaRPr lang="en-US" b="1" dirty="0" smtClean="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smtClean="0">
              <a:solidFill>
                <a:schemeClr val="accent1">
                  <a:lumMod val="75000"/>
                </a:schemeClr>
              </a:solidFill>
              <a:latin typeface="Arial" charset="0"/>
              <a:ea typeface="ＭＳ Ｐゴシック" pitchFamily="34" charset="-128"/>
              <a:cs typeface="Arial" charset="0"/>
            </a:endParaRPr>
          </a:p>
          <a:p>
            <a:pPr marL="0" indent="0" algn="ctr" defTabSz="457200">
              <a:spcBef>
                <a:spcPct val="0"/>
              </a:spcBef>
              <a:buNone/>
            </a:pPr>
            <a:r>
              <a:rPr lang="en-US" sz="2200" i="1" dirty="0">
                <a:solidFill>
                  <a:schemeClr val="accent1">
                    <a:lumMod val="75000"/>
                  </a:schemeClr>
                </a:solidFill>
                <a:latin typeface="Arial" charset="0"/>
                <a:ea typeface="ＭＳ Ｐゴシック" pitchFamily="34" charset="-128"/>
                <a:cs typeface="Arial" charset="0"/>
              </a:rPr>
              <a:t>What you need to know as a part of Intercollegiate Athletics</a:t>
            </a:r>
          </a:p>
        </p:txBody>
      </p:sp>
    </p:spTree>
    <p:extLst>
      <p:ext uri="{BB962C8B-B14F-4D97-AF65-F5344CB8AC3E}">
        <p14:creationId xmlns:p14="http://schemas.microsoft.com/office/powerpoint/2010/main" val="287377250"/>
      </p:ext>
    </p:extLst>
  </p:cSld>
  <p:clrMapOvr>
    <a:masterClrMapping/>
  </p:clrMapOvr>
  <p:transition spd="med">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Resources</a:t>
            </a:r>
            <a:endParaRPr lang="en-US" b="1" dirty="0">
              <a:solidFill>
                <a:schemeClr val="accent1">
                  <a:lumMod val="75000"/>
                </a:schemeClr>
              </a:solidFill>
            </a:endParaRPr>
          </a:p>
        </p:txBody>
      </p:sp>
      <p:sp>
        <p:nvSpPr>
          <p:cNvPr id="3" name="Content Placeholder 2"/>
          <p:cNvSpPr>
            <a:spLocks noGrp="1"/>
          </p:cNvSpPr>
          <p:nvPr>
            <p:ph idx="1"/>
          </p:nvPr>
        </p:nvSpPr>
        <p:spPr>
          <a:xfrm>
            <a:off x="457200" y="1600200"/>
            <a:ext cx="8229600" cy="3886200"/>
          </a:xfrm>
        </p:spPr>
        <p:txBody>
          <a:bodyPr rtlCol="0">
            <a:normAutofit fontScale="62500" lnSpcReduction="20000"/>
          </a:bodyPr>
          <a:lstStyle/>
          <a:p>
            <a:pPr marL="0" indent="0" fontAlgn="auto">
              <a:spcAft>
                <a:spcPts val="0"/>
              </a:spcAft>
              <a:buNone/>
              <a:defRPr/>
            </a:pPr>
            <a:r>
              <a:rPr lang="en-US" b="1" dirty="0" smtClean="0">
                <a:solidFill>
                  <a:schemeClr val="accent1">
                    <a:lumMod val="75000"/>
                  </a:schemeClr>
                </a:solidFill>
              </a:rPr>
              <a:t>NATA</a:t>
            </a:r>
          </a:p>
          <a:p>
            <a:pPr lvl="1" fontAlgn="auto">
              <a:spcAft>
                <a:spcPts val="0"/>
              </a:spcAft>
              <a:buClr>
                <a:srgbClr val="2D008E"/>
              </a:buClr>
              <a:buFont typeface="Arial" pitchFamily="34" charset="0"/>
              <a:buChar char="•"/>
              <a:defRPr/>
            </a:pPr>
            <a:r>
              <a:rPr lang="en-US" u="sng" dirty="0">
                <a:hlinkClick r:id="rId2"/>
              </a:rPr>
              <a:t>http://www.nata.org/sites/default/files/Heat-Illness-Task-Force-Consensus-Statement.pdf</a:t>
            </a:r>
            <a:endParaRPr lang="en-US" dirty="0"/>
          </a:p>
          <a:p>
            <a:pPr lvl="1" fontAlgn="auto">
              <a:spcAft>
                <a:spcPts val="0"/>
              </a:spcAft>
              <a:buClr>
                <a:srgbClr val="2D008E"/>
              </a:buClr>
              <a:buFont typeface="Arial" pitchFamily="34" charset="0"/>
              <a:buChar char="•"/>
              <a:defRPr/>
            </a:pPr>
            <a:r>
              <a:rPr lang="en-US" u="sng" dirty="0">
                <a:hlinkClick r:id="rId3"/>
              </a:rPr>
              <a:t>http://www.nata.org/sites/default/files/Heat-Illness-Parent-Coach-Guide.pdf</a:t>
            </a:r>
            <a:endParaRPr lang="en-US" dirty="0"/>
          </a:p>
          <a:p>
            <a:pPr lvl="1" fontAlgn="auto">
              <a:spcAft>
                <a:spcPts val="0"/>
              </a:spcAft>
              <a:buFont typeface="Arial" pitchFamily="34" charset="0"/>
              <a:buChar char="–"/>
              <a:defRPr/>
            </a:pPr>
            <a:endParaRPr lang="en-US" dirty="0" smtClean="0"/>
          </a:p>
          <a:p>
            <a:pPr marL="0" indent="0" fontAlgn="auto">
              <a:spcAft>
                <a:spcPts val="0"/>
              </a:spcAft>
              <a:buNone/>
              <a:defRPr/>
            </a:pPr>
            <a:r>
              <a:rPr lang="en-US" b="1" dirty="0">
                <a:solidFill>
                  <a:schemeClr val="accent1">
                    <a:lumMod val="75000"/>
                  </a:schemeClr>
                </a:solidFill>
              </a:rPr>
              <a:t>N</a:t>
            </a:r>
            <a:r>
              <a:rPr lang="en-US" b="1" dirty="0" smtClean="0">
                <a:solidFill>
                  <a:schemeClr val="accent1">
                    <a:lumMod val="75000"/>
                  </a:schemeClr>
                </a:solidFill>
              </a:rPr>
              <a:t>CAA</a:t>
            </a:r>
          </a:p>
          <a:p>
            <a:pPr lvl="1" fontAlgn="auto">
              <a:spcAft>
                <a:spcPts val="0"/>
              </a:spcAft>
              <a:buClr>
                <a:srgbClr val="2D008E"/>
              </a:buClr>
              <a:buFont typeface="Arial" pitchFamily="34" charset="0"/>
              <a:buChar char="•"/>
              <a:defRPr/>
            </a:pPr>
            <a:r>
              <a:rPr lang="en-US" dirty="0" smtClean="0"/>
              <a:t>2011-2012 NCAA Sports Medicine Handbook: Guideline 2c </a:t>
            </a:r>
            <a:r>
              <a:rPr lang="en-US" i="1" dirty="0" smtClean="0"/>
              <a:t>Prevention of Heat Illness</a:t>
            </a:r>
          </a:p>
          <a:p>
            <a:pPr lvl="1" fontAlgn="auto">
              <a:spcAft>
                <a:spcPts val="0"/>
              </a:spcAft>
              <a:buClr>
                <a:srgbClr val="2D008E"/>
              </a:buClr>
              <a:buFont typeface="Arial" pitchFamily="34" charset="0"/>
              <a:buChar char="•"/>
              <a:defRPr/>
            </a:pPr>
            <a:r>
              <a:rPr lang="en-US" u="sng" dirty="0">
                <a:hlinkClick r:id="rId4"/>
              </a:rPr>
              <a:t>http://www.ncaa.org/wps/wcm/connect/public/NCAA/Resources/Latest+News/2011/August/More+than+a+cool+drink+of+water</a:t>
            </a:r>
            <a:endParaRPr lang="en-US" dirty="0"/>
          </a:p>
          <a:p>
            <a:pPr lvl="1" fontAlgn="auto">
              <a:spcAft>
                <a:spcPts val="0"/>
              </a:spcAft>
              <a:buClr>
                <a:srgbClr val="2D008E"/>
              </a:buClr>
              <a:buFont typeface="Arial" pitchFamily="34" charset="0"/>
              <a:buChar char="•"/>
              <a:defRPr/>
            </a:pPr>
            <a:r>
              <a:rPr lang="en-US" u="sng" dirty="0">
                <a:hlinkClick r:id="rId5"/>
              </a:rPr>
              <a:t>http://</a:t>
            </a:r>
            <a:r>
              <a:rPr lang="en-US" u="sng" dirty="0" smtClean="0">
                <a:hlinkClick r:id="rId5"/>
              </a:rPr>
              <a:t>yourlife.usatoday.com/health/story/2011/08/Heat-related-illness-still-deadly-problem-for-athletes/49982646/1</a:t>
            </a:r>
            <a:endParaRPr lang="en-US" dirty="0" smtClean="0"/>
          </a:p>
          <a:p>
            <a:pPr marL="0" indent="0" fontAlgn="auto">
              <a:spcAft>
                <a:spcPts val="0"/>
              </a:spcAft>
              <a:buNone/>
              <a:defRPr/>
            </a:pPr>
            <a:r>
              <a:rPr lang="en-US" b="1" dirty="0" smtClean="0">
                <a:solidFill>
                  <a:schemeClr val="accent1">
                    <a:lumMod val="75000"/>
                  </a:schemeClr>
                </a:solidFill>
              </a:rPr>
              <a:t>CDC</a:t>
            </a:r>
          </a:p>
          <a:p>
            <a:pPr lvl="1" fontAlgn="auto">
              <a:spcAft>
                <a:spcPts val="0"/>
              </a:spcAft>
              <a:buClr>
                <a:srgbClr val="2D008E"/>
              </a:buClr>
              <a:buFont typeface="Arial" pitchFamily="34" charset="0"/>
              <a:buChar char="•"/>
              <a:defRPr/>
            </a:pPr>
            <a:r>
              <a:rPr lang="en-US" u="sng" dirty="0">
                <a:hlinkClick r:id="rId6"/>
              </a:rPr>
              <a:t>http://www.cdc.gov/nceh/hsb/extreme/Heat_Illness/page3081.html</a:t>
            </a:r>
            <a:endParaRPr lang="en-US" dirty="0"/>
          </a:p>
          <a:p>
            <a:pPr lvl="1" fontAlgn="auto">
              <a:spcAft>
                <a:spcPts val="0"/>
              </a:spcAft>
              <a:buFont typeface="Arial" pitchFamily="34" charset="0"/>
              <a:buChar char="–"/>
              <a:defRPr/>
            </a:pPr>
            <a:endParaRPr lang="en-US" dirty="0"/>
          </a:p>
        </p:txBody>
      </p:sp>
    </p:spTree>
    <p:extLst>
      <p:ext uri="{BB962C8B-B14F-4D97-AF65-F5344CB8AC3E}">
        <p14:creationId xmlns:p14="http://schemas.microsoft.com/office/powerpoint/2010/main" val="3326139610"/>
      </p:ext>
    </p:extLst>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Risk Factors for EHI</a:t>
            </a:r>
            <a:endParaRPr lang="en-US" b="1" dirty="0">
              <a:solidFill>
                <a:schemeClr val="accent1">
                  <a:lumMod val="75000"/>
                </a:schemeClr>
              </a:solidFill>
            </a:endParaRPr>
          </a:p>
        </p:txBody>
      </p:sp>
      <p:sp>
        <p:nvSpPr>
          <p:cNvPr id="14338" name="Text Placeholder 4"/>
          <p:cNvSpPr>
            <a:spLocks noGrp="1"/>
          </p:cNvSpPr>
          <p:nvPr>
            <p:ph type="body" idx="1"/>
          </p:nvPr>
        </p:nvSpPr>
        <p:spPr>
          <a:xfrm>
            <a:off x="457200" y="1143000"/>
            <a:ext cx="4040188" cy="639763"/>
          </a:xfrm>
        </p:spPr>
        <p:txBody>
          <a:bodyPr/>
          <a:lstStyle/>
          <a:p>
            <a:r>
              <a:rPr lang="en-US" dirty="0" smtClean="0">
                <a:solidFill>
                  <a:schemeClr val="accent1">
                    <a:lumMod val="75000"/>
                  </a:schemeClr>
                </a:solidFill>
              </a:rPr>
              <a:t>INTRINSIC FACTORS</a:t>
            </a:r>
          </a:p>
        </p:txBody>
      </p:sp>
      <p:sp>
        <p:nvSpPr>
          <p:cNvPr id="3" name="Content Placeholder 2"/>
          <p:cNvSpPr>
            <a:spLocks noGrp="1"/>
          </p:cNvSpPr>
          <p:nvPr>
            <p:ph sz="half" idx="2"/>
          </p:nvPr>
        </p:nvSpPr>
        <p:spPr>
          <a:xfrm>
            <a:off x="457200" y="1676400"/>
            <a:ext cx="4040188" cy="3810000"/>
          </a:xfrm>
        </p:spPr>
        <p:txBody>
          <a:bodyPr rtlCol="0">
            <a:normAutofit fontScale="70000" lnSpcReduction="20000"/>
          </a:bodyPr>
          <a:lstStyle/>
          <a:p>
            <a:pPr fontAlgn="auto">
              <a:spcAft>
                <a:spcPts val="0"/>
              </a:spcAft>
              <a:buClr>
                <a:srgbClr val="2D008E"/>
              </a:buClr>
              <a:buFont typeface="Arial" pitchFamily="34" charset="0"/>
              <a:buChar char="•"/>
              <a:defRPr/>
            </a:pPr>
            <a:r>
              <a:rPr lang="en-US" dirty="0" smtClean="0"/>
              <a:t>History of heat illness</a:t>
            </a:r>
          </a:p>
          <a:p>
            <a:pPr fontAlgn="auto">
              <a:spcAft>
                <a:spcPts val="0"/>
              </a:spcAft>
              <a:buClr>
                <a:srgbClr val="2D008E"/>
              </a:buClr>
              <a:buFont typeface="Arial" pitchFamily="34" charset="0"/>
              <a:buChar char="•"/>
              <a:defRPr/>
            </a:pPr>
            <a:r>
              <a:rPr lang="en-US" dirty="0" smtClean="0"/>
              <a:t>Inadequate heat acclimatization</a:t>
            </a:r>
          </a:p>
          <a:p>
            <a:pPr fontAlgn="auto">
              <a:spcAft>
                <a:spcPts val="0"/>
              </a:spcAft>
              <a:buClr>
                <a:srgbClr val="2D008E"/>
              </a:buClr>
              <a:buFont typeface="Arial" pitchFamily="34" charset="0"/>
              <a:buChar char="•"/>
              <a:defRPr/>
            </a:pPr>
            <a:r>
              <a:rPr lang="en-US" dirty="0" smtClean="0"/>
              <a:t>Higher percentage body fat</a:t>
            </a:r>
          </a:p>
          <a:p>
            <a:pPr fontAlgn="auto">
              <a:spcAft>
                <a:spcPts val="0"/>
              </a:spcAft>
              <a:buClr>
                <a:srgbClr val="2D008E"/>
              </a:buClr>
              <a:buFont typeface="Arial" pitchFamily="34" charset="0"/>
              <a:buChar char="•"/>
              <a:defRPr/>
            </a:pPr>
            <a:r>
              <a:rPr lang="en-US" dirty="0" smtClean="0"/>
              <a:t>Low fitness level</a:t>
            </a:r>
          </a:p>
          <a:p>
            <a:pPr fontAlgn="auto">
              <a:spcAft>
                <a:spcPts val="0"/>
              </a:spcAft>
              <a:buClr>
                <a:srgbClr val="2D008E"/>
              </a:buClr>
              <a:buFont typeface="Arial" pitchFamily="34" charset="0"/>
              <a:buChar char="•"/>
              <a:defRPr/>
            </a:pPr>
            <a:r>
              <a:rPr lang="en-US" dirty="0" smtClean="0"/>
              <a:t>Dehydration or over-hydration</a:t>
            </a:r>
          </a:p>
          <a:p>
            <a:pPr fontAlgn="auto">
              <a:spcAft>
                <a:spcPts val="0"/>
              </a:spcAft>
              <a:buClr>
                <a:srgbClr val="2D008E"/>
              </a:buClr>
              <a:buFont typeface="Arial" pitchFamily="34" charset="0"/>
              <a:buChar char="•"/>
              <a:defRPr/>
            </a:pPr>
            <a:r>
              <a:rPr lang="en-US" dirty="0" smtClean="0"/>
              <a:t>Presence of a fever</a:t>
            </a:r>
          </a:p>
          <a:p>
            <a:pPr fontAlgn="auto">
              <a:spcAft>
                <a:spcPts val="0"/>
              </a:spcAft>
              <a:buClr>
                <a:srgbClr val="2D008E"/>
              </a:buClr>
              <a:buFont typeface="Arial" pitchFamily="34" charset="0"/>
              <a:buChar char="•"/>
              <a:defRPr/>
            </a:pPr>
            <a:r>
              <a:rPr lang="en-US" dirty="0" smtClean="0"/>
              <a:t>Presence of gastrointestinal illness</a:t>
            </a:r>
          </a:p>
          <a:p>
            <a:pPr fontAlgn="auto">
              <a:spcAft>
                <a:spcPts val="0"/>
              </a:spcAft>
              <a:buClr>
                <a:srgbClr val="2D008E"/>
              </a:buClr>
              <a:buFont typeface="Arial" pitchFamily="34" charset="0"/>
              <a:buChar char="•"/>
              <a:defRPr/>
            </a:pPr>
            <a:r>
              <a:rPr lang="en-US" dirty="0" smtClean="0"/>
              <a:t>Salt Deficiency</a:t>
            </a:r>
          </a:p>
          <a:p>
            <a:pPr fontAlgn="auto">
              <a:spcAft>
                <a:spcPts val="0"/>
              </a:spcAft>
              <a:buClr>
                <a:srgbClr val="2D008E"/>
              </a:buClr>
              <a:buFont typeface="Arial" pitchFamily="34" charset="0"/>
              <a:buChar char="•"/>
              <a:defRPr/>
            </a:pPr>
            <a:r>
              <a:rPr lang="en-US" dirty="0" smtClean="0"/>
              <a:t>Skin Condition</a:t>
            </a:r>
          </a:p>
          <a:p>
            <a:pPr fontAlgn="auto">
              <a:spcAft>
                <a:spcPts val="0"/>
              </a:spcAft>
              <a:buClr>
                <a:srgbClr val="2D008E"/>
              </a:buClr>
              <a:buFont typeface="Arial" pitchFamily="34" charset="0"/>
              <a:buChar char="•"/>
              <a:defRPr/>
            </a:pPr>
            <a:r>
              <a:rPr lang="en-US" dirty="0" smtClean="0"/>
              <a:t>Ingestion of certain medications or supplements</a:t>
            </a:r>
          </a:p>
          <a:p>
            <a:pPr fontAlgn="auto">
              <a:spcAft>
                <a:spcPts val="0"/>
              </a:spcAft>
              <a:buClr>
                <a:srgbClr val="2D008E"/>
              </a:buClr>
              <a:buFont typeface="Arial" pitchFamily="34" charset="0"/>
              <a:buChar char="•"/>
              <a:defRPr/>
            </a:pPr>
            <a:r>
              <a:rPr lang="en-US" dirty="0" smtClean="0"/>
              <a:t>Motivation to push self/warrior mentality</a:t>
            </a:r>
          </a:p>
          <a:p>
            <a:pPr fontAlgn="auto">
              <a:spcAft>
                <a:spcPts val="0"/>
              </a:spcAft>
              <a:buClr>
                <a:srgbClr val="2D008E"/>
              </a:buClr>
              <a:buFont typeface="Arial" pitchFamily="34" charset="0"/>
              <a:buChar char="•"/>
              <a:defRPr/>
            </a:pPr>
            <a:r>
              <a:rPr lang="en-US" dirty="0" smtClean="0"/>
              <a:t>Reluctance to report problems, issues, illness, etc. </a:t>
            </a:r>
          </a:p>
          <a:p>
            <a:pPr fontAlgn="auto">
              <a:spcAft>
                <a:spcPts val="0"/>
              </a:spcAft>
              <a:buFont typeface="Arial" pitchFamily="34" charset="0"/>
              <a:buChar char="•"/>
              <a:defRPr/>
            </a:pPr>
            <a:endParaRPr lang="en-US" dirty="0" smtClean="0"/>
          </a:p>
          <a:p>
            <a:pPr lvl="1" fontAlgn="auto">
              <a:spcAft>
                <a:spcPts val="0"/>
              </a:spcAft>
              <a:buFont typeface="Arial" pitchFamily="34" charset="0"/>
              <a:buChar char="–"/>
              <a:defRPr/>
            </a:pPr>
            <a:endParaRPr lang="en-US" dirty="0"/>
          </a:p>
        </p:txBody>
      </p:sp>
      <p:sp>
        <p:nvSpPr>
          <p:cNvPr id="14340" name="Text Placeholder 5"/>
          <p:cNvSpPr>
            <a:spLocks noGrp="1"/>
          </p:cNvSpPr>
          <p:nvPr>
            <p:ph type="body" sz="quarter" idx="3"/>
          </p:nvPr>
        </p:nvSpPr>
        <p:spPr>
          <a:xfrm>
            <a:off x="4648200" y="1143000"/>
            <a:ext cx="4041775" cy="639763"/>
          </a:xfrm>
        </p:spPr>
        <p:txBody>
          <a:bodyPr/>
          <a:lstStyle/>
          <a:p>
            <a:r>
              <a:rPr lang="en-US" dirty="0" smtClean="0">
                <a:solidFill>
                  <a:schemeClr val="accent1">
                    <a:lumMod val="75000"/>
                  </a:schemeClr>
                </a:solidFill>
              </a:rPr>
              <a:t>EXTRINSIC FACTORS</a:t>
            </a:r>
          </a:p>
        </p:txBody>
      </p:sp>
      <p:sp>
        <p:nvSpPr>
          <p:cNvPr id="4" name="Content Placeholder 3"/>
          <p:cNvSpPr>
            <a:spLocks noGrp="1"/>
          </p:cNvSpPr>
          <p:nvPr>
            <p:ph sz="quarter" idx="4"/>
          </p:nvPr>
        </p:nvSpPr>
        <p:spPr>
          <a:xfrm>
            <a:off x="4648200" y="1676400"/>
            <a:ext cx="4041775" cy="3951288"/>
          </a:xfrm>
        </p:spPr>
        <p:txBody>
          <a:bodyPr rtlCol="0">
            <a:normAutofit fontScale="85000" lnSpcReduction="20000"/>
          </a:bodyPr>
          <a:lstStyle/>
          <a:p>
            <a:pPr fontAlgn="auto">
              <a:spcAft>
                <a:spcPts val="0"/>
              </a:spcAft>
              <a:buClr>
                <a:srgbClr val="2D008E"/>
              </a:buClr>
              <a:buFont typeface="Arial" pitchFamily="34" charset="0"/>
              <a:buChar char="•"/>
              <a:defRPr/>
            </a:pPr>
            <a:r>
              <a:rPr lang="en-US" dirty="0" smtClean="0"/>
              <a:t>Intense or prolonged exercise with minimal breaks</a:t>
            </a:r>
          </a:p>
          <a:p>
            <a:pPr fontAlgn="auto">
              <a:spcAft>
                <a:spcPts val="0"/>
              </a:spcAft>
              <a:buClr>
                <a:srgbClr val="2D008E"/>
              </a:buClr>
              <a:buFont typeface="Arial" pitchFamily="34" charset="0"/>
              <a:buChar char="•"/>
              <a:defRPr/>
            </a:pPr>
            <a:r>
              <a:rPr lang="en-US" dirty="0" smtClean="0"/>
              <a:t>High temperature/humidity/ sun exposure</a:t>
            </a:r>
          </a:p>
          <a:p>
            <a:pPr fontAlgn="auto">
              <a:spcAft>
                <a:spcPts val="0"/>
              </a:spcAft>
              <a:buClr>
                <a:srgbClr val="2D008E"/>
              </a:buClr>
              <a:buFont typeface="Arial" pitchFamily="34" charset="0"/>
              <a:buChar char="•"/>
              <a:defRPr/>
            </a:pPr>
            <a:r>
              <a:rPr lang="en-US" dirty="0" smtClean="0"/>
              <a:t>Inappropriate work/rest ratios</a:t>
            </a:r>
          </a:p>
          <a:p>
            <a:pPr fontAlgn="auto">
              <a:spcAft>
                <a:spcPts val="0"/>
              </a:spcAft>
              <a:buClr>
                <a:srgbClr val="2D008E"/>
              </a:buClr>
              <a:buFont typeface="Arial" pitchFamily="34" charset="0"/>
              <a:buChar char="•"/>
              <a:defRPr/>
            </a:pPr>
            <a:r>
              <a:rPr lang="en-US" dirty="0" smtClean="0"/>
              <a:t>Lack of education and awareness of heat illness</a:t>
            </a:r>
          </a:p>
          <a:p>
            <a:pPr fontAlgn="auto">
              <a:spcAft>
                <a:spcPts val="0"/>
              </a:spcAft>
              <a:buClr>
                <a:srgbClr val="2D008E"/>
              </a:buClr>
              <a:buFont typeface="Arial" pitchFamily="34" charset="0"/>
              <a:buChar char="•"/>
              <a:defRPr/>
            </a:pPr>
            <a:r>
              <a:rPr lang="en-US" dirty="0" smtClean="0"/>
              <a:t>No emergency plan</a:t>
            </a:r>
          </a:p>
          <a:p>
            <a:pPr fontAlgn="auto">
              <a:spcAft>
                <a:spcPts val="0"/>
              </a:spcAft>
              <a:buClr>
                <a:srgbClr val="2D008E"/>
              </a:buClr>
              <a:buFont typeface="Arial" pitchFamily="34" charset="0"/>
              <a:buChar char="•"/>
              <a:defRPr/>
            </a:pPr>
            <a:r>
              <a:rPr lang="en-US" dirty="0" smtClean="0"/>
              <a:t>Limited duration and number of rest breaks</a:t>
            </a:r>
          </a:p>
          <a:p>
            <a:pPr fontAlgn="auto">
              <a:spcAft>
                <a:spcPts val="0"/>
              </a:spcAft>
              <a:buClr>
                <a:srgbClr val="2D008E"/>
              </a:buClr>
              <a:buFont typeface="Arial" pitchFamily="34" charset="0"/>
              <a:buChar char="•"/>
              <a:defRPr/>
            </a:pPr>
            <a:r>
              <a:rPr lang="en-US" dirty="0" smtClean="0"/>
              <a:t>Minimal access to fluids before and during practice and rest</a:t>
            </a:r>
          </a:p>
          <a:p>
            <a:pPr fontAlgn="auto">
              <a:spcAft>
                <a:spcPts val="0"/>
              </a:spcAft>
              <a:buClr>
                <a:srgbClr val="2D008E"/>
              </a:buClr>
              <a:buFont typeface="Arial" pitchFamily="34" charset="0"/>
              <a:buChar char="•"/>
              <a:defRPr/>
            </a:pPr>
            <a:r>
              <a:rPr lang="en-US" dirty="0" smtClean="0"/>
              <a:t>Delay in recognition of early warning signs</a:t>
            </a:r>
          </a:p>
          <a:p>
            <a:pPr fontAlgn="auto">
              <a:spcAft>
                <a:spcPts val="0"/>
              </a:spcAft>
              <a:buFont typeface="Arial" pitchFamily="34" charset="0"/>
              <a:buChar char="•"/>
              <a:defRPr/>
            </a:pPr>
            <a:endParaRPr lang="en-US" dirty="0"/>
          </a:p>
        </p:txBody>
      </p:sp>
      <p:sp>
        <p:nvSpPr>
          <p:cNvPr id="5" name="TextBox 4"/>
          <p:cNvSpPr txBox="1"/>
          <p:nvPr/>
        </p:nvSpPr>
        <p:spPr>
          <a:xfrm>
            <a:off x="304800" y="5486400"/>
            <a:ext cx="8686800" cy="615553"/>
          </a:xfrm>
          <a:prstGeom prst="rect">
            <a:avLst/>
          </a:prstGeom>
          <a:noFill/>
        </p:spPr>
        <p:txBody>
          <a:bodyPr wrap="square" rtlCol="0">
            <a:spAutoFit/>
          </a:bodyPr>
          <a:lstStyle/>
          <a:p>
            <a:r>
              <a:rPr lang="en-US" sz="1600" b="1" dirty="0">
                <a:solidFill>
                  <a:schemeClr val="accent1">
                    <a:lumMod val="75000"/>
                  </a:schemeClr>
                </a:solidFill>
                <a:latin typeface="+mn-lt"/>
              </a:rPr>
              <a:t>Most of these risk factors are modifiable and are the means for preventing heat illness!</a:t>
            </a:r>
          </a:p>
          <a:p>
            <a:endParaRPr lang="en-US" dirty="0"/>
          </a:p>
        </p:txBody>
      </p:sp>
    </p:spTree>
    <p:extLst>
      <p:ext uri="{BB962C8B-B14F-4D97-AF65-F5344CB8AC3E}">
        <p14:creationId xmlns:p14="http://schemas.microsoft.com/office/powerpoint/2010/main" val="3849679607"/>
      </p:ext>
    </p:extLst>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b="1" dirty="0" smtClean="0">
                <a:solidFill>
                  <a:schemeClr val="accent1">
                    <a:lumMod val="75000"/>
                  </a:schemeClr>
                </a:solidFill>
              </a:rPr>
              <a:t>General Considerations of Risk Reduction</a:t>
            </a:r>
            <a:endParaRPr lang="en-US" sz="4000" b="1" dirty="0">
              <a:solidFill>
                <a:schemeClr val="accent1">
                  <a:lumMod val="75000"/>
                </a:schemeClr>
              </a:solidFill>
            </a:endParaRPr>
          </a:p>
        </p:txBody>
      </p:sp>
      <p:sp>
        <p:nvSpPr>
          <p:cNvPr id="3" name="Content Placeholder 2"/>
          <p:cNvSpPr>
            <a:spLocks noGrp="1"/>
          </p:cNvSpPr>
          <p:nvPr>
            <p:ph idx="1"/>
          </p:nvPr>
        </p:nvSpPr>
        <p:spPr>
          <a:xfrm>
            <a:off x="457200" y="1600200"/>
            <a:ext cx="8229600" cy="4800600"/>
          </a:xfrm>
        </p:spPr>
        <p:txBody>
          <a:bodyPr rtlCol="0">
            <a:normAutofit fontScale="77500" lnSpcReduction="20000"/>
          </a:bodyPr>
          <a:lstStyle/>
          <a:p>
            <a:pPr fontAlgn="auto">
              <a:spcAft>
                <a:spcPts val="0"/>
              </a:spcAft>
              <a:buClr>
                <a:srgbClr val="2D008E"/>
              </a:buClr>
              <a:buFont typeface="Arial" pitchFamily="34" charset="0"/>
              <a:buChar char="•"/>
              <a:defRPr/>
            </a:pPr>
            <a:r>
              <a:rPr lang="en-US" dirty="0" smtClean="0"/>
              <a:t>Proper education of EHI for athletes, coaches, parents, medical staff, etc. Education on risk factors, hydration needs, acclimatization, work/rest ratios, signs and symptoms of EHI.</a:t>
            </a:r>
          </a:p>
          <a:p>
            <a:pPr fontAlgn="auto">
              <a:spcAft>
                <a:spcPts val="0"/>
              </a:spcAft>
              <a:buClr>
                <a:srgbClr val="2D008E"/>
              </a:buClr>
              <a:buFont typeface="Arial" pitchFamily="34" charset="0"/>
              <a:buChar char="•"/>
              <a:defRPr/>
            </a:pPr>
            <a:r>
              <a:rPr lang="en-US" dirty="0" smtClean="0"/>
              <a:t>Ensure a pre-participation physical examination that includes specific questions regarding fluid intake, weight changes during activity, medication and supplement use, and history of heat illnesses.</a:t>
            </a:r>
          </a:p>
          <a:p>
            <a:pPr fontAlgn="auto">
              <a:spcAft>
                <a:spcPts val="0"/>
              </a:spcAft>
              <a:buClr>
                <a:srgbClr val="2D008E"/>
              </a:buClr>
              <a:buFont typeface="Arial" pitchFamily="34" charset="0"/>
              <a:buChar char="•"/>
              <a:defRPr/>
            </a:pPr>
            <a:r>
              <a:rPr lang="en-US" dirty="0" smtClean="0"/>
              <a:t>Assure that onsite medical staff has authority to alter work/rest ratios, practice schedules, equipment worn, and removal of individuals from participation based upon the environment and or their medical condition.</a:t>
            </a:r>
          </a:p>
          <a:p>
            <a:pPr fontAlgn="auto">
              <a:spcAft>
                <a:spcPts val="0"/>
              </a:spcAft>
              <a:buClr>
                <a:srgbClr val="2D008E"/>
              </a:buClr>
              <a:buFont typeface="Arial" pitchFamily="34" charset="0"/>
              <a:buChar char="•"/>
              <a:defRPr/>
            </a:pPr>
            <a:r>
              <a:rPr lang="en-US" dirty="0" smtClean="0">
                <a:solidFill>
                  <a:schemeClr val="accent1">
                    <a:lumMod val="75000"/>
                  </a:schemeClr>
                </a:solidFill>
              </a:rPr>
              <a:t>Insert specific on-site services provided by your institution here (staffing, equipment, locations of heat relief, etc.)</a:t>
            </a:r>
            <a:endParaRPr lang="en-US" dirty="0">
              <a:solidFill>
                <a:schemeClr val="accent1">
                  <a:lumMod val="75000"/>
                </a:schemeClr>
              </a:solidFill>
            </a:endParaRPr>
          </a:p>
        </p:txBody>
      </p:sp>
    </p:spTree>
    <p:extLst>
      <p:ext uri="{BB962C8B-B14F-4D97-AF65-F5344CB8AC3E}">
        <p14:creationId xmlns:p14="http://schemas.microsoft.com/office/powerpoint/2010/main" val="1608038377"/>
      </p:ext>
    </p:extLst>
  </p:cSld>
  <p:clrMapOvr>
    <a:masterClrMapping/>
  </p:clrMapOvr>
  <p:transition spd="med">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Dehydration</a:t>
            </a:r>
            <a:endParaRPr lang="en-US" b="1" dirty="0">
              <a:solidFill>
                <a:schemeClr val="accent1">
                  <a:lumMod val="75000"/>
                </a:schemeClr>
              </a:solidFill>
            </a:endParaRPr>
          </a:p>
        </p:txBody>
      </p:sp>
      <p:sp>
        <p:nvSpPr>
          <p:cNvPr id="3" name="Content Placeholder 2"/>
          <p:cNvSpPr>
            <a:spLocks noGrp="1"/>
          </p:cNvSpPr>
          <p:nvPr>
            <p:ph idx="1"/>
          </p:nvPr>
        </p:nvSpPr>
        <p:spPr>
          <a:xfrm>
            <a:off x="457200" y="1371600"/>
            <a:ext cx="8229600" cy="4191000"/>
          </a:xfrm>
        </p:spPr>
        <p:txBody>
          <a:bodyPr rtlCol="0">
            <a:normAutofit/>
          </a:bodyPr>
          <a:lstStyle/>
          <a:p>
            <a:pPr fontAlgn="auto">
              <a:spcAft>
                <a:spcPts val="0"/>
              </a:spcAft>
              <a:buClr>
                <a:srgbClr val="2D008E"/>
              </a:buClr>
              <a:buFont typeface="Arial" pitchFamily="34" charset="0"/>
              <a:buChar char="•"/>
              <a:defRPr/>
            </a:pPr>
            <a:r>
              <a:rPr lang="en-US" sz="2000" dirty="0" smtClean="0"/>
              <a:t>When student-athletes do not replenish lost fluids they become dehydrated. Dehydration as minimal as 2% body weight loss (BWL) can hinder performance and thermoregulatory function.</a:t>
            </a:r>
          </a:p>
          <a:p>
            <a:pPr fontAlgn="auto">
              <a:spcAft>
                <a:spcPts val="0"/>
              </a:spcAft>
              <a:buClr>
                <a:srgbClr val="2D008E"/>
              </a:buClr>
              <a:buFont typeface="Arial" pitchFamily="34" charset="0"/>
              <a:buChar char="•"/>
              <a:defRPr/>
            </a:pPr>
            <a:r>
              <a:rPr lang="en-US" sz="2000" b="1" dirty="0" smtClean="0">
                <a:solidFill>
                  <a:schemeClr val="accent1">
                    <a:lumMod val="75000"/>
                  </a:schemeClr>
                </a:solidFill>
              </a:rPr>
              <a:t>Recognition:</a:t>
            </a:r>
            <a:r>
              <a:rPr lang="en-US" sz="2000" dirty="0" smtClean="0">
                <a:solidFill>
                  <a:schemeClr val="accent1">
                    <a:lumMod val="75000"/>
                  </a:schemeClr>
                </a:solidFill>
              </a:rPr>
              <a:t> </a:t>
            </a:r>
            <a:r>
              <a:rPr lang="en-US" sz="2000" dirty="0" smtClean="0"/>
              <a:t>Dry mouth, thirst, irritability, headache, weakness, dizziness, cramps, chills, vomiting, nausea, fatigue, decreased performance. </a:t>
            </a:r>
          </a:p>
          <a:p>
            <a:pPr fontAlgn="auto">
              <a:spcAft>
                <a:spcPts val="0"/>
              </a:spcAft>
              <a:buClr>
                <a:srgbClr val="2D008E"/>
              </a:buClr>
              <a:buFont typeface="Arial" pitchFamily="34" charset="0"/>
              <a:buChar char="•"/>
              <a:defRPr/>
            </a:pPr>
            <a:r>
              <a:rPr lang="en-US" sz="2000" b="1" dirty="0" smtClean="0">
                <a:solidFill>
                  <a:schemeClr val="accent1">
                    <a:lumMod val="75000"/>
                  </a:schemeClr>
                </a:solidFill>
              </a:rPr>
              <a:t>Treatment:</a:t>
            </a:r>
            <a:r>
              <a:rPr lang="en-US" sz="2000" dirty="0" smtClean="0">
                <a:solidFill>
                  <a:schemeClr val="accent1">
                    <a:lumMod val="75000"/>
                  </a:schemeClr>
                </a:solidFill>
              </a:rPr>
              <a:t> </a:t>
            </a:r>
            <a:r>
              <a:rPr lang="en-US" sz="2000" dirty="0" smtClean="0"/>
              <a:t>Move student-athlete to a cool environment and rehydrate. Rehydrate with a  sports drink including carbohydrates and electrolytes, and sodium. Give student-athletes convenient access to fluids. A nauseated or vomiting student-athlete should seek medical attention to replace fluids via an intravenous line.</a:t>
            </a:r>
          </a:p>
          <a:p>
            <a:pPr fontAlgn="auto">
              <a:spcAft>
                <a:spcPts val="0"/>
              </a:spcAft>
              <a:buClr>
                <a:srgbClr val="2D008E"/>
              </a:buClr>
              <a:buFont typeface="Arial" pitchFamily="34" charset="0"/>
              <a:buChar char="•"/>
              <a:defRPr/>
            </a:pPr>
            <a:r>
              <a:rPr lang="en-US" sz="2000" b="1" dirty="0" smtClean="0">
                <a:solidFill>
                  <a:schemeClr val="accent1">
                    <a:lumMod val="75000"/>
                  </a:schemeClr>
                </a:solidFill>
              </a:rPr>
              <a:t>Return to play considerations: </a:t>
            </a:r>
            <a:r>
              <a:rPr lang="en-US" sz="2000" dirty="0" smtClean="0"/>
              <a:t>If dehydration is minor and the student-athlete is symptom free, continued participation is acceptable.</a:t>
            </a:r>
            <a:endParaRPr lang="en-US" sz="2000" dirty="0"/>
          </a:p>
        </p:txBody>
      </p:sp>
    </p:spTree>
    <p:extLst>
      <p:ext uri="{BB962C8B-B14F-4D97-AF65-F5344CB8AC3E}">
        <p14:creationId xmlns:p14="http://schemas.microsoft.com/office/powerpoint/2010/main" val="1893587899"/>
      </p:ext>
    </p:extLst>
  </p:cSld>
  <p:clrMapOvr>
    <a:masterClrMapping/>
  </p:clrMapOvr>
  <p:transition spd="med">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Heat Cramps</a:t>
            </a:r>
            <a:endParaRPr lang="en-US" b="1" dirty="0">
              <a:solidFill>
                <a:schemeClr val="accent1">
                  <a:lumMod val="75000"/>
                </a:schemeClr>
              </a:solidFill>
            </a:endParaRPr>
          </a:p>
        </p:txBody>
      </p:sp>
      <p:sp>
        <p:nvSpPr>
          <p:cNvPr id="3" name="Content Placeholder 2"/>
          <p:cNvSpPr>
            <a:spLocks noGrp="1"/>
          </p:cNvSpPr>
          <p:nvPr>
            <p:ph idx="1"/>
          </p:nvPr>
        </p:nvSpPr>
        <p:spPr>
          <a:xfrm>
            <a:off x="387927" y="1295400"/>
            <a:ext cx="8305800" cy="5029200"/>
          </a:xfrm>
        </p:spPr>
        <p:txBody>
          <a:bodyPr rtlCol="0">
            <a:normAutofit fontScale="70000" lnSpcReduction="20000"/>
          </a:bodyPr>
          <a:lstStyle/>
          <a:p>
            <a:pPr fontAlgn="auto">
              <a:spcAft>
                <a:spcPts val="0"/>
              </a:spcAft>
              <a:buClr>
                <a:srgbClr val="2D008E"/>
              </a:buClr>
              <a:buFont typeface="Arial" pitchFamily="34" charset="0"/>
              <a:buChar char="•"/>
              <a:defRPr/>
            </a:pPr>
            <a:r>
              <a:rPr lang="en-US" dirty="0" smtClean="0"/>
              <a:t>Heat (muscle) cramps tend to occur later in activity with muscle fatigue and after fluid and electrolyte imbalance and increased. Dehydration, diet poor in minerals, and large losses of sodium and other electrolytes increase the risk of severe often whole body muscle cramps.</a:t>
            </a:r>
          </a:p>
          <a:p>
            <a:pPr fontAlgn="auto">
              <a:spcAft>
                <a:spcPts val="0"/>
              </a:spcAft>
              <a:buClr>
                <a:srgbClr val="2D008E"/>
              </a:buClr>
              <a:buFont typeface="Arial" pitchFamily="34" charset="0"/>
              <a:buChar char="•"/>
              <a:defRPr/>
            </a:pPr>
            <a:r>
              <a:rPr lang="en-US" b="1" dirty="0" smtClean="0">
                <a:solidFill>
                  <a:schemeClr val="accent1">
                    <a:lumMod val="75000"/>
                  </a:schemeClr>
                </a:solidFill>
              </a:rPr>
              <a:t>Recognition: </a:t>
            </a:r>
            <a:r>
              <a:rPr lang="en-US" dirty="0" smtClean="0"/>
              <a:t>Intense pain in muscles and persistent muscle contractions after prolonged exercise, most often with exercise in heat.</a:t>
            </a:r>
          </a:p>
          <a:p>
            <a:pPr fontAlgn="auto">
              <a:spcAft>
                <a:spcPts val="0"/>
              </a:spcAft>
              <a:buClr>
                <a:srgbClr val="2D008E"/>
              </a:buClr>
              <a:buFont typeface="Arial" pitchFamily="34" charset="0"/>
              <a:buChar char="•"/>
              <a:defRPr/>
            </a:pPr>
            <a:r>
              <a:rPr lang="en-US" b="1" dirty="0" smtClean="0">
                <a:solidFill>
                  <a:schemeClr val="accent1">
                    <a:lumMod val="75000"/>
                  </a:schemeClr>
                </a:solidFill>
              </a:rPr>
              <a:t>Treatment: </a:t>
            </a:r>
            <a:r>
              <a:rPr lang="en-US" dirty="0" smtClean="0"/>
              <a:t>Regain normal hydration status and replace sodium losses via an electrolyte drink or other sodium source. Salty sweaters may need additional sodium earlier in activity. Light stretching, relaxation of involved muscles.</a:t>
            </a:r>
          </a:p>
          <a:p>
            <a:pPr fontAlgn="auto">
              <a:spcAft>
                <a:spcPts val="0"/>
              </a:spcAft>
              <a:buClr>
                <a:srgbClr val="2D008E"/>
              </a:buClr>
              <a:buFont typeface="Arial" pitchFamily="34" charset="0"/>
              <a:buChar char="•"/>
              <a:defRPr/>
            </a:pPr>
            <a:r>
              <a:rPr lang="en-US" b="1" dirty="0" smtClean="0">
                <a:solidFill>
                  <a:schemeClr val="accent1">
                    <a:lumMod val="75000"/>
                  </a:schemeClr>
                </a:solidFill>
              </a:rPr>
              <a:t>Return to play Considerations: </a:t>
            </a:r>
            <a:r>
              <a:rPr lang="en-US" dirty="0" smtClean="0"/>
              <a:t>Student-athletes should be assessed to determine if they can return to participation. Diet, rehydration practices, electrolyte consumption, fitness status and level of acclimatization and use of dietary supplements should be assessed and possibly modified.</a:t>
            </a:r>
          </a:p>
          <a:p>
            <a:pPr fontAlgn="auto">
              <a:spcAft>
                <a:spcPts val="0"/>
              </a:spcAft>
              <a:buClr>
                <a:srgbClr val="2D008E"/>
              </a:buClr>
              <a:buFont typeface="Arial" pitchFamily="34" charset="0"/>
              <a:buChar char="•"/>
              <a:defRPr/>
            </a:pPr>
            <a:endParaRPr lang="en-US" dirty="0"/>
          </a:p>
        </p:txBody>
      </p:sp>
    </p:spTree>
    <p:extLst>
      <p:ext uri="{BB962C8B-B14F-4D97-AF65-F5344CB8AC3E}">
        <p14:creationId xmlns:p14="http://schemas.microsoft.com/office/powerpoint/2010/main" val="1148071678"/>
      </p:ext>
    </p:extLst>
  </p:cSld>
  <p:clrMapOvr>
    <a:masterClrMapping/>
  </p:clrMapOvr>
  <p:transition spd="med">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Heat Exhaustion</a:t>
            </a:r>
            <a:endParaRPr lang="en-US" b="1" dirty="0">
              <a:solidFill>
                <a:schemeClr val="accent1">
                  <a:lumMod val="75000"/>
                </a:schemeClr>
              </a:solidFill>
            </a:endParaRPr>
          </a:p>
        </p:txBody>
      </p:sp>
      <p:sp>
        <p:nvSpPr>
          <p:cNvPr id="3" name="Content Placeholder 2"/>
          <p:cNvSpPr>
            <a:spLocks noGrp="1"/>
          </p:cNvSpPr>
          <p:nvPr>
            <p:ph idx="1"/>
          </p:nvPr>
        </p:nvSpPr>
        <p:spPr>
          <a:xfrm>
            <a:off x="457200" y="1295400"/>
            <a:ext cx="8305800" cy="4953000"/>
          </a:xfrm>
        </p:spPr>
        <p:txBody>
          <a:bodyPr rtlCol="0">
            <a:normAutofit fontScale="55000" lnSpcReduction="20000"/>
          </a:bodyPr>
          <a:lstStyle/>
          <a:p>
            <a:pPr fontAlgn="auto">
              <a:spcAft>
                <a:spcPts val="0"/>
              </a:spcAft>
              <a:buClr>
                <a:srgbClr val="2D008E"/>
              </a:buClr>
              <a:buFont typeface="Arial" pitchFamily="34" charset="0"/>
              <a:buChar char="•"/>
              <a:defRPr/>
            </a:pPr>
            <a:r>
              <a:rPr lang="en-US" sz="3400" dirty="0" smtClean="0"/>
              <a:t>Heat exhaustion is a moderate heat illness that occurs when the student-athlete continues physical activity after they start suffering from the ill effects of heat, like dehydration. The student-athletes body struggles to keep up with the demands, leading to heat exhaustion.</a:t>
            </a:r>
          </a:p>
          <a:p>
            <a:pPr fontAlgn="auto">
              <a:spcAft>
                <a:spcPts val="0"/>
              </a:spcAft>
              <a:buClr>
                <a:srgbClr val="2D008E"/>
              </a:buClr>
              <a:buFont typeface="Arial" pitchFamily="34" charset="0"/>
              <a:buChar char="•"/>
              <a:defRPr/>
            </a:pPr>
            <a:r>
              <a:rPr lang="en-US" sz="3400" b="1" dirty="0" smtClean="0">
                <a:solidFill>
                  <a:schemeClr val="accent1">
                    <a:lumMod val="75000"/>
                  </a:schemeClr>
                </a:solidFill>
              </a:rPr>
              <a:t>Recognition:</a:t>
            </a:r>
            <a:r>
              <a:rPr lang="en-US" sz="3400" dirty="0" smtClean="0">
                <a:solidFill>
                  <a:schemeClr val="accent1">
                    <a:lumMod val="75000"/>
                  </a:schemeClr>
                </a:solidFill>
              </a:rPr>
              <a:t> </a:t>
            </a:r>
            <a:r>
              <a:rPr lang="en-US" sz="3400" dirty="0" smtClean="0"/>
              <a:t>Physical fatigue, dehydration and or electrolyte depletion, coordination loss, fainting, dizziness, profuse sweating, pale skin, headache, nausea, vomiting, diarrhea, stomach/intestinal cramps, rapid recovery with treatment.</a:t>
            </a:r>
          </a:p>
          <a:p>
            <a:pPr fontAlgn="auto">
              <a:spcAft>
                <a:spcPts val="0"/>
              </a:spcAft>
              <a:buClr>
                <a:srgbClr val="2D008E"/>
              </a:buClr>
              <a:buFont typeface="Arial" pitchFamily="34" charset="0"/>
              <a:buChar char="•"/>
              <a:defRPr/>
            </a:pPr>
            <a:r>
              <a:rPr lang="en-US" sz="3400" b="1" dirty="0" smtClean="0">
                <a:solidFill>
                  <a:schemeClr val="accent1">
                    <a:lumMod val="75000"/>
                  </a:schemeClr>
                </a:solidFill>
              </a:rPr>
              <a:t>Treatment:</a:t>
            </a:r>
            <a:r>
              <a:rPr lang="en-US" sz="3400" dirty="0" smtClean="0">
                <a:solidFill>
                  <a:schemeClr val="accent1">
                    <a:lumMod val="75000"/>
                  </a:schemeClr>
                </a:solidFill>
              </a:rPr>
              <a:t> </a:t>
            </a:r>
            <a:r>
              <a:rPr lang="en-US" sz="3400" dirty="0" smtClean="0"/>
              <a:t>Remove student-athlete from play to a shaded or air conditioned area, remove excess clothing and equipment. Cool student-athlete with legs propped above heart level. If not nauseated, or vomiting rehydrate with chilled water or sports drink. If student-athlete cannot take fluids orally intravenous fluids are indicated. Transport to an emergency facility if rapid improvement is not noted with prescribed treatment.</a:t>
            </a:r>
          </a:p>
          <a:p>
            <a:pPr fontAlgn="auto">
              <a:spcAft>
                <a:spcPts val="0"/>
              </a:spcAft>
              <a:buClr>
                <a:srgbClr val="2D008E"/>
              </a:buClr>
              <a:buFont typeface="Arial" pitchFamily="34" charset="0"/>
              <a:buChar char="•"/>
              <a:defRPr/>
            </a:pPr>
            <a:r>
              <a:rPr lang="en-US" sz="3400" b="1" dirty="0" smtClean="0">
                <a:solidFill>
                  <a:schemeClr val="accent1">
                    <a:lumMod val="75000"/>
                  </a:schemeClr>
                </a:solidFill>
              </a:rPr>
              <a:t>Return to play Considerations: </a:t>
            </a:r>
            <a:r>
              <a:rPr lang="en-US" sz="3400" dirty="0" smtClean="0"/>
              <a:t>Student-athlete should be symptom free and fully hydrated. Clearance from a physician or at least consultation with a physician is recommended. Underlying conditions or illness needs to be ruled out. Intense practice in heat should be avoided for at least one day. If lack of acclimatization or inadequate fitness level was the cause of illness, correct this before the student-athlete returns to full-intensity training in heat.</a:t>
            </a:r>
          </a:p>
          <a:p>
            <a:pPr fontAlgn="auto">
              <a:spcAft>
                <a:spcPts val="0"/>
              </a:spcAft>
              <a:buFont typeface="Arial" pitchFamily="34" charset="0"/>
              <a:buChar char="•"/>
              <a:defRPr/>
            </a:pPr>
            <a:endParaRPr lang="en-US" dirty="0"/>
          </a:p>
        </p:txBody>
      </p:sp>
    </p:spTree>
    <p:extLst>
      <p:ext uri="{BB962C8B-B14F-4D97-AF65-F5344CB8AC3E}">
        <p14:creationId xmlns:p14="http://schemas.microsoft.com/office/powerpoint/2010/main" val="1651015684"/>
      </p:ext>
    </p:extLst>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err="1" smtClean="0">
                <a:solidFill>
                  <a:schemeClr val="accent1">
                    <a:lumMod val="75000"/>
                  </a:schemeClr>
                </a:solidFill>
              </a:rPr>
              <a:t>Exertional</a:t>
            </a:r>
            <a:r>
              <a:rPr lang="en-US" b="1" dirty="0" smtClean="0">
                <a:solidFill>
                  <a:schemeClr val="accent1">
                    <a:lumMod val="75000"/>
                  </a:schemeClr>
                </a:solidFill>
              </a:rPr>
              <a:t> Heat Stroke</a:t>
            </a:r>
            <a:endParaRPr lang="en-US" b="1" dirty="0">
              <a:solidFill>
                <a:schemeClr val="accent1">
                  <a:lumMod val="75000"/>
                </a:schemeClr>
              </a:solidFill>
            </a:endParaRPr>
          </a:p>
        </p:txBody>
      </p:sp>
      <p:sp>
        <p:nvSpPr>
          <p:cNvPr id="3" name="Content Placeholder 2"/>
          <p:cNvSpPr>
            <a:spLocks noGrp="1"/>
          </p:cNvSpPr>
          <p:nvPr>
            <p:ph idx="1"/>
          </p:nvPr>
        </p:nvSpPr>
        <p:spPr>
          <a:xfrm>
            <a:off x="457200" y="1143000"/>
            <a:ext cx="8534400" cy="5181600"/>
          </a:xfrm>
        </p:spPr>
        <p:txBody>
          <a:bodyPr rtlCol="0">
            <a:normAutofit fontScale="47500" lnSpcReduction="20000"/>
          </a:bodyPr>
          <a:lstStyle/>
          <a:p>
            <a:pPr fontAlgn="auto">
              <a:spcAft>
                <a:spcPts val="0"/>
              </a:spcAft>
              <a:buClr>
                <a:srgbClr val="2D008E"/>
              </a:buClr>
              <a:buFont typeface="Arial" pitchFamily="34" charset="0"/>
              <a:buChar char="•"/>
              <a:defRPr/>
            </a:pPr>
            <a:r>
              <a:rPr lang="en-US" sz="3400" dirty="0" smtClean="0"/>
              <a:t>Heat Stroke is a severe heat illness that occurs when a student-athlete’s body created more heat than it can release, due to the strain of exercising in the heat. This results in a rapid increase in core body temperature, which can lead to permanent disability or even death if left untreated.</a:t>
            </a:r>
          </a:p>
          <a:p>
            <a:pPr fontAlgn="auto">
              <a:spcAft>
                <a:spcPts val="0"/>
              </a:spcAft>
              <a:buClr>
                <a:srgbClr val="2D008E"/>
              </a:buClr>
              <a:buFont typeface="Arial" pitchFamily="34" charset="0"/>
              <a:buChar char="•"/>
              <a:defRPr/>
            </a:pPr>
            <a:r>
              <a:rPr lang="en-US" sz="3400" b="1" dirty="0" smtClean="0">
                <a:solidFill>
                  <a:schemeClr val="accent1">
                    <a:lumMod val="75000"/>
                  </a:schemeClr>
                </a:solidFill>
              </a:rPr>
              <a:t>Recognition: </a:t>
            </a:r>
            <a:r>
              <a:rPr lang="en-US" sz="3400" dirty="0" smtClean="0"/>
              <a:t>Increase in core body temperature, usually above 104°F. Central nervous system dysfunction(CNS) (altered consciousness, seizures, confusion, emotional instability irrational behavior or decreased mental acuity. Other indicators include: nausea, vomiting, diarrhea, headache, dizziness, weakness, hot and wet or dry skin, increased heart rate, decreased blood pressure or fast breathing, dehydration, and combativeness.</a:t>
            </a:r>
          </a:p>
          <a:p>
            <a:pPr fontAlgn="auto">
              <a:spcAft>
                <a:spcPts val="0"/>
              </a:spcAft>
              <a:buClr>
                <a:srgbClr val="2D008E"/>
              </a:buClr>
              <a:buFont typeface="Arial" pitchFamily="34" charset="0"/>
              <a:buChar char="•"/>
              <a:defRPr/>
            </a:pPr>
            <a:r>
              <a:rPr lang="en-US" sz="3400" b="1" dirty="0" smtClean="0">
                <a:solidFill>
                  <a:schemeClr val="accent1">
                    <a:lumMod val="75000"/>
                  </a:schemeClr>
                </a:solidFill>
              </a:rPr>
              <a:t>Treatment:</a:t>
            </a:r>
            <a:r>
              <a:rPr lang="en-US" sz="3400" dirty="0" smtClean="0">
                <a:solidFill>
                  <a:schemeClr val="accent1">
                    <a:lumMod val="75000"/>
                  </a:schemeClr>
                </a:solidFill>
              </a:rPr>
              <a:t> </a:t>
            </a:r>
            <a:r>
              <a:rPr lang="en-US" sz="3400" dirty="0" smtClean="0"/>
              <a:t>AGGRESSIVE AND IMMEDIATE whole body cooling. Cold water immersion (35</a:t>
            </a:r>
            <a:r>
              <a:rPr lang="en-US" sz="3400" dirty="0"/>
              <a:t>°-38° </a:t>
            </a:r>
            <a:r>
              <a:rPr lang="en-US" sz="3400" dirty="0" smtClean="0"/>
              <a:t>F) within minutes is the best treatment until core </a:t>
            </a:r>
            <a:r>
              <a:rPr lang="en-US" sz="3400" dirty="0"/>
              <a:t>temperature reaches </a:t>
            </a:r>
            <a:r>
              <a:rPr lang="en-US" sz="3400" dirty="0" smtClean="0"/>
              <a:t>101</a:t>
            </a:r>
            <a:r>
              <a:rPr lang="en-US" sz="3400" dirty="0"/>
              <a:t>°</a:t>
            </a:r>
            <a:r>
              <a:rPr lang="en-US" sz="3400" dirty="0" smtClean="0"/>
              <a:t> </a:t>
            </a:r>
            <a:r>
              <a:rPr lang="en-US" sz="3400" dirty="0"/>
              <a:t>-102°F. </a:t>
            </a:r>
            <a:r>
              <a:rPr lang="en-US" sz="3400" dirty="0" smtClean="0"/>
              <a:t>Contact emergency medical services for transport. Monitor airway, breathing, circulation, core temperature, and CNS. If immersion is not possible use alternate methods such as spraying the body with cold water, fans, ice bags or cold towels (replaced frequently), and transport immediately to a medical facility.</a:t>
            </a:r>
          </a:p>
          <a:p>
            <a:pPr fontAlgn="auto">
              <a:spcAft>
                <a:spcPts val="0"/>
              </a:spcAft>
              <a:buClr>
                <a:srgbClr val="2D008E"/>
              </a:buClr>
              <a:buFont typeface="Arial" pitchFamily="34" charset="0"/>
              <a:buChar char="•"/>
              <a:defRPr/>
            </a:pPr>
            <a:r>
              <a:rPr lang="en-US" sz="3400" b="1" dirty="0" smtClean="0">
                <a:solidFill>
                  <a:schemeClr val="accent1">
                    <a:lumMod val="75000"/>
                  </a:schemeClr>
                </a:solidFill>
              </a:rPr>
              <a:t>Return to play Considerations: </a:t>
            </a:r>
            <a:r>
              <a:rPr lang="en-US" sz="3400" dirty="0" smtClean="0"/>
              <a:t>Physician clearance is necessary before return to physical activity. The severity of the incident should designate the length of recovery time. The student-athlete should avoid exercise for the minimum of one week after release from medical care</a:t>
            </a:r>
            <a:r>
              <a:rPr lang="en-US" sz="3400" dirty="0"/>
              <a:t>. Underlying conditions or illness needs to be ruled </a:t>
            </a:r>
            <a:r>
              <a:rPr lang="en-US" sz="3400" dirty="0" smtClean="0"/>
              <a:t>out. A gradual return to physical activity should begin under the supervision of an certified athletic trainer or other qualified medical professional</a:t>
            </a:r>
            <a:r>
              <a:rPr lang="en-US" dirty="0" smtClean="0"/>
              <a:t>.</a:t>
            </a:r>
            <a:endParaRPr lang="en-US" dirty="0"/>
          </a:p>
        </p:txBody>
      </p:sp>
    </p:spTree>
    <p:extLst>
      <p:ext uri="{BB962C8B-B14F-4D97-AF65-F5344CB8AC3E}">
        <p14:creationId xmlns:p14="http://schemas.microsoft.com/office/powerpoint/2010/main" val="3367283379"/>
      </p:ext>
    </p:extLst>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Exertional Hyponatremia</a:t>
            </a:r>
            <a:endParaRPr lang="en-US" b="1" dirty="0">
              <a:solidFill>
                <a:schemeClr val="accent1">
                  <a:lumMod val="75000"/>
                </a:schemeClr>
              </a:solidFill>
            </a:endParaRPr>
          </a:p>
        </p:txBody>
      </p:sp>
      <p:sp>
        <p:nvSpPr>
          <p:cNvPr id="3" name="Content Placeholder 2"/>
          <p:cNvSpPr>
            <a:spLocks noGrp="1"/>
          </p:cNvSpPr>
          <p:nvPr>
            <p:ph idx="1"/>
          </p:nvPr>
        </p:nvSpPr>
        <p:spPr>
          <a:xfrm>
            <a:off x="457200" y="1600200"/>
            <a:ext cx="8305800" cy="4876800"/>
          </a:xfrm>
        </p:spPr>
        <p:txBody>
          <a:bodyPr rtlCol="0">
            <a:normAutofit fontScale="62500" lnSpcReduction="20000"/>
          </a:bodyPr>
          <a:lstStyle/>
          <a:p>
            <a:pPr fontAlgn="auto">
              <a:spcAft>
                <a:spcPts val="0"/>
              </a:spcAft>
              <a:buClr>
                <a:srgbClr val="2D008E"/>
              </a:buClr>
              <a:buFont typeface="Arial" pitchFamily="34" charset="0"/>
              <a:buChar char="•"/>
              <a:defRPr/>
            </a:pPr>
            <a:r>
              <a:rPr lang="en-US" dirty="0" smtClean="0"/>
              <a:t>When a student-athlete consumes more fluids than necessary, and/or sodium lost in sweat is not adequately replaced, sodium in the bloodstream becomes diluted and can cause cerebral and/or pulmonary edema.</a:t>
            </a:r>
          </a:p>
          <a:p>
            <a:pPr fontAlgn="auto">
              <a:spcAft>
                <a:spcPts val="0"/>
              </a:spcAft>
              <a:buClr>
                <a:srgbClr val="2D008E"/>
              </a:buClr>
              <a:buFont typeface="Arial" pitchFamily="34" charset="0"/>
              <a:buChar char="•"/>
              <a:defRPr/>
            </a:pPr>
            <a:r>
              <a:rPr lang="en-US" b="1" dirty="0" smtClean="0">
                <a:solidFill>
                  <a:schemeClr val="accent1">
                    <a:lumMod val="75000"/>
                  </a:schemeClr>
                </a:solidFill>
              </a:rPr>
              <a:t>Recognition:</a:t>
            </a:r>
            <a:r>
              <a:rPr lang="en-US" dirty="0" smtClean="0">
                <a:solidFill>
                  <a:schemeClr val="accent1">
                    <a:lumMod val="75000"/>
                  </a:schemeClr>
                </a:solidFill>
              </a:rPr>
              <a:t> </a:t>
            </a:r>
            <a:r>
              <a:rPr lang="en-US" dirty="0" smtClean="0"/>
              <a:t>Possible symptoms include increasing headache, nausea, vomiting (often repetitive), swelling of extremities, irregular diet with inadequate sodium intake, copious urine with low specific gravity following exercise, lethargy/apathy, and agitation. If the condition progresses, CNS changes (altered consciousness, confusion, coma, convulsions, altered cognitive functioning).</a:t>
            </a:r>
          </a:p>
          <a:p>
            <a:pPr fontAlgn="auto">
              <a:spcAft>
                <a:spcPts val="0"/>
              </a:spcAft>
              <a:buClr>
                <a:srgbClr val="2D008E"/>
              </a:buClr>
              <a:buFont typeface="Arial" pitchFamily="34" charset="0"/>
              <a:buChar char="•"/>
              <a:defRPr/>
            </a:pPr>
            <a:r>
              <a:rPr lang="en-US" b="1" dirty="0" smtClean="0">
                <a:solidFill>
                  <a:schemeClr val="accent1">
                    <a:lumMod val="75000"/>
                  </a:schemeClr>
                </a:solidFill>
              </a:rPr>
              <a:t>Treatment:</a:t>
            </a:r>
            <a:r>
              <a:rPr lang="en-US" dirty="0" smtClean="0">
                <a:solidFill>
                  <a:schemeClr val="accent1">
                    <a:lumMod val="75000"/>
                  </a:schemeClr>
                </a:solidFill>
              </a:rPr>
              <a:t> </a:t>
            </a:r>
            <a:r>
              <a:rPr lang="en-US" dirty="0" smtClean="0"/>
              <a:t>Preventative methods to maintain proper sodium levels. Sodium intake via electrolyte drinks or other sources. If blood sodium levels cannot be determined onsite, hold off on rehydration and transport student-athlete to a medical facility. </a:t>
            </a:r>
          </a:p>
          <a:p>
            <a:pPr fontAlgn="auto">
              <a:spcAft>
                <a:spcPts val="0"/>
              </a:spcAft>
              <a:buClr>
                <a:srgbClr val="2D008E"/>
              </a:buClr>
              <a:buFont typeface="Arial" pitchFamily="34" charset="0"/>
              <a:buChar char="•"/>
              <a:defRPr/>
            </a:pPr>
            <a:r>
              <a:rPr lang="en-US" b="1" dirty="0" smtClean="0">
                <a:solidFill>
                  <a:schemeClr val="accent1">
                    <a:lumMod val="75000"/>
                  </a:schemeClr>
                </a:solidFill>
              </a:rPr>
              <a:t>Return to play Considerations: </a:t>
            </a:r>
            <a:r>
              <a:rPr lang="en-US" dirty="0" smtClean="0"/>
              <a:t>Physician clearance is strongly recommended in all cases. In mild cases, activity can resume a few days after completing and educational session on establishing and individual-specific hydration protocol.</a:t>
            </a:r>
          </a:p>
          <a:p>
            <a:pPr fontAlgn="auto">
              <a:spcAft>
                <a:spcPts val="0"/>
              </a:spcAft>
              <a:buFont typeface="Arial" pitchFamily="34" charset="0"/>
              <a:buChar char="•"/>
              <a:defRPr/>
            </a:pPr>
            <a:endParaRPr lang="en-US" dirty="0"/>
          </a:p>
        </p:txBody>
      </p:sp>
    </p:spTree>
    <p:extLst>
      <p:ext uri="{BB962C8B-B14F-4D97-AF65-F5344CB8AC3E}">
        <p14:creationId xmlns:p14="http://schemas.microsoft.com/office/powerpoint/2010/main" val="2516277885"/>
      </p:ext>
    </p:extLst>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612" y="301088"/>
            <a:ext cx="8229600" cy="1143000"/>
          </a:xfrm>
        </p:spPr>
        <p:txBody>
          <a:bodyPr rtlCol="0">
            <a:normAutofit/>
          </a:bodyPr>
          <a:lstStyle/>
          <a:p>
            <a:pPr fontAlgn="auto">
              <a:spcAft>
                <a:spcPts val="0"/>
              </a:spcAft>
              <a:defRPr/>
            </a:pPr>
            <a:r>
              <a:rPr lang="en-US" sz="3200" b="1" dirty="0" smtClean="0">
                <a:solidFill>
                  <a:schemeClr val="accent1">
                    <a:lumMod val="75000"/>
                  </a:schemeClr>
                </a:solidFill>
              </a:rPr>
              <a:t>Tips for Coaches and Student-Athletes</a:t>
            </a:r>
            <a:endParaRPr lang="en-US" sz="3200" b="1" dirty="0">
              <a:solidFill>
                <a:schemeClr val="accent1">
                  <a:lumMod val="75000"/>
                </a:schemeClr>
              </a:solidFill>
            </a:endParaRPr>
          </a:p>
        </p:txBody>
      </p:sp>
      <p:sp>
        <p:nvSpPr>
          <p:cNvPr id="21506" name="Text Placeholder 3"/>
          <p:cNvSpPr>
            <a:spLocks noGrp="1"/>
          </p:cNvSpPr>
          <p:nvPr>
            <p:ph type="body" idx="1"/>
          </p:nvPr>
        </p:nvSpPr>
        <p:spPr>
          <a:xfrm>
            <a:off x="457200" y="1097756"/>
            <a:ext cx="4419600" cy="639763"/>
          </a:xfrm>
        </p:spPr>
        <p:txBody>
          <a:bodyPr/>
          <a:lstStyle/>
          <a:p>
            <a:r>
              <a:rPr lang="en-US" sz="2000" dirty="0" smtClean="0">
                <a:solidFill>
                  <a:schemeClr val="accent1">
                    <a:lumMod val="75000"/>
                  </a:schemeClr>
                </a:solidFill>
              </a:rPr>
              <a:t>Coaches and Administrators</a:t>
            </a:r>
          </a:p>
        </p:txBody>
      </p:sp>
      <p:sp>
        <p:nvSpPr>
          <p:cNvPr id="5" name="Content Placeholder 4"/>
          <p:cNvSpPr>
            <a:spLocks noGrp="1"/>
          </p:cNvSpPr>
          <p:nvPr>
            <p:ph sz="half" idx="2"/>
          </p:nvPr>
        </p:nvSpPr>
        <p:spPr>
          <a:xfrm>
            <a:off x="457200" y="1751085"/>
            <a:ext cx="4038600" cy="4454525"/>
          </a:xfrm>
        </p:spPr>
        <p:txBody>
          <a:bodyPr rtlCol="0">
            <a:normAutofit/>
          </a:bodyPr>
          <a:lstStyle/>
          <a:p>
            <a:pPr fontAlgn="auto">
              <a:spcAft>
                <a:spcPts val="0"/>
              </a:spcAft>
              <a:buClr>
                <a:srgbClr val="2D008E"/>
              </a:buClr>
              <a:buFont typeface="Arial" pitchFamily="34" charset="0"/>
              <a:buChar char="•"/>
              <a:defRPr/>
            </a:pPr>
            <a:r>
              <a:rPr lang="en-US" sz="1600" dirty="0" smtClean="0"/>
              <a:t>Be aware of temperature and humidity levels. Change practice length, intensity and equipment use as the levels rise.</a:t>
            </a:r>
          </a:p>
          <a:p>
            <a:pPr fontAlgn="auto">
              <a:spcAft>
                <a:spcPts val="0"/>
              </a:spcAft>
              <a:buClr>
                <a:srgbClr val="2D008E"/>
              </a:buClr>
              <a:buFont typeface="Arial" pitchFamily="34" charset="0"/>
              <a:buChar char="•"/>
              <a:defRPr/>
            </a:pPr>
            <a:r>
              <a:rPr lang="en-US" sz="1600" dirty="0" smtClean="0"/>
              <a:t>Remind student-athletes to drink regularly. Schedule frequent fluid breaks and increase the frequency as heat and humidity levels rise.</a:t>
            </a:r>
          </a:p>
          <a:p>
            <a:pPr fontAlgn="auto">
              <a:spcAft>
                <a:spcPts val="0"/>
              </a:spcAft>
              <a:buClr>
                <a:srgbClr val="2D008E"/>
              </a:buClr>
              <a:buFont typeface="Arial" pitchFamily="34" charset="0"/>
              <a:buChar char="•"/>
              <a:defRPr/>
            </a:pPr>
            <a:r>
              <a:rPr lang="en-US" sz="1600" dirty="0" smtClean="0"/>
              <a:t>Know the signs and symptoms of heat illness and get student-athletes checked out by medical staff.</a:t>
            </a:r>
          </a:p>
          <a:p>
            <a:pPr fontAlgn="auto">
              <a:spcAft>
                <a:spcPts val="0"/>
              </a:spcAft>
              <a:buClr>
                <a:srgbClr val="2D008E"/>
              </a:buClr>
              <a:buFont typeface="Arial" pitchFamily="34" charset="0"/>
              <a:buChar char="•"/>
              <a:defRPr/>
            </a:pPr>
            <a:r>
              <a:rPr lang="en-US" sz="1600" dirty="0" smtClean="0"/>
              <a:t>Have an emergency action plan for obtaining medical services and know the plan and how to carry it out.</a:t>
            </a:r>
            <a:endParaRPr lang="en-US" sz="1600" dirty="0"/>
          </a:p>
        </p:txBody>
      </p:sp>
      <p:sp>
        <p:nvSpPr>
          <p:cNvPr id="21508" name="Text Placeholder 5"/>
          <p:cNvSpPr>
            <a:spLocks noGrp="1"/>
          </p:cNvSpPr>
          <p:nvPr>
            <p:ph type="body" sz="quarter" idx="3"/>
          </p:nvPr>
        </p:nvSpPr>
        <p:spPr>
          <a:xfrm>
            <a:off x="4670215" y="1124206"/>
            <a:ext cx="2819400" cy="639763"/>
          </a:xfrm>
        </p:spPr>
        <p:txBody>
          <a:bodyPr/>
          <a:lstStyle/>
          <a:p>
            <a:r>
              <a:rPr lang="en-US" sz="2000" dirty="0" smtClean="0">
                <a:solidFill>
                  <a:schemeClr val="accent1">
                    <a:lumMod val="75000"/>
                  </a:schemeClr>
                </a:solidFill>
              </a:rPr>
              <a:t>Student-Athletes </a:t>
            </a:r>
          </a:p>
        </p:txBody>
      </p:sp>
      <p:sp>
        <p:nvSpPr>
          <p:cNvPr id="7" name="Content Placeholder 6"/>
          <p:cNvSpPr>
            <a:spLocks noGrp="1"/>
          </p:cNvSpPr>
          <p:nvPr>
            <p:ph sz="quarter" idx="4"/>
          </p:nvPr>
        </p:nvSpPr>
        <p:spPr>
          <a:xfrm>
            <a:off x="4670215" y="1788273"/>
            <a:ext cx="4041775" cy="4454525"/>
          </a:xfrm>
        </p:spPr>
        <p:txBody>
          <a:bodyPr rtlCol="0">
            <a:normAutofit fontScale="85000" lnSpcReduction="20000"/>
          </a:bodyPr>
          <a:lstStyle/>
          <a:p>
            <a:pPr fontAlgn="auto">
              <a:spcAft>
                <a:spcPts val="0"/>
              </a:spcAft>
              <a:buClr>
                <a:srgbClr val="2D008E"/>
              </a:buClr>
              <a:buFont typeface="Arial" pitchFamily="34" charset="0"/>
              <a:buChar char="•"/>
              <a:defRPr/>
            </a:pPr>
            <a:r>
              <a:rPr lang="en-US" dirty="0" smtClean="0"/>
              <a:t>Stay hydrated. Hydrate properly before, during and after exercise.</a:t>
            </a:r>
          </a:p>
          <a:p>
            <a:pPr fontAlgn="auto">
              <a:spcAft>
                <a:spcPts val="0"/>
              </a:spcAft>
              <a:buClr>
                <a:srgbClr val="2D008E"/>
              </a:buClr>
              <a:buFont typeface="Arial" pitchFamily="34" charset="0"/>
              <a:buChar char="•"/>
              <a:defRPr/>
            </a:pPr>
            <a:r>
              <a:rPr lang="en-US" dirty="0" smtClean="0"/>
              <a:t>Know that nutritional supplements especially those with caffeine can have a negative impact on hydration and or increase metabolism and heat production. </a:t>
            </a:r>
          </a:p>
          <a:p>
            <a:pPr fontAlgn="auto">
              <a:spcAft>
                <a:spcPts val="0"/>
              </a:spcAft>
              <a:buClr>
                <a:srgbClr val="2D008E"/>
              </a:buClr>
              <a:buFont typeface="Arial" pitchFamily="34" charset="0"/>
              <a:buChar char="•"/>
              <a:defRPr/>
            </a:pPr>
            <a:r>
              <a:rPr lang="en-US" dirty="0" smtClean="0"/>
              <a:t>Know that certain medications can have similar effects as supplements, e.g. antihistamines, decongestants, certain asthma medication, Ritalin, diuretics and alcohol.</a:t>
            </a:r>
          </a:p>
          <a:p>
            <a:pPr fontAlgn="auto">
              <a:spcAft>
                <a:spcPts val="0"/>
              </a:spcAft>
              <a:buClr>
                <a:srgbClr val="2D008E"/>
              </a:buClr>
              <a:buFont typeface="Arial" pitchFamily="34" charset="0"/>
              <a:buChar char="•"/>
              <a:defRPr/>
            </a:pPr>
            <a:r>
              <a:rPr lang="en-US" dirty="0" smtClean="0"/>
              <a:t>Know the signs and symptoms of heat illness and report them.</a:t>
            </a:r>
            <a:endParaRPr lang="en-US" dirty="0"/>
          </a:p>
        </p:txBody>
      </p:sp>
    </p:spTree>
    <p:extLst>
      <p:ext uri="{BB962C8B-B14F-4D97-AF65-F5344CB8AC3E}">
        <p14:creationId xmlns:p14="http://schemas.microsoft.com/office/powerpoint/2010/main" val="3448384394"/>
      </p:ext>
    </p:extLst>
  </p:cSld>
  <p:clrMapOvr>
    <a:masterClrMapping/>
  </p:clrMapOvr>
  <p:transition spd="med">
    <p:dissolve/>
  </p:transition>
</p:sld>
</file>

<file path=ppt/theme/theme1.xml><?xml version="1.0" encoding="utf-8"?>
<a:theme xmlns:a="http://schemas.openxmlformats.org/drawingml/2006/main" name="NATA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NATA2015</Template>
  <TotalTime>46</TotalTime>
  <Words>1444</Words>
  <Application>Microsoft Office PowerPoint</Application>
  <PresentationFormat>On-screen Show (4:3)</PresentationFormat>
  <Paragraphs>80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NATA2015</vt:lpstr>
      <vt:lpstr>PowerPoint Presentation</vt:lpstr>
      <vt:lpstr>Risk Factors for EHI</vt:lpstr>
      <vt:lpstr>General Considerations of Risk Reduction</vt:lpstr>
      <vt:lpstr>Dehydration</vt:lpstr>
      <vt:lpstr>Heat Cramps</vt:lpstr>
      <vt:lpstr>Heat Exhaustion</vt:lpstr>
      <vt:lpstr>Exertional Heat Stroke</vt:lpstr>
      <vt:lpstr>Exertional Hyponatremia</vt:lpstr>
      <vt:lpstr>Tips for Coaches and Student-Athletes</vt:lpstr>
      <vt:lpstr>Resources</vt:lpstr>
    </vt:vector>
  </TitlesOfParts>
  <Company>NATA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Russ</dc:creator>
  <cp:lastModifiedBy>Patrick Buffum</cp:lastModifiedBy>
  <cp:revision>7</cp:revision>
  <dcterms:created xsi:type="dcterms:W3CDTF">2012-10-15T20:39:12Z</dcterms:created>
  <dcterms:modified xsi:type="dcterms:W3CDTF">2015-08-17T16:10:24Z</dcterms:modified>
</cp:coreProperties>
</file>