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84" r:id="rId3"/>
    <p:sldId id="287" r:id="rId4"/>
    <p:sldId id="297" r:id="rId5"/>
    <p:sldId id="296" r:id="rId6"/>
    <p:sldId id="298" r:id="rId7"/>
    <p:sldId id="299" r:id="rId8"/>
    <p:sldId id="300" r:id="rId9"/>
    <p:sldId id="301" r:id="rId10"/>
    <p:sldId id="302" r:id="rId11"/>
    <p:sldId id="303" r:id="rId12"/>
    <p:sldId id="288" r:id="rId13"/>
    <p:sldId id="289" r:id="rId14"/>
    <p:sldId id="290" r:id="rId15"/>
    <p:sldId id="291" r:id="rId16"/>
    <p:sldId id="292" r:id="rId17"/>
    <p:sldId id="293" r:id="rId18"/>
    <p:sldId id="294" r:id="rId19"/>
    <p:sldId id="304" r:id="rId20"/>
    <p:sldId id="295"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28" autoAdjust="0"/>
  </p:normalViewPr>
  <p:slideViewPr>
    <p:cSldViewPr>
      <p:cViewPr varScale="1">
        <p:scale>
          <a:sx n="96" d="100"/>
          <a:sy n="96" d="100"/>
        </p:scale>
        <p:origin x="4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2/21/2017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ACD859-66A9-40B0-A234-B25B50086CEF}"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ACD859-66A9-40B0-A234-B25B50086CEF}"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ACD859-66A9-40B0-A234-B25B50086CEF}"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2/21/2017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8" Type="http://schemas.openxmlformats.org/officeDocument/2006/relationships/hyperlink" Target="http://natajournals.org/doi/pdf/10.4085/1062-6050-48.2.25" TargetMode="External"/><Relationship Id="rId3" Type="http://schemas.openxmlformats.org/officeDocument/2006/relationships/hyperlink" Target="https://www.nata.org/practice-patient-care/health-issues/heat-illness" TargetMode="External"/><Relationship Id="rId7" Type="http://schemas.openxmlformats.org/officeDocument/2006/relationships/hyperlink" Target="http://www.nws.noaa.gov/os/heat/index.shtml#heatindex" TargetMode="External"/><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hyperlink" Target="http://www.nws.noaa.gov/om/windchill" TargetMode="External"/><Relationship Id="rId11" Type="http://schemas.openxmlformats.org/officeDocument/2006/relationships/hyperlink" Target="https://www.cdc.gov/nceh/hsb/extreme/Heat_Illness/index.html" TargetMode="External"/><Relationship Id="rId5" Type="http://schemas.openxmlformats.org/officeDocument/2006/relationships/hyperlink" Target="http://natajournals.org/doi/pdf/10.4085/1062-6050-43.6.640" TargetMode="External"/><Relationship Id="rId10" Type="http://schemas.openxmlformats.org/officeDocument/2006/relationships/hyperlink" Target="http://www.ncaapublications.com/productdownloads/MD15.pdf" TargetMode="External"/><Relationship Id="rId4" Type="http://schemas.openxmlformats.org/officeDocument/2006/relationships/hyperlink" Target="https://www.nata.org/sites/default/files/inter-association-task-force-exertional-heat-illness.pdf" TargetMode="External"/><Relationship Id="rId9" Type="http://schemas.openxmlformats.org/officeDocument/2006/relationships/hyperlink" Target="http://ksi.uconn.edu/prevention/heat-acclimatization/"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smtClean="0">
                <a:solidFill>
                  <a:schemeClr val="accent1">
                    <a:lumMod val="75000"/>
                  </a:schemeClr>
                </a:solidFill>
                <a:latin typeface="Arial" charset="0"/>
                <a:ea typeface="ＭＳ Ｐゴシック" pitchFamily="34" charset="-128"/>
                <a:cs typeface="Arial" charset="0"/>
              </a:rPr>
              <a:t>Environmental Considerations</a:t>
            </a:r>
            <a:endParaRPr lang="en-US" sz="3600" b="1" dirty="0" smtClean="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2200" b="1" dirty="0" smtClean="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smtClean="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Exertional Hyponatremia</a:t>
            </a:r>
            <a:endParaRPr lang="en-US" b="1" dirty="0">
              <a:solidFill>
                <a:schemeClr val="accent1">
                  <a:lumMod val="75000"/>
                </a:schemeClr>
              </a:solidFill>
            </a:endParaRPr>
          </a:p>
        </p:txBody>
      </p:sp>
      <p:sp>
        <p:nvSpPr>
          <p:cNvPr id="3" name="Content Placeholder 2"/>
          <p:cNvSpPr>
            <a:spLocks noGrp="1"/>
          </p:cNvSpPr>
          <p:nvPr>
            <p:ph idx="1"/>
          </p:nvPr>
        </p:nvSpPr>
        <p:spPr>
          <a:xfrm>
            <a:off x="457200" y="1600200"/>
            <a:ext cx="8305800" cy="4876800"/>
          </a:xfrm>
        </p:spPr>
        <p:txBody>
          <a:bodyPr rtlCol="0">
            <a:normAutofit fontScale="62500" lnSpcReduction="20000"/>
          </a:bodyPr>
          <a:lstStyle/>
          <a:p>
            <a:pPr fontAlgn="auto">
              <a:spcAft>
                <a:spcPts val="0"/>
              </a:spcAft>
              <a:buFont typeface="Arial" pitchFamily="34" charset="0"/>
              <a:buChar char="•"/>
              <a:defRPr/>
            </a:pPr>
            <a:r>
              <a:rPr lang="en-US" dirty="0" smtClean="0"/>
              <a:t>When a student-athlete consumes more fluids than necessary, and/or sodium lost in sweat is not adequately replaced, sodium in the bloodstream becomes diluted and can cause cerebral and/or pulmonary edema.</a:t>
            </a:r>
          </a:p>
          <a:p>
            <a:pPr fontAlgn="auto">
              <a:spcAft>
                <a:spcPts val="0"/>
              </a:spcAft>
              <a:buFont typeface="Arial" pitchFamily="34" charset="0"/>
              <a:buChar char="•"/>
              <a:defRPr/>
            </a:pPr>
            <a:r>
              <a:rPr lang="en-US" b="1" dirty="0" smtClean="0">
                <a:solidFill>
                  <a:schemeClr val="tx2">
                    <a:lumMod val="60000"/>
                    <a:lumOff val="40000"/>
                  </a:schemeClr>
                </a:solidFill>
              </a:rPr>
              <a:t>Recognition:</a:t>
            </a:r>
            <a:r>
              <a:rPr lang="en-US" dirty="0" smtClean="0">
                <a:solidFill>
                  <a:srgbClr val="EF2B2D"/>
                </a:solidFill>
              </a:rPr>
              <a:t> </a:t>
            </a:r>
            <a:r>
              <a:rPr lang="en-US" dirty="0" smtClean="0"/>
              <a:t>Possible symptoms include increasing headache, nausea, vomiting (often repetitive), swelling of extremities, irregular diet with inadequate sodium intake, copious urine with low specific gravity following exercise, lethargy/apathy, and agitation. If the condition progresses, CNS changes (altered consciousness, confusion, coma, convulsions, altered cognitive functioning).</a:t>
            </a:r>
          </a:p>
          <a:p>
            <a:pPr fontAlgn="auto">
              <a:spcAft>
                <a:spcPts val="0"/>
              </a:spcAft>
              <a:buFont typeface="Arial" pitchFamily="34" charset="0"/>
              <a:buChar char="•"/>
              <a:defRPr/>
            </a:pPr>
            <a:r>
              <a:rPr lang="en-US" b="1" dirty="0" smtClean="0">
                <a:solidFill>
                  <a:schemeClr val="tx2">
                    <a:lumMod val="60000"/>
                    <a:lumOff val="40000"/>
                  </a:schemeClr>
                </a:solidFill>
              </a:rPr>
              <a:t>Treatment:</a:t>
            </a:r>
            <a:r>
              <a:rPr lang="en-US" dirty="0" smtClean="0">
                <a:solidFill>
                  <a:srgbClr val="EF2B2D"/>
                </a:solidFill>
              </a:rPr>
              <a:t> </a:t>
            </a:r>
            <a:r>
              <a:rPr lang="en-US" dirty="0" smtClean="0"/>
              <a:t>Preventative methods to maintain proper sodium levels. Sodium intake via electrolyte drinks or other sources. If blood sodium levels cannot be determined onsite, hold off on rehydration and transport student-athlete to a medical facility. </a:t>
            </a:r>
          </a:p>
          <a:p>
            <a:pPr fontAlgn="auto">
              <a:spcAft>
                <a:spcPts val="0"/>
              </a:spcAft>
              <a:buFont typeface="Arial" pitchFamily="34" charset="0"/>
              <a:buChar char="•"/>
              <a:defRPr/>
            </a:pPr>
            <a:r>
              <a:rPr lang="en-US" b="1" dirty="0" smtClean="0">
                <a:solidFill>
                  <a:schemeClr val="tx2">
                    <a:lumMod val="60000"/>
                    <a:lumOff val="40000"/>
                  </a:schemeClr>
                </a:solidFill>
              </a:rPr>
              <a:t>Return to play Considerations: </a:t>
            </a:r>
            <a:r>
              <a:rPr lang="en-US" dirty="0" smtClean="0"/>
              <a:t>Physician clearance is strongly recommended in all cases. In mild cases, activity can resume a few days after completing and educational session on establishing and individual-specific hydration protocol.</a:t>
            </a:r>
          </a:p>
          <a:p>
            <a:pPr fontAlgn="auto">
              <a:spcAft>
                <a:spcPts val="0"/>
              </a:spcAft>
              <a:buFont typeface="Arial" pitchFamily="34" charset="0"/>
              <a:buChar char="•"/>
              <a:defRPr/>
            </a:pPr>
            <a:endParaRPr lang="en-US" dirty="0"/>
          </a:p>
        </p:txBody>
      </p:sp>
    </p:spTree>
    <p:custDataLst>
      <p:tags r:id="rId1"/>
    </p:custDataLst>
    <p:extLst>
      <p:ext uri="{BB962C8B-B14F-4D97-AF65-F5344CB8AC3E}">
        <p14:creationId xmlns:p14="http://schemas.microsoft.com/office/powerpoint/2010/main" val="412175917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12" y="301088"/>
            <a:ext cx="8229600" cy="1143000"/>
          </a:xfrm>
        </p:spPr>
        <p:txBody>
          <a:bodyPr rtlCol="0">
            <a:normAutofit/>
          </a:bodyPr>
          <a:lstStyle/>
          <a:p>
            <a:pPr fontAlgn="auto">
              <a:spcAft>
                <a:spcPts val="0"/>
              </a:spcAft>
              <a:defRPr/>
            </a:pPr>
            <a:r>
              <a:rPr lang="en-US" sz="3200" b="1" dirty="0" smtClean="0">
                <a:solidFill>
                  <a:schemeClr val="accent1">
                    <a:lumMod val="75000"/>
                  </a:schemeClr>
                </a:solidFill>
              </a:rPr>
              <a:t>Tips for Coaches and Student-Athletes</a:t>
            </a:r>
            <a:endParaRPr lang="en-US" sz="3200" b="1" dirty="0">
              <a:solidFill>
                <a:schemeClr val="accent1">
                  <a:lumMod val="75000"/>
                </a:schemeClr>
              </a:solidFill>
            </a:endParaRPr>
          </a:p>
        </p:txBody>
      </p:sp>
      <p:sp>
        <p:nvSpPr>
          <p:cNvPr id="21506" name="Text Placeholder 3"/>
          <p:cNvSpPr>
            <a:spLocks noGrp="1"/>
          </p:cNvSpPr>
          <p:nvPr>
            <p:ph type="body" idx="1"/>
          </p:nvPr>
        </p:nvSpPr>
        <p:spPr>
          <a:xfrm>
            <a:off x="457200" y="1097756"/>
            <a:ext cx="4419600" cy="639763"/>
          </a:xfrm>
        </p:spPr>
        <p:txBody>
          <a:bodyPr/>
          <a:lstStyle/>
          <a:p>
            <a:r>
              <a:rPr lang="en-US" sz="2000" dirty="0" smtClean="0">
                <a:solidFill>
                  <a:schemeClr val="tx2">
                    <a:lumMod val="60000"/>
                    <a:lumOff val="40000"/>
                  </a:schemeClr>
                </a:solidFill>
              </a:rPr>
              <a:t>Coaches and Administrators</a:t>
            </a:r>
          </a:p>
        </p:txBody>
      </p:sp>
      <p:sp>
        <p:nvSpPr>
          <p:cNvPr id="5" name="Content Placeholder 4"/>
          <p:cNvSpPr>
            <a:spLocks noGrp="1"/>
          </p:cNvSpPr>
          <p:nvPr>
            <p:ph sz="half" idx="2"/>
          </p:nvPr>
        </p:nvSpPr>
        <p:spPr>
          <a:xfrm>
            <a:off x="457200" y="1751085"/>
            <a:ext cx="4038600" cy="4454525"/>
          </a:xfrm>
        </p:spPr>
        <p:txBody>
          <a:bodyPr rtlCol="0">
            <a:normAutofit/>
          </a:bodyPr>
          <a:lstStyle/>
          <a:p>
            <a:pPr fontAlgn="auto">
              <a:spcAft>
                <a:spcPts val="0"/>
              </a:spcAft>
              <a:buFont typeface="Arial" pitchFamily="34" charset="0"/>
              <a:buChar char="•"/>
              <a:defRPr/>
            </a:pPr>
            <a:r>
              <a:rPr lang="en-US" sz="1600" dirty="0" smtClean="0"/>
              <a:t>Be aware of temperature and humidity levels. Change practice length, intensity and equipment use as the levels rise.</a:t>
            </a:r>
          </a:p>
          <a:p>
            <a:pPr fontAlgn="auto">
              <a:spcAft>
                <a:spcPts val="0"/>
              </a:spcAft>
              <a:buFont typeface="Arial" pitchFamily="34" charset="0"/>
              <a:buChar char="•"/>
              <a:defRPr/>
            </a:pPr>
            <a:r>
              <a:rPr lang="en-US" sz="1600" dirty="0" smtClean="0"/>
              <a:t>Remind student-athletes to drink regularly. Schedule frequent fluid breaks and increase the frequency as heat and humidity levels rise.</a:t>
            </a:r>
          </a:p>
          <a:p>
            <a:pPr fontAlgn="auto">
              <a:spcAft>
                <a:spcPts val="0"/>
              </a:spcAft>
              <a:buFont typeface="Arial" pitchFamily="34" charset="0"/>
              <a:buChar char="•"/>
              <a:defRPr/>
            </a:pPr>
            <a:r>
              <a:rPr lang="en-US" sz="1600" dirty="0" smtClean="0"/>
              <a:t>Know the signs and symptoms of heat illness and get student-athletes checked out by medical staff.</a:t>
            </a:r>
          </a:p>
          <a:p>
            <a:pPr fontAlgn="auto">
              <a:spcAft>
                <a:spcPts val="0"/>
              </a:spcAft>
              <a:buFont typeface="Arial" pitchFamily="34" charset="0"/>
              <a:buChar char="•"/>
              <a:defRPr/>
            </a:pPr>
            <a:r>
              <a:rPr lang="en-US" sz="1600" dirty="0" smtClean="0"/>
              <a:t>Have an emergency action plan for obtaining medical services and know the plan and how to carry it out.</a:t>
            </a:r>
            <a:endParaRPr lang="en-US" sz="1600" dirty="0"/>
          </a:p>
        </p:txBody>
      </p:sp>
      <p:sp>
        <p:nvSpPr>
          <p:cNvPr id="21508" name="Text Placeholder 5"/>
          <p:cNvSpPr>
            <a:spLocks noGrp="1"/>
          </p:cNvSpPr>
          <p:nvPr>
            <p:ph type="body" sz="quarter" idx="3"/>
          </p:nvPr>
        </p:nvSpPr>
        <p:spPr>
          <a:xfrm>
            <a:off x="4670215" y="1124206"/>
            <a:ext cx="2819400" cy="639763"/>
          </a:xfrm>
        </p:spPr>
        <p:txBody>
          <a:bodyPr/>
          <a:lstStyle/>
          <a:p>
            <a:r>
              <a:rPr lang="en-US" sz="2000" dirty="0" smtClean="0">
                <a:solidFill>
                  <a:schemeClr val="tx2">
                    <a:lumMod val="60000"/>
                    <a:lumOff val="40000"/>
                  </a:schemeClr>
                </a:solidFill>
              </a:rPr>
              <a:t>Student-Athletes </a:t>
            </a:r>
          </a:p>
        </p:txBody>
      </p:sp>
      <p:sp>
        <p:nvSpPr>
          <p:cNvPr id="7" name="Content Placeholder 6"/>
          <p:cNvSpPr>
            <a:spLocks noGrp="1"/>
          </p:cNvSpPr>
          <p:nvPr>
            <p:ph sz="quarter" idx="4"/>
          </p:nvPr>
        </p:nvSpPr>
        <p:spPr>
          <a:xfrm>
            <a:off x="4670215" y="1788273"/>
            <a:ext cx="4041775" cy="4454525"/>
          </a:xfrm>
        </p:spPr>
        <p:txBody>
          <a:bodyPr rtlCol="0">
            <a:normAutofit fontScale="85000" lnSpcReduction="20000"/>
          </a:bodyPr>
          <a:lstStyle/>
          <a:p>
            <a:pPr fontAlgn="auto">
              <a:spcAft>
                <a:spcPts val="0"/>
              </a:spcAft>
              <a:buFont typeface="Arial" pitchFamily="34" charset="0"/>
              <a:buChar char="•"/>
              <a:defRPr/>
            </a:pPr>
            <a:r>
              <a:rPr lang="en-US" dirty="0" smtClean="0"/>
              <a:t>Stay hydrated. Hydrate properly before, during and after exercise.</a:t>
            </a:r>
          </a:p>
          <a:p>
            <a:pPr fontAlgn="auto">
              <a:spcAft>
                <a:spcPts val="0"/>
              </a:spcAft>
              <a:buFont typeface="Arial" pitchFamily="34" charset="0"/>
              <a:buChar char="•"/>
              <a:defRPr/>
            </a:pPr>
            <a:r>
              <a:rPr lang="en-US" dirty="0" smtClean="0"/>
              <a:t>Know that nutritional supplements especially those with caffeine can have a negative impact on hydration and or increase metabolism and heat production. </a:t>
            </a:r>
          </a:p>
          <a:p>
            <a:pPr fontAlgn="auto">
              <a:spcAft>
                <a:spcPts val="0"/>
              </a:spcAft>
              <a:buFont typeface="Arial" pitchFamily="34" charset="0"/>
              <a:buChar char="•"/>
              <a:defRPr/>
            </a:pPr>
            <a:r>
              <a:rPr lang="en-US" dirty="0" smtClean="0"/>
              <a:t>Know that certain medications can have similar effects as supplements, e.g. antihistamines, decongestants, certain asthma medication, Ritalin, diuretics and alcohol.</a:t>
            </a:r>
          </a:p>
          <a:p>
            <a:pPr fontAlgn="auto">
              <a:spcAft>
                <a:spcPts val="0"/>
              </a:spcAft>
              <a:buFont typeface="Arial" pitchFamily="34" charset="0"/>
              <a:buChar char="•"/>
              <a:defRPr/>
            </a:pPr>
            <a:r>
              <a:rPr lang="en-US" dirty="0" smtClean="0"/>
              <a:t>Know the signs and symptoms of heat illness and report them.</a:t>
            </a:r>
            <a:endParaRPr lang="en-US" dirty="0"/>
          </a:p>
        </p:txBody>
      </p:sp>
    </p:spTree>
    <p:custDataLst>
      <p:tags r:id="rId1"/>
    </p:custDataLst>
    <p:extLst>
      <p:ext uri="{BB962C8B-B14F-4D97-AF65-F5344CB8AC3E}">
        <p14:creationId xmlns:p14="http://schemas.microsoft.com/office/powerpoint/2010/main" val="28255119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274638"/>
            <a:ext cx="8229600" cy="715962"/>
          </a:xfrm>
        </p:spPr>
        <p:txBody>
          <a:bodyPr/>
          <a:lstStyle/>
          <a:p>
            <a:r>
              <a:rPr lang="en-US" sz="3200" b="1" dirty="0" smtClean="0">
                <a:solidFill>
                  <a:schemeClr val="accent1">
                    <a:lumMod val="75000"/>
                  </a:schemeClr>
                </a:solidFill>
              </a:rPr>
              <a:t>Heat Acclimatization Recommendations</a:t>
            </a:r>
          </a:p>
        </p:txBody>
      </p:sp>
      <p:sp>
        <p:nvSpPr>
          <p:cNvPr id="3" name="Content Placeholder 2"/>
          <p:cNvSpPr>
            <a:spLocks noGrp="1"/>
          </p:cNvSpPr>
          <p:nvPr>
            <p:ph idx="1"/>
          </p:nvPr>
        </p:nvSpPr>
        <p:spPr>
          <a:xfrm>
            <a:off x="457200" y="990600"/>
            <a:ext cx="8229600" cy="5595938"/>
          </a:xfrm>
        </p:spPr>
        <p:txBody>
          <a:bodyPr rtlCol="0">
            <a:normAutofit fontScale="77500" lnSpcReduction="20000"/>
          </a:bodyPr>
          <a:lstStyle/>
          <a:p>
            <a:pPr marL="0" indent="0" fontAlgn="auto">
              <a:spcAft>
                <a:spcPts val="0"/>
              </a:spcAft>
              <a:buNone/>
              <a:defRPr/>
            </a:pPr>
            <a:r>
              <a:rPr lang="en-US" sz="3000" b="1" dirty="0" smtClean="0">
                <a:solidFill>
                  <a:schemeClr val="tx2">
                    <a:lumMod val="60000"/>
                    <a:lumOff val="40000"/>
                  </a:schemeClr>
                </a:solidFill>
              </a:rPr>
              <a:t>NCAA Football:  Allow a 14 day heat acclimatization period prior to full-scale athletic participation</a:t>
            </a:r>
          </a:p>
          <a:p>
            <a:pPr marL="0" indent="0" fontAlgn="auto">
              <a:spcAft>
                <a:spcPts val="0"/>
              </a:spcAft>
              <a:buNone/>
              <a:defRPr/>
            </a:pPr>
            <a:endParaRPr lang="en-US" sz="1700" b="1" dirty="0" smtClean="0">
              <a:solidFill>
                <a:schemeClr val="tx2">
                  <a:lumMod val="60000"/>
                  <a:lumOff val="40000"/>
                </a:schemeClr>
              </a:solidFill>
            </a:endParaRPr>
          </a:p>
          <a:p>
            <a:pPr marL="0" indent="0" fontAlgn="auto">
              <a:spcAft>
                <a:spcPts val="0"/>
              </a:spcAft>
              <a:buNone/>
              <a:defRPr/>
            </a:pPr>
            <a:r>
              <a:rPr lang="en-US" sz="3000" b="1" dirty="0" smtClean="0">
                <a:solidFill>
                  <a:schemeClr val="tx2">
                    <a:lumMod val="60000"/>
                    <a:lumOff val="40000"/>
                  </a:schemeClr>
                </a:solidFill>
              </a:rPr>
              <a:t>Day 1-5: only 1 practice/day</a:t>
            </a:r>
          </a:p>
          <a:p>
            <a:pPr fontAlgn="auto">
              <a:spcAft>
                <a:spcPts val="0"/>
              </a:spcAft>
              <a:buFont typeface="Arial" pitchFamily="34" charset="0"/>
              <a:buChar char="•"/>
              <a:defRPr/>
            </a:pPr>
            <a:r>
              <a:rPr lang="en-US" sz="2600" dirty="0" smtClean="0"/>
              <a:t>If interrupted by weather or heat, practice begin once safe but total time does not exceed 3 hrs.</a:t>
            </a:r>
          </a:p>
          <a:p>
            <a:pPr fontAlgn="auto">
              <a:spcAft>
                <a:spcPts val="0"/>
              </a:spcAft>
              <a:defRPr/>
            </a:pPr>
            <a:r>
              <a:rPr lang="en-US" sz="2600" dirty="0" smtClean="0"/>
              <a:t>1 hr. walk-through permitted, but need at least 3 hr. recovery between practice and walk-through</a:t>
            </a:r>
          </a:p>
          <a:p>
            <a:pPr fontAlgn="auto">
              <a:spcAft>
                <a:spcPts val="0"/>
              </a:spcAft>
              <a:buFont typeface="Arial"/>
              <a:buChar char="•"/>
              <a:defRPr/>
            </a:pPr>
            <a:r>
              <a:rPr lang="en-US" sz="2600" dirty="0" smtClean="0"/>
              <a:t>Day 1, 2: Only helmet worn. Day 3-5: Only helmet and shoulder pads.</a:t>
            </a:r>
          </a:p>
          <a:p>
            <a:pPr marL="0" indent="0">
              <a:buNone/>
              <a:defRPr/>
            </a:pPr>
            <a:r>
              <a:rPr lang="en-US" sz="3000" b="1" dirty="0" smtClean="0">
                <a:solidFill>
                  <a:schemeClr val="tx2">
                    <a:lumMod val="60000"/>
                    <a:lumOff val="40000"/>
                  </a:schemeClr>
                </a:solidFill>
              </a:rPr>
              <a:t>Day </a:t>
            </a:r>
            <a:r>
              <a:rPr lang="en-US" sz="3000" b="1" dirty="0" smtClean="0">
                <a:solidFill>
                  <a:schemeClr val="tx2">
                    <a:lumMod val="60000"/>
                    <a:lumOff val="40000"/>
                  </a:schemeClr>
                </a:solidFill>
              </a:rPr>
              <a:t>6-14: </a:t>
            </a:r>
            <a:r>
              <a:rPr lang="en-US" sz="3000" b="1" dirty="0" smtClean="0">
                <a:solidFill>
                  <a:schemeClr val="tx2">
                    <a:lumMod val="60000"/>
                    <a:lumOff val="40000"/>
                  </a:schemeClr>
                </a:solidFill>
              </a:rPr>
              <a:t>All </a:t>
            </a:r>
            <a:r>
              <a:rPr lang="en-US" sz="3000" b="1" dirty="0">
                <a:solidFill>
                  <a:schemeClr val="tx2">
                    <a:lumMod val="60000"/>
                    <a:lumOff val="40000"/>
                  </a:schemeClr>
                </a:solidFill>
              </a:rPr>
              <a:t>protective equipment and full contact can </a:t>
            </a:r>
            <a:r>
              <a:rPr lang="en-US" sz="3000" b="1" dirty="0" smtClean="0">
                <a:solidFill>
                  <a:schemeClr val="tx2">
                    <a:lumMod val="60000"/>
                    <a:lumOff val="40000"/>
                  </a:schemeClr>
                </a:solidFill>
              </a:rPr>
              <a:t>begin</a:t>
            </a:r>
            <a:endParaRPr lang="en-US" sz="3000" b="1" dirty="0" smtClean="0">
              <a:solidFill>
                <a:schemeClr val="tx2">
                  <a:lumMod val="60000"/>
                  <a:lumOff val="40000"/>
                </a:schemeClr>
              </a:solidFill>
            </a:endParaRPr>
          </a:p>
          <a:p>
            <a:pPr>
              <a:defRPr/>
            </a:pPr>
            <a:r>
              <a:rPr lang="en-US" sz="2600" dirty="0" smtClean="0"/>
              <a:t>Two-a-day practices now discontinued. A </a:t>
            </a:r>
            <a:r>
              <a:rPr lang="en-US" sz="2600" dirty="0"/>
              <a:t>second session may include walkthroughs or meetings but no helmets, pads or </a:t>
            </a:r>
            <a:r>
              <a:rPr lang="en-US" sz="2600" dirty="0" smtClean="0"/>
              <a:t>conditioning</a:t>
            </a:r>
            <a:endParaRPr lang="en-US" sz="2600" b="1" dirty="0">
              <a:solidFill>
                <a:schemeClr val="tx2">
                  <a:lumMod val="60000"/>
                  <a:lumOff val="40000"/>
                </a:schemeClr>
              </a:solidFill>
            </a:endParaRPr>
          </a:p>
          <a:p>
            <a:pPr>
              <a:defRPr/>
            </a:pPr>
            <a:r>
              <a:rPr lang="en-US" sz="2600" dirty="0" smtClean="0"/>
              <a:t>All sessions must </a:t>
            </a:r>
            <a:r>
              <a:rPr lang="en-US" sz="2600" dirty="0" smtClean="0"/>
              <a:t>be separated by a 3 hr. recovery time. </a:t>
            </a:r>
            <a:r>
              <a:rPr lang="en-US" sz="2600" dirty="0" smtClean="0"/>
              <a:t>T</a:t>
            </a:r>
            <a:r>
              <a:rPr lang="en-US" sz="2800" dirty="0" smtClean="0"/>
              <a:t>ime </a:t>
            </a:r>
            <a:r>
              <a:rPr lang="en-US" sz="2800" dirty="0"/>
              <a:t>spent receiving medical treatment and eating meals may be included as part of the recovery time.</a:t>
            </a:r>
            <a:endParaRPr lang="en-US" sz="2600" dirty="0" smtClean="0"/>
          </a:p>
          <a:p>
            <a:pPr fontAlgn="auto">
              <a:spcAft>
                <a:spcPts val="0"/>
              </a:spcAft>
              <a:buFont typeface="Arial" pitchFamily="34" charset="0"/>
              <a:buChar char="•"/>
              <a:defRPr/>
            </a:pPr>
            <a:r>
              <a:rPr lang="en-US" sz="2600" dirty="0" smtClean="0"/>
              <a:t>Multiple practice sessions </a:t>
            </a:r>
            <a:r>
              <a:rPr lang="en-US" sz="2600" dirty="0" smtClean="0"/>
              <a:t>should not exceed 3 hours, and athletes should not participate in more than 5 total hours in one day. </a:t>
            </a:r>
          </a:p>
          <a:p>
            <a:pPr lvl="1" fontAlgn="auto">
              <a:spcAft>
                <a:spcPts val="0"/>
              </a:spcAft>
              <a:buFont typeface="Arial" pitchFamily="34" charset="0"/>
              <a:buChar char="•"/>
              <a:defRPr/>
            </a:pPr>
            <a:r>
              <a:rPr lang="en-US" sz="2600" dirty="0" smtClean="0"/>
              <a:t>Warm-up, stretching, cool down, walk-through, conditioning, weight lifting are included.</a:t>
            </a:r>
          </a:p>
          <a:p>
            <a:pPr marL="457200" lvl="1" indent="0" fontAlgn="auto">
              <a:spcAft>
                <a:spcPts val="0"/>
              </a:spcAft>
              <a:buFont typeface="Arial"/>
              <a:buNone/>
              <a:defRPr/>
            </a:pPr>
            <a:endParaRPr lang="en-US" dirty="0" smtClean="0"/>
          </a:p>
          <a:p>
            <a:pPr fontAlgn="auto">
              <a:spcAft>
                <a:spcPts val="0"/>
              </a:spcAft>
              <a:buFont typeface="Arial"/>
              <a:buChar char="•"/>
              <a:defRPr/>
            </a:pPr>
            <a:endParaRPr lang="en-US" dirty="0"/>
          </a:p>
        </p:txBody>
      </p:sp>
    </p:spTree>
    <p:custDataLst>
      <p:tags r:id="rId1"/>
    </p:custDataLst>
    <p:extLst>
      <p:ext uri="{BB962C8B-B14F-4D97-AF65-F5344CB8AC3E}">
        <p14:creationId xmlns:p14="http://schemas.microsoft.com/office/powerpoint/2010/main" val="397775377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Content Placeholder 4" descr="heat_index.png"/>
          <p:cNvPicPr>
            <a:picLocks noGrp="1" noChangeAspect="1"/>
          </p:cNvPicPr>
          <p:nvPr>
            <p:ph idx="1"/>
          </p:nvPr>
        </p:nvPicPr>
        <p:blipFill>
          <a:blip r:embed="rId3">
            <a:extLst>
              <a:ext uri="{28A0092B-C50C-407E-A947-70E740481C1C}">
                <a14:useLocalDpi xmlns:a14="http://schemas.microsoft.com/office/drawing/2010/main" val="0"/>
              </a:ext>
            </a:extLst>
          </a:blip>
          <a:srcRect t="-880" b="-2750"/>
          <a:stretch>
            <a:fillRect/>
          </a:stretch>
        </p:blipFill>
        <p:spPr>
          <a:xfrm>
            <a:off x="685800" y="290945"/>
            <a:ext cx="7620318" cy="5638800"/>
          </a:xfrm>
        </p:spPr>
      </p:pic>
    </p:spTree>
    <p:custDataLst>
      <p:tags r:id="rId1"/>
    </p:custDataLst>
    <p:extLst>
      <p:ext uri="{BB962C8B-B14F-4D97-AF65-F5344CB8AC3E}">
        <p14:creationId xmlns:p14="http://schemas.microsoft.com/office/powerpoint/2010/main" val="16105024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solidFill>
                  <a:schemeClr val="accent1">
                    <a:lumMod val="75000"/>
                  </a:schemeClr>
                </a:solidFill>
              </a:rPr>
              <a:t>Recognition of Cold-Related Injuries</a:t>
            </a:r>
            <a:endParaRPr lang="en-US" sz="3600" b="1" dirty="0">
              <a:solidFill>
                <a:schemeClr val="accent1">
                  <a:lumMod val="75000"/>
                </a:schemeClr>
              </a:solidFill>
            </a:endParaRPr>
          </a:p>
        </p:txBody>
      </p:sp>
      <p:sp>
        <p:nvSpPr>
          <p:cNvPr id="19458" name="Content Placeholder 2"/>
          <p:cNvSpPr>
            <a:spLocks noGrp="1"/>
          </p:cNvSpPr>
          <p:nvPr>
            <p:ph idx="1"/>
          </p:nvPr>
        </p:nvSpPr>
        <p:spPr>
          <a:xfrm>
            <a:off x="457200" y="1219200"/>
            <a:ext cx="8229600" cy="5080000"/>
          </a:xfrm>
        </p:spPr>
        <p:txBody>
          <a:bodyPr/>
          <a:lstStyle/>
          <a:p>
            <a:pPr marL="0" indent="0">
              <a:buNone/>
            </a:pPr>
            <a:r>
              <a:rPr lang="en-US" sz="2400" b="1" dirty="0" smtClean="0">
                <a:solidFill>
                  <a:schemeClr val="tx2">
                    <a:lumMod val="60000"/>
                    <a:lumOff val="40000"/>
                  </a:schemeClr>
                </a:solidFill>
              </a:rPr>
              <a:t>Monitor closely and initiate gradual re-warming if any of these signs or symptoms are present:</a:t>
            </a:r>
          </a:p>
          <a:p>
            <a:pPr lvl="1">
              <a:buFont typeface="Arial" pitchFamily="34" charset="0"/>
              <a:buChar char="•"/>
            </a:pPr>
            <a:r>
              <a:rPr lang="en-US" sz="2000" dirty="0" smtClean="0"/>
              <a:t>Dry, waxy skin, edema, burning or tingling sensation, skin is white, gray, black or purple, blood blistering, itching skin, loss of sensation, increased temperature.</a:t>
            </a:r>
          </a:p>
          <a:p>
            <a:pPr lvl="1">
              <a:buFont typeface="Arial" pitchFamily="34" charset="0"/>
              <a:buChar char="•"/>
            </a:pPr>
            <a:r>
              <a:rPr lang="en-US" sz="2000" dirty="0" smtClean="0"/>
              <a:t> Vigorous shivering, pallor, nose bleeds</a:t>
            </a:r>
            <a:r>
              <a:rPr lang="en-US" sz="2000" dirty="0"/>
              <a:t>.</a:t>
            </a:r>
            <a:endParaRPr lang="en-US" sz="2000" dirty="0" smtClean="0"/>
          </a:p>
          <a:p>
            <a:pPr marL="457200" lvl="1" indent="0">
              <a:buNone/>
            </a:pPr>
            <a:endParaRPr lang="en-US" sz="2000" dirty="0" smtClean="0"/>
          </a:p>
          <a:p>
            <a:pPr marL="0" indent="0">
              <a:buNone/>
            </a:pPr>
            <a:r>
              <a:rPr lang="en-US" sz="2400" b="1" dirty="0" smtClean="0">
                <a:solidFill>
                  <a:schemeClr val="tx2">
                    <a:lumMod val="60000"/>
                    <a:lumOff val="40000"/>
                  </a:schemeClr>
                </a:solidFill>
              </a:rPr>
              <a:t>Seek medical attention if any of these signs or symptoms are present: </a:t>
            </a:r>
          </a:p>
          <a:p>
            <a:pPr lvl="1">
              <a:buFont typeface="Arial" pitchFamily="34" charset="0"/>
              <a:buChar char="•"/>
            </a:pPr>
            <a:r>
              <a:rPr lang="en-US" sz="2000" dirty="0" smtClean="0"/>
              <a:t>Amnesia, depressed respiration, slurred speech, impaired mental function, dilated pupils, muscle rigidity, coma.</a:t>
            </a:r>
          </a:p>
          <a:p>
            <a:pPr lvl="1">
              <a:buClr>
                <a:srgbClr val="2D008E"/>
              </a:buClr>
              <a:buFont typeface="Arial" pitchFamily="34" charset="0"/>
              <a:buChar char="•"/>
            </a:pPr>
            <a:endParaRPr lang="en-US" sz="2000" dirty="0" smtClean="0"/>
          </a:p>
        </p:txBody>
      </p:sp>
    </p:spTree>
    <p:custDataLst>
      <p:tags r:id="rId1"/>
    </p:custDataLst>
    <p:extLst>
      <p:ext uri="{BB962C8B-B14F-4D97-AF65-F5344CB8AC3E}">
        <p14:creationId xmlns:p14="http://schemas.microsoft.com/office/powerpoint/2010/main" val="401113681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z="3600" b="1" dirty="0" smtClean="0">
                <a:solidFill>
                  <a:schemeClr val="accent1">
                    <a:lumMod val="75000"/>
                  </a:schemeClr>
                </a:solidFill>
              </a:rPr>
              <a:t>Prevention of cold-related injuries</a:t>
            </a:r>
          </a:p>
        </p:txBody>
      </p:sp>
      <p:sp>
        <p:nvSpPr>
          <p:cNvPr id="3" name="Content Placeholder 2"/>
          <p:cNvSpPr>
            <a:spLocks noGrp="1"/>
          </p:cNvSpPr>
          <p:nvPr>
            <p:ph idx="1"/>
          </p:nvPr>
        </p:nvSpPr>
        <p:spPr>
          <a:xfrm>
            <a:off x="457200" y="1143000"/>
            <a:ext cx="8229600" cy="4856163"/>
          </a:xfrm>
        </p:spPr>
        <p:txBody>
          <a:bodyPr rtlCol="0">
            <a:normAutofit fontScale="55000" lnSpcReduction="20000"/>
          </a:bodyPr>
          <a:lstStyle/>
          <a:p>
            <a:pPr marL="342900" lvl="1" indent="-342900" fontAlgn="auto">
              <a:spcAft>
                <a:spcPts val="0"/>
              </a:spcAft>
              <a:buFont typeface="Arial"/>
              <a:buChar char="•"/>
              <a:defRPr/>
            </a:pPr>
            <a:r>
              <a:rPr lang="en-US" sz="3100" dirty="0" smtClean="0"/>
              <a:t>Perform thorough </a:t>
            </a:r>
            <a:r>
              <a:rPr lang="en-US" sz="3100" dirty="0"/>
              <a:t>pre-participation screening to ID those more predisposed or have previous </a:t>
            </a:r>
            <a:r>
              <a:rPr lang="en-US" sz="3100" dirty="0" smtClean="0"/>
              <a:t>history.</a:t>
            </a:r>
          </a:p>
          <a:p>
            <a:pPr marL="0" lvl="1" indent="0" fontAlgn="auto">
              <a:spcAft>
                <a:spcPts val="0"/>
              </a:spcAft>
              <a:buNone/>
              <a:defRPr/>
            </a:pPr>
            <a:endParaRPr lang="en-US" sz="3100" dirty="0" smtClean="0"/>
          </a:p>
          <a:p>
            <a:pPr marL="342900" lvl="1" indent="-342900" fontAlgn="auto">
              <a:spcAft>
                <a:spcPts val="0"/>
              </a:spcAft>
              <a:buFont typeface="Arial"/>
              <a:buChar char="•"/>
              <a:defRPr/>
            </a:pPr>
            <a:r>
              <a:rPr lang="en-US" sz="3100" dirty="0" smtClean="0"/>
              <a:t>Have medical care on site that are </a:t>
            </a:r>
            <a:r>
              <a:rPr lang="en-US" sz="3100" dirty="0"/>
              <a:t>familiar with </a:t>
            </a:r>
            <a:r>
              <a:rPr lang="en-US" sz="3100" dirty="0" smtClean="0"/>
              <a:t>cold related injuries.</a:t>
            </a:r>
          </a:p>
          <a:p>
            <a:pPr marL="0" lvl="1" indent="0" fontAlgn="auto">
              <a:spcAft>
                <a:spcPts val="0"/>
              </a:spcAft>
              <a:buNone/>
              <a:defRPr/>
            </a:pPr>
            <a:endParaRPr lang="en-US" sz="3100" dirty="0" smtClean="0"/>
          </a:p>
          <a:p>
            <a:pPr marL="342900" lvl="1" indent="-342900" fontAlgn="auto">
              <a:spcAft>
                <a:spcPts val="0"/>
              </a:spcAft>
              <a:buFont typeface="Arial"/>
              <a:buChar char="•"/>
              <a:defRPr/>
            </a:pPr>
            <a:r>
              <a:rPr lang="en-US" sz="3100" dirty="0" smtClean="0"/>
              <a:t>Educate athletes </a:t>
            </a:r>
            <a:r>
              <a:rPr lang="en-US" sz="3100" dirty="0"/>
              <a:t>on prevention, </a:t>
            </a:r>
            <a:r>
              <a:rPr lang="en-US" sz="3100" dirty="0" smtClean="0"/>
              <a:t>recognition, treatment</a:t>
            </a:r>
            <a:r>
              <a:rPr lang="en-US" sz="3100" dirty="0"/>
              <a:t>, </a:t>
            </a:r>
            <a:r>
              <a:rPr lang="en-US" sz="3100" dirty="0" smtClean="0"/>
              <a:t>and risks involved.</a:t>
            </a:r>
          </a:p>
          <a:p>
            <a:pPr marL="0" lvl="1" indent="0" fontAlgn="auto">
              <a:spcAft>
                <a:spcPts val="0"/>
              </a:spcAft>
              <a:buNone/>
              <a:defRPr/>
            </a:pPr>
            <a:endParaRPr lang="en-US" sz="3100" dirty="0"/>
          </a:p>
          <a:p>
            <a:pPr marL="342900" lvl="1" indent="-342900" fontAlgn="auto">
              <a:spcAft>
                <a:spcPts val="0"/>
              </a:spcAft>
              <a:buFont typeface="Arial"/>
              <a:buChar char="•"/>
              <a:defRPr/>
            </a:pPr>
            <a:r>
              <a:rPr lang="en-US" sz="3100" dirty="0" smtClean="0"/>
              <a:t>Encourage </a:t>
            </a:r>
            <a:r>
              <a:rPr lang="en-US" sz="3100" dirty="0"/>
              <a:t>proper sleeping, nutrition</a:t>
            </a:r>
            <a:r>
              <a:rPr lang="en-US" sz="3100" dirty="0" smtClean="0"/>
              <a:t>, </a:t>
            </a:r>
            <a:r>
              <a:rPr lang="en-US" sz="3100" dirty="0"/>
              <a:t>and rest breaks to </a:t>
            </a:r>
            <a:r>
              <a:rPr lang="en-US" sz="3100" dirty="0" smtClean="0"/>
              <a:t>athletes.</a:t>
            </a:r>
          </a:p>
          <a:p>
            <a:pPr marL="0" lvl="1" indent="0" fontAlgn="auto">
              <a:spcAft>
                <a:spcPts val="0"/>
              </a:spcAft>
              <a:buNone/>
              <a:defRPr/>
            </a:pPr>
            <a:endParaRPr lang="en-US" sz="3100" dirty="0"/>
          </a:p>
          <a:p>
            <a:pPr marL="342900" lvl="1" indent="-342900" fontAlgn="auto">
              <a:spcAft>
                <a:spcPts val="0"/>
              </a:spcAft>
              <a:buFont typeface="Arial"/>
              <a:buChar char="•"/>
              <a:defRPr/>
            </a:pPr>
            <a:r>
              <a:rPr lang="en-US" sz="3100" dirty="0" smtClean="0"/>
              <a:t>Develop event and practice guidelines for participating in cold conditions using wind chill factors.</a:t>
            </a:r>
          </a:p>
          <a:p>
            <a:pPr marL="0" lvl="1" indent="0" fontAlgn="auto">
              <a:spcAft>
                <a:spcPts val="0"/>
              </a:spcAft>
              <a:buNone/>
              <a:defRPr/>
            </a:pPr>
            <a:endParaRPr lang="en-US" sz="3100" dirty="0" smtClean="0"/>
          </a:p>
          <a:p>
            <a:pPr marL="342900" lvl="1" indent="-342900" fontAlgn="auto">
              <a:spcAft>
                <a:spcPts val="0"/>
              </a:spcAft>
              <a:buFont typeface="Arial"/>
              <a:buChar char="•"/>
              <a:defRPr/>
            </a:pPr>
            <a:r>
              <a:rPr lang="en-US" sz="3100" u="sng" dirty="0" smtClean="0"/>
              <a:t>Proper dress: </a:t>
            </a:r>
            <a:r>
              <a:rPr lang="en-US" sz="3100" dirty="0" smtClean="0"/>
              <a:t>Internal layer evaporates but not absorbs sweat, the middle layer insulates and the external layer should be water and wind resistant.</a:t>
            </a:r>
          </a:p>
          <a:p>
            <a:pPr marL="0" lvl="1" indent="0" fontAlgn="auto">
              <a:spcAft>
                <a:spcPts val="0"/>
              </a:spcAft>
              <a:buNone/>
              <a:defRPr/>
            </a:pPr>
            <a:endParaRPr lang="en-US" sz="3100" dirty="0" smtClean="0"/>
          </a:p>
          <a:p>
            <a:pPr marL="342900" lvl="1" indent="-342900" fontAlgn="auto">
              <a:spcAft>
                <a:spcPts val="0"/>
              </a:spcAft>
              <a:buFont typeface="Arial"/>
              <a:buChar char="•"/>
              <a:defRPr/>
            </a:pPr>
            <a:r>
              <a:rPr lang="en-US" sz="3100" dirty="0" smtClean="0"/>
              <a:t>Provide athletes opportunities to rewarm or stay warm throughout practice/competition. </a:t>
            </a:r>
            <a:r>
              <a:rPr lang="en-US" sz="3100" dirty="0"/>
              <a:t>I</a:t>
            </a:r>
            <a:r>
              <a:rPr lang="en-US" sz="3100" dirty="0" smtClean="0"/>
              <a:t>nclude warming supplies: water and rehydration, heat packs, blankets, heaters, and a warm tub if possible. </a:t>
            </a:r>
          </a:p>
          <a:p>
            <a:pPr marL="342900" lvl="1" indent="-342900" fontAlgn="auto">
              <a:spcAft>
                <a:spcPts val="0"/>
              </a:spcAft>
              <a:buFont typeface="Arial"/>
              <a:buChar char="•"/>
              <a:defRPr/>
            </a:pPr>
            <a:endParaRPr lang="en-US" dirty="0"/>
          </a:p>
          <a:p>
            <a:pPr fontAlgn="auto">
              <a:spcAft>
                <a:spcPts val="0"/>
              </a:spcAft>
              <a:buFont typeface="Arial"/>
              <a:buChar char="•"/>
              <a:defRPr/>
            </a:pPr>
            <a:endParaRPr lang="en-US" dirty="0"/>
          </a:p>
        </p:txBody>
      </p:sp>
    </p:spTree>
    <p:custDataLst>
      <p:tags r:id="rId1"/>
    </p:custDataLst>
    <p:extLst>
      <p:ext uri="{BB962C8B-B14F-4D97-AF65-F5344CB8AC3E}">
        <p14:creationId xmlns:p14="http://schemas.microsoft.com/office/powerpoint/2010/main" val="222649572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76200" y="4876800"/>
            <a:ext cx="8991600" cy="990600"/>
          </a:xfrm>
        </p:spPr>
        <p:txBody>
          <a:bodyPr/>
          <a:lstStyle/>
          <a:p>
            <a:r>
              <a:rPr lang="en-US" sz="1400" dirty="0" smtClean="0"/>
              <a:t>30˚ and below: Be aware of potential for cold injury</a:t>
            </a:r>
            <a:br>
              <a:rPr lang="en-US" sz="1400" dirty="0" smtClean="0"/>
            </a:br>
            <a:r>
              <a:rPr lang="en-US" sz="1400" dirty="0" smtClean="0">
                <a:latin typeface="+mn-lt"/>
              </a:rPr>
              <a:t>25˚ and below: provide additional clothing, cover as much as possible and facilitate rewarming.</a:t>
            </a:r>
            <a:br>
              <a:rPr lang="en-US" sz="1400" dirty="0" smtClean="0">
                <a:latin typeface="+mn-lt"/>
              </a:rPr>
            </a:br>
            <a:r>
              <a:rPr lang="en-US" sz="1400" dirty="0" smtClean="0"/>
              <a:t>15˚ and below: consider modifying activity to limit exposure</a:t>
            </a:r>
            <a:br>
              <a:rPr lang="en-US" sz="1400" dirty="0" smtClean="0"/>
            </a:br>
            <a:r>
              <a:rPr lang="en-US" sz="1400" dirty="0" smtClean="0"/>
              <a:t>0˚ and below: Consider terminating or rescheduling activity</a:t>
            </a:r>
          </a:p>
        </p:txBody>
      </p:sp>
      <p:pic>
        <p:nvPicPr>
          <p:cNvPr id="21506"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t="-105" b="-1161"/>
          <a:stretch>
            <a:fillRect/>
          </a:stretch>
        </p:blipFill>
        <p:spPr>
          <a:xfrm>
            <a:off x="1219200" y="200025"/>
            <a:ext cx="6629400" cy="4399139"/>
          </a:xfrm>
        </p:spPr>
      </p:pic>
    </p:spTree>
    <p:custDataLst>
      <p:tags r:id="rId1"/>
    </p:custDataLst>
    <p:extLst>
      <p:ext uri="{BB962C8B-B14F-4D97-AF65-F5344CB8AC3E}">
        <p14:creationId xmlns:p14="http://schemas.microsoft.com/office/powerpoint/2010/main" val="84899863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b="1" dirty="0" smtClean="0">
                <a:solidFill>
                  <a:schemeClr val="accent1">
                    <a:lumMod val="75000"/>
                  </a:schemeClr>
                </a:solidFill>
              </a:rPr>
              <a:t>Lightning Safety</a:t>
            </a:r>
          </a:p>
        </p:txBody>
      </p:sp>
      <p:sp>
        <p:nvSpPr>
          <p:cNvPr id="3" name="Content Placeholder 2"/>
          <p:cNvSpPr>
            <a:spLocks noGrp="1"/>
          </p:cNvSpPr>
          <p:nvPr>
            <p:ph idx="1"/>
          </p:nvPr>
        </p:nvSpPr>
        <p:spPr>
          <a:xfrm>
            <a:off x="457200" y="1216025"/>
            <a:ext cx="8229600" cy="5514975"/>
          </a:xfrm>
        </p:spPr>
        <p:txBody>
          <a:bodyPr rtlCol="0">
            <a:normAutofit fontScale="70000" lnSpcReduction="20000"/>
          </a:bodyPr>
          <a:lstStyle/>
          <a:p>
            <a:pPr marL="0" indent="0" fontAlgn="auto">
              <a:spcAft>
                <a:spcPts val="0"/>
              </a:spcAft>
              <a:buNone/>
              <a:defRPr/>
            </a:pPr>
            <a:r>
              <a:rPr lang="en-US" b="1" dirty="0">
                <a:solidFill>
                  <a:schemeClr val="tx2">
                    <a:lumMod val="60000"/>
                    <a:lumOff val="40000"/>
                  </a:schemeClr>
                </a:solidFill>
              </a:rPr>
              <a:t>F</a:t>
            </a:r>
            <a:r>
              <a:rPr lang="en-US" b="1" dirty="0" smtClean="0">
                <a:solidFill>
                  <a:schemeClr val="tx2">
                    <a:lumMod val="60000"/>
                    <a:lumOff val="40000"/>
                  </a:schemeClr>
                </a:solidFill>
              </a:rPr>
              <a:t>ormalize a EAP specific to lightning safety.</a:t>
            </a:r>
          </a:p>
          <a:p>
            <a:pPr lvl="1" fontAlgn="auto">
              <a:spcAft>
                <a:spcPts val="0"/>
              </a:spcAft>
              <a:buFont typeface="Arial" pitchFamily="34" charset="0"/>
              <a:buChar char="•"/>
              <a:defRPr/>
            </a:pPr>
            <a:r>
              <a:rPr lang="en-US" dirty="0" smtClean="0"/>
              <a:t>Identify a designated weather watcher and/or check weather updates.</a:t>
            </a:r>
          </a:p>
          <a:p>
            <a:pPr lvl="1" fontAlgn="auto">
              <a:spcAft>
                <a:spcPts val="0"/>
              </a:spcAft>
              <a:buFont typeface="Arial" pitchFamily="34" charset="0"/>
              <a:buChar char="•"/>
              <a:defRPr/>
            </a:pPr>
            <a:r>
              <a:rPr lang="en-US" dirty="0" smtClean="0"/>
              <a:t>Establish a chain of command </a:t>
            </a:r>
            <a:r>
              <a:rPr lang="en-US" dirty="0" smtClean="0">
                <a:solidFill>
                  <a:srgbClr val="FF0000"/>
                </a:solidFill>
              </a:rPr>
              <a:t>(Insert names/positions of institutional personnel who has the authority/responsibility to suspend game, practice, etc.) </a:t>
            </a:r>
          </a:p>
          <a:p>
            <a:pPr lvl="1">
              <a:buFont typeface="Arial" pitchFamily="34" charset="0"/>
              <a:buChar char="•"/>
              <a:defRPr/>
            </a:pPr>
            <a:r>
              <a:rPr lang="en-US" dirty="0" smtClean="0"/>
              <a:t>Develop </a:t>
            </a:r>
            <a:r>
              <a:rPr lang="en-US" dirty="0"/>
              <a:t>Criteria for Postponement and Resumption of </a:t>
            </a:r>
            <a:r>
              <a:rPr lang="en-US" dirty="0" smtClean="0"/>
              <a:t>Activities. Be conservative and stick to procedures, even if it’s not raining. </a:t>
            </a:r>
          </a:p>
          <a:p>
            <a:pPr marL="0" indent="0" fontAlgn="auto">
              <a:spcAft>
                <a:spcPts val="0"/>
              </a:spcAft>
              <a:buNone/>
              <a:defRPr/>
            </a:pPr>
            <a:r>
              <a:rPr lang="en-US" b="1" dirty="0" smtClean="0">
                <a:solidFill>
                  <a:schemeClr val="tx2">
                    <a:lumMod val="60000"/>
                    <a:lumOff val="40000"/>
                  </a:schemeClr>
                </a:solidFill>
              </a:rPr>
              <a:t>Understand the qualifications of safe structures, and know </a:t>
            </a:r>
            <a:r>
              <a:rPr lang="en-US" b="1" dirty="0">
                <a:solidFill>
                  <a:schemeClr val="tx2">
                    <a:lumMod val="60000"/>
                    <a:lumOff val="40000"/>
                  </a:schemeClr>
                </a:solidFill>
              </a:rPr>
              <a:t>where they are in relation to each athletic </a:t>
            </a:r>
            <a:r>
              <a:rPr lang="en-US" b="1" dirty="0" smtClean="0">
                <a:solidFill>
                  <a:schemeClr val="tx2">
                    <a:lumMod val="60000"/>
                    <a:lumOff val="40000"/>
                  </a:schemeClr>
                </a:solidFill>
              </a:rPr>
              <a:t>field. </a:t>
            </a:r>
          </a:p>
          <a:p>
            <a:pPr lvl="1" fontAlgn="auto">
              <a:spcAft>
                <a:spcPts val="0"/>
              </a:spcAft>
              <a:buFont typeface="Arial" pitchFamily="34" charset="0"/>
              <a:buChar char="•"/>
              <a:defRPr/>
            </a:pPr>
            <a:r>
              <a:rPr lang="en-US" u="sng" dirty="0" smtClean="0"/>
              <a:t>Safe: </a:t>
            </a:r>
            <a:r>
              <a:rPr lang="en-US" dirty="0" smtClean="0"/>
              <a:t>Fully enclosed building with plumbing, electric wiring or fully enclosed vehicle with metal roof and windows up. (don’t touch any metal while in car)</a:t>
            </a:r>
          </a:p>
          <a:p>
            <a:pPr lvl="1" fontAlgn="auto">
              <a:spcAft>
                <a:spcPts val="0"/>
              </a:spcAft>
              <a:buFont typeface="Arial" pitchFamily="34" charset="0"/>
              <a:buChar char="•"/>
              <a:defRPr/>
            </a:pPr>
            <a:r>
              <a:rPr lang="en-US" u="sng" dirty="0" smtClean="0"/>
              <a:t>Unsafe</a:t>
            </a:r>
            <a:r>
              <a:rPr lang="en-US" dirty="0" smtClean="0"/>
              <a:t>: in golf carts, under trees, indoor swimming pools, showering in a substantial building, under picnic areas, in storage sheds, and open fields.</a:t>
            </a:r>
          </a:p>
          <a:p>
            <a:pPr lvl="1" fontAlgn="auto">
              <a:spcAft>
                <a:spcPts val="0"/>
              </a:spcAft>
              <a:buFont typeface="Arial" pitchFamily="34" charset="0"/>
              <a:buChar char="•"/>
              <a:defRPr/>
            </a:pPr>
            <a:r>
              <a:rPr lang="en-US" dirty="0" smtClean="0">
                <a:solidFill>
                  <a:srgbClr val="FF0000"/>
                </a:solidFill>
              </a:rPr>
              <a:t>Insert recommended institutional shelters in case of inclement weather</a:t>
            </a:r>
          </a:p>
        </p:txBody>
      </p:sp>
    </p:spTree>
    <p:custDataLst>
      <p:tags r:id="rId1"/>
    </p:custDataLst>
    <p:extLst>
      <p:ext uri="{BB962C8B-B14F-4D97-AF65-F5344CB8AC3E}">
        <p14:creationId xmlns:p14="http://schemas.microsoft.com/office/powerpoint/2010/main" val="342871636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b="1" dirty="0" smtClean="0">
                <a:solidFill>
                  <a:schemeClr val="accent1">
                    <a:lumMod val="75000"/>
                  </a:schemeClr>
                </a:solidFill>
              </a:rPr>
              <a:t>Lightning Safety</a:t>
            </a:r>
          </a:p>
        </p:txBody>
      </p:sp>
      <p:sp>
        <p:nvSpPr>
          <p:cNvPr id="3" name="Content Placeholder 2"/>
          <p:cNvSpPr>
            <a:spLocks noGrp="1"/>
          </p:cNvSpPr>
          <p:nvPr>
            <p:ph idx="1"/>
          </p:nvPr>
        </p:nvSpPr>
        <p:spPr>
          <a:xfrm>
            <a:off x="457200" y="1216025"/>
            <a:ext cx="8229600" cy="5514975"/>
          </a:xfrm>
        </p:spPr>
        <p:txBody>
          <a:bodyPr rtlCol="0">
            <a:normAutofit fontScale="85000" lnSpcReduction="20000"/>
          </a:bodyPr>
          <a:lstStyle/>
          <a:p>
            <a:pPr marL="0" indent="0" fontAlgn="auto">
              <a:spcAft>
                <a:spcPts val="0"/>
              </a:spcAft>
              <a:buNone/>
              <a:defRPr/>
            </a:pPr>
            <a:r>
              <a:rPr lang="en-US" sz="2400" b="1" dirty="0" smtClean="0">
                <a:solidFill>
                  <a:schemeClr val="tx2">
                    <a:lumMod val="60000"/>
                    <a:lumOff val="40000"/>
                  </a:schemeClr>
                </a:solidFill>
              </a:rPr>
              <a:t>Use the Flash to bang 30</a:t>
            </a:r>
            <a:r>
              <a:rPr lang="en-US" sz="2400" b="1" dirty="0">
                <a:solidFill>
                  <a:schemeClr val="tx2">
                    <a:lumMod val="60000"/>
                    <a:lumOff val="40000"/>
                  </a:schemeClr>
                </a:solidFill>
              </a:rPr>
              <a:t>–</a:t>
            </a:r>
            <a:r>
              <a:rPr lang="en-US" sz="2400" b="1" dirty="0" smtClean="0">
                <a:solidFill>
                  <a:schemeClr val="tx2">
                    <a:lumMod val="60000"/>
                    <a:lumOff val="40000"/>
                  </a:schemeClr>
                </a:solidFill>
              </a:rPr>
              <a:t>30 rule of deciding when </a:t>
            </a:r>
            <a:r>
              <a:rPr lang="en-US" sz="2400" b="1" dirty="0">
                <a:solidFill>
                  <a:schemeClr val="tx2">
                    <a:lumMod val="60000"/>
                    <a:lumOff val="40000"/>
                  </a:schemeClr>
                </a:solidFill>
              </a:rPr>
              <a:t>to suspend </a:t>
            </a:r>
            <a:r>
              <a:rPr lang="en-US" sz="2400" b="1" dirty="0" smtClean="0">
                <a:solidFill>
                  <a:schemeClr val="tx2">
                    <a:lumMod val="60000"/>
                    <a:lumOff val="40000"/>
                  </a:schemeClr>
                </a:solidFill>
              </a:rPr>
              <a:t>activities. </a:t>
            </a:r>
          </a:p>
          <a:p>
            <a:pPr lvl="1">
              <a:buFont typeface="Arial" pitchFamily="34" charset="0"/>
              <a:buChar char="•"/>
              <a:defRPr/>
            </a:pPr>
            <a:r>
              <a:rPr lang="en-US" sz="2000" dirty="0" smtClean="0"/>
              <a:t>Because </a:t>
            </a:r>
            <a:r>
              <a:rPr lang="en-US" sz="2000" dirty="0"/>
              <a:t>lightning can strike up to 10 miles from a storm, you should seek safe shelter as soon as you hear thunder or see lightning. </a:t>
            </a:r>
            <a:endParaRPr lang="en-US" sz="2000" dirty="0" smtClean="0"/>
          </a:p>
          <a:p>
            <a:pPr lvl="1">
              <a:buFont typeface="Arial" pitchFamily="34" charset="0"/>
              <a:buChar char="•"/>
              <a:defRPr/>
            </a:pPr>
            <a:r>
              <a:rPr lang="en-US" sz="2000" dirty="0" smtClean="0"/>
              <a:t>Suspend </a:t>
            </a:r>
            <a:r>
              <a:rPr lang="en-US" sz="2000" dirty="0"/>
              <a:t>activity and move to a safe location </a:t>
            </a:r>
            <a:r>
              <a:rPr lang="en-US" sz="2000" dirty="0" smtClean="0"/>
              <a:t>if </a:t>
            </a:r>
            <a:r>
              <a:rPr lang="en-US" sz="2000" dirty="0"/>
              <a:t>the time between the lightning flash and the rumble of thunder is 30 seconds or less</a:t>
            </a:r>
            <a:r>
              <a:rPr lang="en-US" sz="2000" dirty="0" smtClean="0"/>
              <a:t>. </a:t>
            </a:r>
          </a:p>
          <a:p>
            <a:pPr lvl="1">
              <a:buFont typeface="Arial" pitchFamily="34" charset="0"/>
              <a:buChar char="•"/>
              <a:defRPr/>
            </a:pPr>
            <a:r>
              <a:rPr lang="en-US" sz="2000" dirty="0" smtClean="0"/>
              <a:t>Wait until the last bang hasn’t been heard for at least 30 minutes.</a:t>
            </a:r>
            <a:endParaRPr lang="en-US" sz="2000" dirty="0"/>
          </a:p>
          <a:p>
            <a:pPr lvl="1">
              <a:buFont typeface="Arial" pitchFamily="34" charset="0"/>
              <a:buChar char="•"/>
              <a:defRPr/>
            </a:pPr>
            <a:endParaRPr lang="en-US" sz="2000" dirty="0" smtClean="0"/>
          </a:p>
          <a:p>
            <a:pPr lvl="1">
              <a:buFont typeface="Arial" pitchFamily="34" charset="0"/>
              <a:buChar char="•"/>
              <a:defRPr/>
            </a:pPr>
            <a:r>
              <a:rPr lang="en-US" sz="2000" dirty="0" smtClean="0"/>
              <a:t>To </a:t>
            </a:r>
            <a:r>
              <a:rPr lang="en-US" sz="2000" dirty="0"/>
              <a:t>estimate the distance between your location and a lightning flash, use the "Flash to Bang" method: If you observe lightning, count the number of seconds until you hear thunder. Divide the number of seconds by five to obtain the distance in miles. Example: If you see lightning and it takes 10 seconds before you hear the thunder, then the lightning is 2 miles away.</a:t>
            </a:r>
          </a:p>
          <a:p>
            <a:pPr lvl="1">
              <a:buFont typeface="Arial" pitchFamily="34" charset="0"/>
              <a:buChar char="•"/>
              <a:defRPr/>
            </a:pPr>
            <a:endParaRPr lang="en-US" sz="2000" dirty="0"/>
          </a:p>
          <a:p>
            <a:pPr marL="914400" lvl="2" indent="0">
              <a:buNone/>
              <a:defRPr/>
            </a:pPr>
            <a:r>
              <a:rPr lang="en-US" sz="1600" u="sng" dirty="0" smtClean="0"/>
              <a:t>	If </a:t>
            </a:r>
            <a:r>
              <a:rPr lang="en-US" sz="1600" u="sng" dirty="0"/>
              <a:t>Thunder is </a:t>
            </a:r>
            <a:r>
              <a:rPr lang="en-US" sz="1600" u="sng" dirty="0" smtClean="0"/>
              <a:t>heard		The </a:t>
            </a:r>
            <a:r>
              <a:rPr lang="en-US" sz="1600" u="sng" dirty="0"/>
              <a:t>Lightning is</a:t>
            </a:r>
            <a:r>
              <a:rPr lang="en-US" sz="1600" u="sng" dirty="0" smtClean="0"/>
              <a:t>...		</a:t>
            </a:r>
            <a:endParaRPr lang="en-US" sz="2000" dirty="0"/>
          </a:p>
          <a:p>
            <a:pPr marL="914400" lvl="2" indent="0">
              <a:buNone/>
              <a:defRPr/>
            </a:pPr>
            <a:r>
              <a:rPr lang="en-US" sz="1600" dirty="0" smtClean="0"/>
              <a:t>	5 </a:t>
            </a:r>
            <a:r>
              <a:rPr lang="en-US" sz="1600" dirty="0"/>
              <a:t>seconds after a </a:t>
            </a:r>
            <a:r>
              <a:rPr lang="en-US" sz="1600" dirty="0" smtClean="0"/>
              <a:t>Flash		1 </a:t>
            </a:r>
            <a:r>
              <a:rPr lang="en-US" sz="1600" dirty="0"/>
              <a:t>mile </a:t>
            </a:r>
            <a:r>
              <a:rPr lang="en-US" sz="1600" dirty="0" smtClean="0"/>
              <a:t>away</a:t>
            </a:r>
            <a:endParaRPr lang="en-US" sz="2000" dirty="0"/>
          </a:p>
          <a:p>
            <a:pPr marL="914400" lvl="2" indent="0">
              <a:buNone/>
              <a:defRPr/>
            </a:pPr>
            <a:r>
              <a:rPr lang="en-US" sz="1600" dirty="0" smtClean="0"/>
              <a:t>	10 </a:t>
            </a:r>
            <a:r>
              <a:rPr lang="en-US" sz="1600" dirty="0"/>
              <a:t>seconds after a </a:t>
            </a:r>
            <a:r>
              <a:rPr lang="en-US" sz="1600" dirty="0" smtClean="0"/>
              <a:t>Flash		2 </a:t>
            </a:r>
            <a:r>
              <a:rPr lang="en-US" sz="1600" dirty="0"/>
              <a:t>miles </a:t>
            </a:r>
            <a:r>
              <a:rPr lang="en-US" sz="1600" dirty="0" smtClean="0"/>
              <a:t>away</a:t>
            </a:r>
            <a:endParaRPr lang="en-US" sz="2000" dirty="0"/>
          </a:p>
          <a:p>
            <a:pPr marL="914400" lvl="2" indent="0">
              <a:buNone/>
              <a:defRPr/>
            </a:pPr>
            <a:r>
              <a:rPr lang="en-US" sz="1600" dirty="0" smtClean="0"/>
              <a:t>	15 </a:t>
            </a:r>
            <a:r>
              <a:rPr lang="en-US" sz="1600" dirty="0"/>
              <a:t>seconds after a </a:t>
            </a:r>
            <a:r>
              <a:rPr lang="en-US" sz="1600" dirty="0" smtClean="0"/>
              <a:t>Flash		3 </a:t>
            </a:r>
            <a:r>
              <a:rPr lang="en-US" sz="1600" dirty="0"/>
              <a:t>miles </a:t>
            </a:r>
            <a:r>
              <a:rPr lang="en-US" sz="1600" dirty="0" smtClean="0"/>
              <a:t>away</a:t>
            </a:r>
            <a:endParaRPr lang="en-US" sz="2000" dirty="0"/>
          </a:p>
          <a:p>
            <a:pPr marL="914400" lvl="2" indent="0">
              <a:buNone/>
              <a:defRPr/>
            </a:pPr>
            <a:r>
              <a:rPr lang="en-US" sz="1600" dirty="0" smtClean="0"/>
              <a:t>	20 </a:t>
            </a:r>
            <a:r>
              <a:rPr lang="en-US" sz="1600" dirty="0"/>
              <a:t>seconds after a </a:t>
            </a:r>
            <a:r>
              <a:rPr lang="en-US" sz="1600" dirty="0" smtClean="0"/>
              <a:t>Flash		4 </a:t>
            </a:r>
            <a:r>
              <a:rPr lang="en-US" sz="1600" dirty="0"/>
              <a:t>miles </a:t>
            </a:r>
            <a:r>
              <a:rPr lang="en-US" sz="1600" dirty="0" smtClean="0"/>
              <a:t>away</a:t>
            </a:r>
            <a:endParaRPr lang="en-US" sz="2000" dirty="0"/>
          </a:p>
          <a:p>
            <a:pPr marL="914400" lvl="2" indent="0">
              <a:buNone/>
              <a:defRPr/>
            </a:pPr>
            <a:r>
              <a:rPr lang="en-US" sz="1600" dirty="0" smtClean="0"/>
              <a:t>	25 </a:t>
            </a:r>
            <a:r>
              <a:rPr lang="en-US" sz="1600" dirty="0"/>
              <a:t>seconds after a </a:t>
            </a:r>
            <a:r>
              <a:rPr lang="en-US" sz="1600" dirty="0" smtClean="0"/>
              <a:t>Flash		5 </a:t>
            </a:r>
            <a:r>
              <a:rPr lang="en-US" sz="1600" dirty="0"/>
              <a:t>miles </a:t>
            </a:r>
            <a:r>
              <a:rPr lang="en-US" sz="1600" dirty="0" smtClean="0"/>
              <a:t>away</a:t>
            </a:r>
            <a:endParaRPr lang="en-US" sz="2000" dirty="0"/>
          </a:p>
          <a:p>
            <a:pPr marL="914400" lvl="2" indent="0">
              <a:buNone/>
              <a:defRPr/>
            </a:pPr>
            <a:r>
              <a:rPr lang="en-US" sz="1600" dirty="0" smtClean="0"/>
              <a:t>	30 </a:t>
            </a:r>
            <a:r>
              <a:rPr lang="en-US" sz="1600" dirty="0"/>
              <a:t>seconds after a </a:t>
            </a:r>
            <a:r>
              <a:rPr lang="en-US" sz="1600" dirty="0" smtClean="0"/>
              <a:t>Flash		6 </a:t>
            </a:r>
            <a:r>
              <a:rPr lang="en-US" sz="1600" dirty="0"/>
              <a:t>miles </a:t>
            </a:r>
            <a:r>
              <a:rPr lang="en-US" sz="1600" dirty="0" smtClean="0"/>
              <a:t>away</a:t>
            </a:r>
            <a:endParaRPr lang="en-US" sz="2000" dirty="0"/>
          </a:p>
          <a:p>
            <a:pPr marL="914400" lvl="2" indent="0">
              <a:buNone/>
              <a:defRPr/>
            </a:pPr>
            <a:r>
              <a:rPr lang="en-US" sz="1600" dirty="0" smtClean="0"/>
              <a:t>	35 </a:t>
            </a:r>
            <a:r>
              <a:rPr lang="en-US" sz="1600" dirty="0"/>
              <a:t>seconds after a </a:t>
            </a:r>
            <a:r>
              <a:rPr lang="en-US" sz="1600" dirty="0" smtClean="0"/>
              <a:t>Flash		7 </a:t>
            </a:r>
            <a:r>
              <a:rPr lang="en-US" sz="1600" dirty="0"/>
              <a:t>miles </a:t>
            </a:r>
            <a:r>
              <a:rPr lang="en-US" sz="1600" dirty="0" smtClean="0"/>
              <a:t>away</a:t>
            </a:r>
            <a:endParaRPr lang="en-US" sz="2000" dirty="0"/>
          </a:p>
          <a:p>
            <a:pPr marL="914400" lvl="2" indent="0">
              <a:buNone/>
              <a:defRPr/>
            </a:pPr>
            <a:r>
              <a:rPr lang="en-US" sz="1600" dirty="0" smtClean="0"/>
              <a:t>	40 </a:t>
            </a:r>
            <a:r>
              <a:rPr lang="en-US" sz="1600" dirty="0"/>
              <a:t>seconds after a </a:t>
            </a:r>
            <a:r>
              <a:rPr lang="en-US" sz="1600" dirty="0" smtClean="0"/>
              <a:t>Flash		8 </a:t>
            </a:r>
            <a:r>
              <a:rPr lang="en-US" sz="1600" dirty="0"/>
              <a:t>miles </a:t>
            </a:r>
            <a:r>
              <a:rPr lang="en-US" sz="1600" dirty="0" smtClean="0"/>
              <a:t>away</a:t>
            </a:r>
            <a:endParaRPr lang="en-US" sz="1600" dirty="0"/>
          </a:p>
        </p:txBody>
      </p:sp>
    </p:spTree>
    <p:custDataLst>
      <p:tags r:id="rId1"/>
    </p:custDataLst>
    <p:extLst>
      <p:ext uri="{BB962C8B-B14F-4D97-AF65-F5344CB8AC3E}">
        <p14:creationId xmlns:p14="http://schemas.microsoft.com/office/powerpoint/2010/main" val="39120176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b="1" dirty="0" smtClean="0">
                <a:solidFill>
                  <a:schemeClr val="accent1">
                    <a:lumMod val="75000"/>
                  </a:schemeClr>
                </a:solidFill>
              </a:rPr>
              <a:t>Lightning Safety</a:t>
            </a:r>
          </a:p>
        </p:txBody>
      </p:sp>
      <p:sp>
        <p:nvSpPr>
          <p:cNvPr id="3" name="Content Placeholder 2"/>
          <p:cNvSpPr>
            <a:spLocks noGrp="1"/>
          </p:cNvSpPr>
          <p:nvPr>
            <p:ph idx="1"/>
          </p:nvPr>
        </p:nvSpPr>
        <p:spPr>
          <a:xfrm>
            <a:off x="457200" y="1216025"/>
            <a:ext cx="8229600" cy="5514975"/>
          </a:xfrm>
        </p:spPr>
        <p:txBody>
          <a:bodyPr rtlCol="0">
            <a:normAutofit/>
          </a:bodyPr>
          <a:lstStyle/>
          <a:p>
            <a:pPr marL="0" indent="0" fontAlgn="auto">
              <a:spcAft>
                <a:spcPts val="0"/>
              </a:spcAft>
              <a:buNone/>
              <a:defRPr/>
            </a:pPr>
            <a:r>
              <a:rPr lang="en-US" sz="2400" b="1" dirty="0" smtClean="0">
                <a:solidFill>
                  <a:schemeClr val="tx2">
                    <a:lumMod val="60000"/>
                    <a:lumOff val="40000"/>
                  </a:schemeClr>
                </a:solidFill>
              </a:rPr>
              <a:t>Consider Large-Venue Planning</a:t>
            </a:r>
          </a:p>
          <a:p>
            <a:pPr marL="0" indent="0" fontAlgn="auto">
              <a:spcAft>
                <a:spcPts val="0"/>
              </a:spcAft>
              <a:buNone/>
              <a:defRPr/>
            </a:pPr>
            <a:r>
              <a:rPr lang="en-US" sz="2400" b="1" dirty="0" smtClean="0">
                <a:solidFill>
                  <a:schemeClr val="tx2">
                    <a:lumMod val="60000"/>
                    <a:lumOff val="40000"/>
                  </a:schemeClr>
                </a:solidFill>
              </a:rPr>
              <a:t>Management</a:t>
            </a:r>
            <a:r>
              <a:rPr lang="en-US" sz="2400" b="1" dirty="0">
                <a:solidFill>
                  <a:schemeClr val="tx2">
                    <a:lumMod val="60000"/>
                    <a:lumOff val="40000"/>
                  </a:schemeClr>
                </a:solidFill>
              </a:rPr>
              <a:t>: Assume lightning position if shelter can’t be found immediately. (Feet together, squat on ground with hands covering ears.) </a:t>
            </a:r>
          </a:p>
          <a:p>
            <a:pPr lvl="1">
              <a:buFont typeface="Arial" pitchFamily="34" charset="0"/>
              <a:buChar char="•"/>
              <a:defRPr/>
            </a:pPr>
            <a:r>
              <a:rPr lang="en-US" sz="2000" dirty="0"/>
              <a:t>Make sure it’s safe before helping, first move the victim to a safe location.</a:t>
            </a:r>
          </a:p>
          <a:p>
            <a:pPr lvl="1">
              <a:buFont typeface="Arial" pitchFamily="34" charset="0"/>
              <a:buChar char="•"/>
              <a:defRPr/>
            </a:pPr>
            <a:r>
              <a:rPr lang="en-US" sz="2000" dirty="0"/>
              <a:t>Maintain CPR and standard first-aid certification. May appear dead but need CPR and recue breathing.</a:t>
            </a:r>
          </a:p>
          <a:p>
            <a:pPr marL="0" indent="0" fontAlgn="auto">
              <a:spcAft>
                <a:spcPts val="0"/>
              </a:spcAft>
              <a:buNone/>
              <a:defRPr/>
            </a:pPr>
            <a:endParaRPr lang="en-US" dirty="0" smtClean="0">
              <a:solidFill>
                <a:srgbClr val="FF0000"/>
              </a:solidFill>
            </a:endParaRPr>
          </a:p>
        </p:txBody>
      </p:sp>
    </p:spTree>
    <p:custDataLst>
      <p:tags r:id="rId1"/>
    </p:custDataLst>
    <p:extLst>
      <p:ext uri="{BB962C8B-B14F-4D97-AF65-F5344CB8AC3E}">
        <p14:creationId xmlns:p14="http://schemas.microsoft.com/office/powerpoint/2010/main" val="411206702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US" b="1" dirty="0" smtClean="0">
                <a:solidFill>
                  <a:schemeClr val="accent1">
                    <a:lumMod val="75000"/>
                  </a:schemeClr>
                </a:solidFill>
              </a:rPr>
              <a:t>Environmental Considerations</a:t>
            </a:r>
          </a:p>
        </p:txBody>
      </p:sp>
      <p:sp>
        <p:nvSpPr>
          <p:cNvPr id="3" name="Content Placeholder 2"/>
          <p:cNvSpPr>
            <a:spLocks noGrp="1"/>
          </p:cNvSpPr>
          <p:nvPr>
            <p:ph idx="1"/>
          </p:nvPr>
        </p:nvSpPr>
        <p:spPr>
          <a:xfrm>
            <a:off x="457200" y="1219200"/>
            <a:ext cx="8229600" cy="4525963"/>
          </a:xfrm>
        </p:spPr>
        <p:txBody>
          <a:bodyPr rtlCol="0">
            <a:normAutofit fontScale="92500" lnSpcReduction="10000"/>
          </a:bodyPr>
          <a:lstStyle/>
          <a:p>
            <a:pPr marL="0" indent="0" algn="ctr" fontAlgn="auto">
              <a:spcAft>
                <a:spcPts val="0"/>
              </a:spcAft>
              <a:buNone/>
              <a:defRPr/>
            </a:pPr>
            <a:r>
              <a:rPr lang="en-US" b="1" dirty="0" smtClean="0">
                <a:solidFill>
                  <a:schemeClr val="tx2">
                    <a:lumMod val="60000"/>
                    <a:lumOff val="40000"/>
                  </a:schemeClr>
                </a:solidFill>
              </a:rPr>
              <a:t>Included are recommendations for:</a:t>
            </a:r>
          </a:p>
          <a:p>
            <a:pPr fontAlgn="auto">
              <a:spcAft>
                <a:spcPts val="0"/>
              </a:spcAft>
              <a:buFont typeface="Arial" pitchFamily="34" charset="0"/>
              <a:buChar char="•"/>
              <a:defRPr/>
            </a:pPr>
            <a:r>
              <a:rPr lang="en-US" sz="2800" dirty="0" smtClean="0"/>
              <a:t>Exercising in hot and humid environments</a:t>
            </a:r>
          </a:p>
          <a:p>
            <a:pPr lvl="1" fontAlgn="auto">
              <a:spcAft>
                <a:spcPts val="0"/>
              </a:spcAft>
              <a:buFont typeface="Arial" pitchFamily="34" charset="0"/>
              <a:buChar char="•"/>
              <a:defRPr/>
            </a:pPr>
            <a:r>
              <a:rPr lang="en-US" dirty="0" smtClean="0"/>
              <a:t>Recognition, treatment and prevention of exertional heat illness</a:t>
            </a:r>
          </a:p>
          <a:p>
            <a:pPr lvl="1" fontAlgn="auto">
              <a:spcAft>
                <a:spcPts val="0"/>
              </a:spcAft>
              <a:buFont typeface="Arial" pitchFamily="34" charset="0"/>
              <a:buChar char="•"/>
              <a:defRPr/>
            </a:pPr>
            <a:r>
              <a:rPr lang="en-US" dirty="0" smtClean="0"/>
              <a:t>Acclimatization recommendations</a:t>
            </a:r>
          </a:p>
          <a:p>
            <a:pPr lvl="1" fontAlgn="auto">
              <a:spcAft>
                <a:spcPts val="0"/>
              </a:spcAft>
              <a:buFont typeface="Arial" pitchFamily="34" charset="0"/>
              <a:buChar char="•"/>
              <a:defRPr/>
            </a:pPr>
            <a:r>
              <a:rPr lang="en-US" dirty="0" smtClean="0"/>
              <a:t>Heat index and usage</a:t>
            </a:r>
          </a:p>
          <a:p>
            <a:pPr fontAlgn="auto">
              <a:spcAft>
                <a:spcPts val="0"/>
              </a:spcAft>
              <a:buFont typeface="Arial" pitchFamily="34" charset="0"/>
              <a:buChar char="•"/>
              <a:defRPr/>
            </a:pPr>
            <a:r>
              <a:rPr lang="en-US" sz="2800" dirty="0" smtClean="0"/>
              <a:t>Exercising in cold environments </a:t>
            </a:r>
          </a:p>
          <a:p>
            <a:pPr lvl="1" fontAlgn="auto">
              <a:spcAft>
                <a:spcPts val="0"/>
              </a:spcAft>
              <a:buFont typeface="Arial" pitchFamily="34" charset="0"/>
              <a:buChar char="•"/>
              <a:defRPr/>
            </a:pPr>
            <a:r>
              <a:rPr lang="en-US" sz="2400" dirty="0" smtClean="0"/>
              <a:t>Recognition and prevention of cold-related injuries</a:t>
            </a:r>
          </a:p>
          <a:p>
            <a:pPr lvl="1" fontAlgn="auto">
              <a:spcAft>
                <a:spcPts val="0"/>
              </a:spcAft>
              <a:buFont typeface="Arial" pitchFamily="34" charset="0"/>
              <a:buChar char="•"/>
              <a:defRPr/>
            </a:pPr>
            <a:r>
              <a:rPr lang="en-US" sz="2400" dirty="0" smtClean="0"/>
              <a:t>Wind chill factor table and usage</a:t>
            </a:r>
          </a:p>
          <a:p>
            <a:pPr fontAlgn="auto">
              <a:spcAft>
                <a:spcPts val="0"/>
              </a:spcAft>
              <a:buFont typeface="Arial" pitchFamily="34" charset="0"/>
              <a:buChar char="•"/>
              <a:defRPr/>
            </a:pPr>
            <a:r>
              <a:rPr lang="en-US" sz="2800" dirty="0" smtClean="0"/>
              <a:t>Lightning safety and protocols</a:t>
            </a:r>
          </a:p>
          <a:p>
            <a:pPr marL="457200" lvl="1" indent="0" fontAlgn="auto">
              <a:spcAft>
                <a:spcPts val="0"/>
              </a:spcAft>
              <a:buFont typeface="Arial"/>
              <a:buNone/>
              <a:defRPr/>
            </a:pPr>
            <a:endParaRPr lang="en-US" dirty="0" smtClean="0"/>
          </a:p>
          <a:p>
            <a:pPr lvl="1" fontAlgn="auto">
              <a:spcAft>
                <a:spcPts val="0"/>
              </a:spcAft>
              <a:buFont typeface="Arial"/>
              <a:buChar char="–"/>
              <a:defRPr/>
            </a:pPr>
            <a:endParaRPr lang="en-US" dirty="0"/>
          </a:p>
        </p:txBody>
      </p:sp>
    </p:spTree>
    <p:custDataLst>
      <p:tags r:id="rId1"/>
    </p:custDataLst>
    <p:extLst>
      <p:ext uri="{BB962C8B-B14F-4D97-AF65-F5344CB8AC3E}">
        <p14:creationId xmlns:p14="http://schemas.microsoft.com/office/powerpoint/2010/main" val="32784376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b="1" dirty="0" smtClean="0">
                <a:solidFill>
                  <a:schemeClr val="accent1">
                    <a:lumMod val="75000"/>
                  </a:schemeClr>
                </a:solidFill>
              </a:rPr>
              <a:t>References</a:t>
            </a:r>
          </a:p>
        </p:txBody>
      </p:sp>
      <p:sp>
        <p:nvSpPr>
          <p:cNvPr id="3" name="Content Placeholder 2"/>
          <p:cNvSpPr>
            <a:spLocks noGrp="1"/>
          </p:cNvSpPr>
          <p:nvPr>
            <p:ph idx="1"/>
          </p:nvPr>
        </p:nvSpPr>
        <p:spPr>
          <a:xfrm>
            <a:off x="290513" y="1144588"/>
            <a:ext cx="8853487" cy="4981575"/>
          </a:xfrm>
        </p:spPr>
        <p:txBody>
          <a:bodyPr rtlCol="0">
            <a:noAutofit/>
          </a:bodyPr>
          <a:lstStyle/>
          <a:p>
            <a:pPr marL="0" indent="0" fontAlgn="auto">
              <a:spcAft>
                <a:spcPts val="0"/>
              </a:spcAft>
              <a:buNone/>
              <a:defRPr/>
            </a:pPr>
            <a:r>
              <a:rPr lang="en-US" sz="1200" dirty="0" smtClean="0">
                <a:latin typeface="+mj-lt"/>
              </a:rPr>
              <a:t>National Athletic Trainers’ Association Position Statement: Exertional Heat Illnesses (2015)</a:t>
            </a:r>
          </a:p>
          <a:p>
            <a:pPr marL="0" indent="0" fontAlgn="auto">
              <a:spcAft>
                <a:spcPts val="0"/>
              </a:spcAft>
              <a:buNone/>
              <a:defRPr/>
            </a:pPr>
            <a:r>
              <a:rPr lang="en-US" sz="1200" dirty="0">
                <a:latin typeface="+mj-lt"/>
                <a:hlinkClick r:id="rId3"/>
              </a:rPr>
              <a:t>https://</a:t>
            </a:r>
            <a:r>
              <a:rPr lang="en-US" sz="1200" dirty="0" smtClean="0">
                <a:latin typeface="+mj-lt"/>
                <a:hlinkClick r:id="rId3"/>
              </a:rPr>
              <a:t>www.nata.org/practice-patient-care/health-issues/heat-illness</a:t>
            </a:r>
            <a:endParaRPr lang="en-US" sz="1200" dirty="0" smtClean="0">
              <a:latin typeface="+mj-lt"/>
            </a:endParaRPr>
          </a:p>
          <a:p>
            <a:pPr marL="0" indent="0" fontAlgn="auto">
              <a:spcAft>
                <a:spcPts val="0"/>
              </a:spcAft>
              <a:buNone/>
              <a:defRPr/>
            </a:pPr>
            <a:endParaRPr lang="en-US" sz="1200" dirty="0">
              <a:latin typeface="+mj-lt"/>
            </a:endParaRPr>
          </a:p>
          <a:p>
            <a:pPr marL="0" indent="0" fontAlgn="auto">
              <a:spcAft>
                <a:spcPts val="0"/>
              </a:spcAft>
              <a:buNone/>
              <a:defRPr/>
            </a:pPr>
            <a:r>
              <a:rPr lang="en-US" sz="1200" dirty="0" smtClean="0">
                <a:latin typeface="+mj-lt"/>
              </a:rPr>
              <a:t>National Athletic Trainers’ Association consensus statement (2003)</a:t>
            </a:r>
          </a:p>
          <a:p>
            <a:pPr marL="0" indent="0" fontAlgn="auto">
              <a:spcAft>
                <a:spcPts val="0"/>
              </a:spcAft>
              <a:buNone/>
              <a:defRPr/>
            </a:pPr>
            <a:r>
              <a:rPr lang="en-US" sz="1200" dirty="0">
                <a:latin typeface="+mj-lt"/>
                <a:hlinkClick r:id="rId4"/>
              </a:rPr>
              <a:t>https://</a:t>
            </a:r>
            <a:r>
              <a:rPr lang="en-US" sz="1200" dirty="0" smtClean="0">
                <a:latin typeface="+mj-lt"/>
                <a:hlinkClick r:id="rId4"/>
              </a:rPr>
              <a:t>www.nata.org/sites/default/files/inter-association-task-force-exertional-heat-illness.pdf</a:t>
            </a:r>
            <a:endParaRPr lang="en-US" sz="1200" dirty="0" smtClean="0">
              <a:latin typeface="+mj-lt"/>
            </a:endParaRPr>
          </a:p>
          <a:p>
            <a:pPr marL="0" indent="0" fontAlgn="auto">
              <a:spcAft>
                <a:spcPts val="0"/>
              </a:spcAft>
              <a:buNone/>
              <a:defRPr/>
            </a:pPr>
            <a:endParaRPr lang="en-US" sz="1200" dirty="0" smtClean="0">
              <a:latin typeface="+mj-lt"/>
            </a:endParaRPr>
          </a:p>
          <a:p>
            <a:pPr marL="0" indent="0" fontAlgn="auto">
              <a:spcAft>
                <a:spcPts val="0"/>
              </a:spcAft>
              <a:buNone/>
              <a:defRPr/>
            </a:pPr>
            <a:r>
              <a:rPr lang="en-US" sz="1200" dirty="0" smtClean="0">
                <a:latin typeface="+mj-lt"/>
              </a:rPr>
              <a:t>National </a:t>
            </a:r>
            <a:r>
              <a:rPr lang="en-US" sz="1200" dirty="0">
                <a:latin typeface="+mj-lt"/>
              </a:rPr>
              <a:t>Athletic Trainers’ Association Position Statement: Environmental Cold Injuries (</a:t>
            </a:r>
            <a:r>
              <a:rPr lang="en-US" sz="1200" dirty="0" smtClean="0">
                <a:latin typeface="+mj-lt"/>
              </a:rPr>
              <a:t>2008)</a:t>
            </a:r>
          </a:p>
          <a:p>
            <a:pPr marL="0" indent="0" fontAlgn="auto">
              <a:spcAft>
                <a:spcPts val="0"/>
              </a:spcAft>
              <a:buNone/>
              <a:defRPr/>
            </a:pPr>
            <a:r>
              <a:rPr lang="en-US" sz="1200" dirty="0">
                <a:latin typeface="+mj-lt"/>
                <a:hlinkClick r:id="rId5"/>
              </a:rPr>
              <a:t>http://</a:t>
            </a:r>
            <a:r>
              <a:rPr lang="en-US" sz="1200" dirty="0" smtClean="0">
                <a:latin typeface="+mj-lt"/>
                <a:hlinkClick r:id="rId5"/>
              </a:rPr>
              <a:t>natajournals.org/doi/pdf/10.4085/1062-6050-43.6.640</a:t>
            </a:r>
            <a:endParaRPr lang="en-US" sz="1200" dirty="0" smtClean="0">
              <a:latin typeface="+mj-lt"/>
            </a:endParaRPr>
          </a:p>
          <a:p>
            <a:pPr marL="0" indent="0" fontAlgn="auto">
              <a:spcAft>
                <a:spcPts val="0"/>
              </a:spcAft>
              <a:buNone/>
              <a:defRPr/>
            </a:pPr>
            <a:endParaRPr lang="en-US" sz="1200" dirty="0" smtClean="0">
              <a:latin typeface="+mj-lt"/>
            </a:endParaRPr>
          </a:p>
          <a:p>
            <a:pPr marL="0" indent="0" fontAlgn="auto">
              <a:spcAft>
                <a:spcPts val="0"/>
              </a:spcAft>
              <a:buNone/>
              <a:defRPr/>
            </a:pPr>
            <a:r>
              <a:rPr lang="en-US" sz="1200" dirty="0" smtClean="0">
                <a:latin typeface="+mj-lt"/>
              </a:rPr>
              <a:t>National </a:t>
            </a:r>
            <a:r>
              <a:rPr lang="en-US" sz="1200" dirty="0">
                <a:latin typeface="+mj-lt"/>
              </a:rPr>
              <a:t>Weather </a:t>
            </a:r>
            <a:r>
              <a:rPr lang="en-US" sz="1200" dirty="0" smtClean="0">
                <a:latin typeface="+mj-lt"/>
              </a:rPr>
              <a:t>Service</a:t>
            </a:r>
          </a:p>
          <a:p>
            <a:pPr marL="0" indent="0" fontAlgn="auto">
              <a:spcAft>
                <a:spcPts val="0"/>
              </a:spcAft>
              <a:buNone/>
              <a:defRPr/>
            </a:pPr>
            <a:r>
              <a:rPr lang="en-US" sz="1200" dirty="0" smtClean="0">
                <a:latin typeface="+mj-lt"/>
              </a:rPr>
              <a:t> </a:t>
            </a:r>
            <a:r>
              <a:rPr lang="en-US" sz="1200" dirty="0">
                <a:latin typeface="+mj-lt"/>
                <a:hlinkClick r:id="rId6"/>
              </a:rPr>
              <a:t>http://</a:t>
            </a:r>
            <a:r>
              <a:rPr lang="en-US" sz="1200" dirty="0" smtClean="0">
                <a:latin typeface="+mj-lt"/>
                <a:hlinkClick r:id="rId6"/>
              </a:rPr>
              <a:t>www.nws.noaa.gov/om/windchill</a:t>
            </a:r>
            <a:r>
              <a:rPr lang="en-US" sz="1200" dirty="0" smtClean="0">
                <a:latin typeface="+mj-lt"/>
              </a:rPr>
              <a:t> </a:t>
            </a:r>
          </a:p>
          <a:p>
            <a:pPr marL="0" indent="0">
              <a:buNone/>
              <a:defRPr/>
            </a:pPr>
            <a:r>
              <a:rPr lang="en-US" sz="1200" dirty="0">
                <a:hlinkClick r:id="rId7"/>
              </a:rPr>
              <a:t>http://www.nws.noaa.gov/os/heat/index.shtml#heatindex</a:t>
            </a:r>
            <a:r>
              <a:rPr lang="en-US" sz="1200" dirty="0"/>
              <a:t> </a:t>
            </a:r>
          </a:p>
          <a:p>
            <a:pPr marL="0" indent="0" fontAlgn="auto">
              <a:spcAft>
                <a:spcPts val="0"/>
              </a:spcAft>
              <a:buNone/>
              <a:defRPr/>
            </a:pPr>
            <a:endParaRPr lang="en-US" sz="1200" dirty="0" smtClean="0">
              <a:latin typeface="+mj-lt"/>
            </a:endParaRPr>
          </a:p>
          <a:p>
            <a:pPr marL="0" indent="0" fontAlgn="auto">
              <a:spcAft>
                <a:spcPts val="0"/>
              </a:spcAft>
              <a:buNone/>
              <a:defRPr/>
            </a:pPr>
            <a:r>
              <a:rPr lang="en-US" sz="1200" dirty="0" smtClean="0">
                <a:latin typeface="+mj-lt"/>
              </a:rPr>
              <a:t>National </a:t>
            </a:r>
            <a:r>
              <a:rPr lang="en-US" sz="1200" dirty="0">
                <a:latin typeface="+mj-lt"/>
              </a:rPr>
              <a:t>Athletic Trainers’ Association Position Statement: Lightning Safety for Athletics and Recreation (</a:t>
            </a:r>
            <a:r>
              <a:rPr lang="en-US" sz="1200" dirty="0" smtClean="0">
                <a:latin typeface="+mj-lt"/>
              </a:rPr>
              <a:t>2013)</a:t>
            </a:r>
          </a:p>
          <a:p>
            <a:pPr marL="0" indent="0" fontAlgn="auto">
              <a:spcAft>
                <a:spcPts val="0"/>
              </a:spcAft>
              <a:buNone/>
              <a:defRPr/>
            </a:pPr>
            <a:r>
              <a:rPr lang="en-US" sz="1200" dirty="0">
                <a:latin typeface="+mj-lt"/>
                <a:hlinkClick r:id="rId8"/>
              </a:rPr>
              <a:t>http://</a:t>
            </a:r>
            <a:r>
              <a:rPr lang="en-US" sz="1200" dirty="0" smtClean="0">
                <a:latin typeface="+mj-lt"/>
                <a:hlinkClick r:id="rId8"/>
              </a:rPr>
              <a:t>natajournals.org/doi/pdf/10.4085/1062-6050-48.2.25</a:t>
            </a:r>
            <a:endParaRPr lang="en-US" sz="1200" dirty="0" smtClean="0">
              <a:latin typeface="+mj-lt"/>
            </a:endParaRPr>
          </a:p>
          <a:p>
            <a:pPr marL="0" indent="0" fontAlgn="auto">
              <a:spcAft>
                <a:spcPts val="0"/>
              </a:spcAft>
              <a:buNone/>
              <a:defRPr/>
            </a:pPr>
            <a:endParaRPr lang="en-US" sz="1200" dirty="0" smtClean="0">
              <a:latin typeface="+mj-lt"/>
            </a:endParaRPr>
          </a:p>
          <a:p>
            <a:pPr marL="0" indent="0" fontAlgn="auto">
              <a:spcAft>
                <a:spcPts val="0"/>
              </a:spcAft>
              <a:buNone/>
              <a:defRPr/>
            </a:pPr>
            <a:r>
              <a:rPr lang="en-US" sz="1200" dirty="0" smtClean="0">
                <a:latin typeface="+mj-lt"/>
              </a:rPr>
              <a:t>Korey Stringer Institute. </a:t>
            </a:r>
            <a:r>
              <a:rPr lang="en-US" sz="1200" dirty="0" smtClean="0">
                <a:latin typeface="+mj-lt"/>
                <a:hlinkClick r:id="rId9"/>
              </a:rPr>
              <a:t>http</a:t>
            </a:r>
            <a:r>
              <a:rPr lang="en-US" sz="1200" dirty="0">
                <a:latin typeface="+mj-lt"/>
                <a:hlinkClick r:id="rId9"/>
              </a:rPr>
              <a:t>://ksi.uconn.edu/prevention/heat-acclimatization</a:t>
            </a:r>
            <a:r>
              <a:rPr lang="en-US" sz="1200" dirty="0" smtClean="0">
                <a:latin typeface="+mj-lt"/>
                <a:hlinkClick r:id="rId9"/>
              </a:rPr>
              <a:t>/</a:t>
            </a:r>
            <a:endParaRPr lang="en-US" sz="1200" dirty="0" smtClean="0">
              <a:latin typeface="+mj-lt"/>
            </a:endParaRPr>
          </a:p>
          <a:p>
            <a:pPr marL="0" indent="0" fontAlgn="auto">
              <a:spcAft>
                <a:spcPts val="0"/>
              </a:spcAft>
              <a:buNone/>
              <a:defRPr/>
            </a:pPr>
            <a:endParaRPr lang="en-US" sz="1200" dirty="0" smtClean="0">
              <a:latin typeface="+mj-lt"/>
            </a:endParaRPr>
          </a:p>
          <a:p>
            <a:pPr marL="0" indent="0" fontAlgn="auto">
              <a:spcAft>
                <a:spcPts val="0"/>
              </a:spcAft>
              <a:buFont typeface="Arial"/>
              <a:buNone/>
              <a:defRPr/>
            </a:pPr>
            <a:r>
              <a:rPr lang="en-US" sz="1200" dirty="0" smtClean="0">
                <a:latin typeface="+mj-lt"/>
              </a:rPr>
              <a:t>NCAA Sports Medicine </a:t>
            </a:r>
            <a:r>
              <a:rPr lang="en-US" sz="1200" smtClean="0">
                <a:latin typeface="+mj-lt"/>
              </a:rPr>
              <a:t>Handbook 2014-2015 </a:t>
            </a:r>
            <a:r>
              <a:rPr lang="en-US" sz="1200" dirty="0" smtClean="0">
                <a:latin typeface="+mj-lt"/>
                <a:hlinkClick r:id="rId10"/>
              </a:rPr>
              <a:t>http</a:t>
            </a:r>
            <a:r>
              <a:rPr lang="en-US" sz="1200" dirty="0">
                <a:latin typeface="+mj-lt"/>
                <a:hlinkClick r:id="rId10"/>
              </a:rPr>
              <a:t>://</a:t>
            </a:r>
            <a:r>
              <a:rPr lang="en-US" sz="1200" dirty="0" smtClean="0">
                <a:latin typeface="+mj-lt"/>
                <a:hlinkClick r:id="rId10"/>
              </a:rPr>
              <a:t>www.ncaapublications.com/productdownloads/MD15.pdf</a:t>
            </a:r>
            <a:endParaRPr lang="en-US" sz="1200" dirty="0" smtClean="0">
              <a:latin typeface="+mj-lt"/>
            </a:endParaRPr>
          </a:p>
          <a:p>
            <a:pPr marL="0" indent="0" fontAlgn="auto">
              <a:spcAft>
                <a:spcPts val="0"/>
              </a:spcAft>
              <a:buFont typeface="Arial"/>
              <a:buNone/>
              <a:defRPr/>
            </a:pPr>
            <a:endParaRPr lang="en-US" sz="1200" dirty="0">
              <a:latin typeface="+mj-lt"/>
            </a:endParaRPr>
          </a:p>
          <a:p>
            <a:pPr marL="0" indent="0" fontAlgn="auto">
              <a:spcAft>
                <a:spcPts val="0"/>
              </a:spcAft>
              <a:buFont typeface="Arial"/>
              <a:buNone/>
              <a:defRPr/>
            </a:pPr>
            <a:r>
              <a:rPr lang="en-US" sz="1200" dirty="0" smtClean="0">
                <a:latin typeface="+mj-lt"/>
              </a:rPr>
              <a:t>CDC </a:t>
            </a:r>
            <a:r>
              <a:rPr lang="en-US" sz="1200" dirty="0" smtClean="0">
                <a:latin typeface="+mj-lt"/>
                <a:hlinkClick r:id="rId11"/>
              </a:rPr>
              <a:t>https</a:t>
            </a:r>
            <a:r>
              <a:rPr lang="en-US" sz="1200" dirty="0">
                <a:latin typeface="+mj-lt"/>
                <a:hlinkClick r:id="rId11"/>
              </a:rPr>
              <a:t>://</a:t>
            </a:r>
            <a:r>
              <a:rPr lang="en-US" sz="1200" dirty="0" smtClean="0">
                <a:latin typeface="+mj-lt"/>
                <a:hlinkClick r:id="rId11"/>
              </a:rPr>
              <a:t>www.cdc.gov/nceh/hsb/extreme/Heat_Illness/index.html</a:t>
            </a:r>
            <a:endParaRPr lang="en-US" sz="1200" dirty="0" smtClean="0">
              <a:latin typeface="+mj-lt"/>
            </a:endParaRPr>
          </a:p>
          <a:p>
            <a:pPr marL="0" indent="0" fontAlgn="auto">
              <a:spcAft>
                <a:spcPts val="0"/>
              </a:spcAft>
              <a:buFont typeface="Arial"/>
              <a:buNone/>
              <a:defRPr/>
            </a:pPr>
            <a:endParaRPr lang="en-US" sz="1200" dirty="0" smtClean="0">
              <a:latin typeface="+mj-lt"/>
            </a:endParaRPr>
          </a:p>
          <a:p>
            <a:pPr marL="0" indent="0" fontAlgn="auto">
              <a:spcAft>
                <a:spcPts val="0"/>
              </a:spcAft>
              <a:buFont typeface="Arial"/>
              <a:buNone/>
              <a:defRPr/>
            </a:pPr>
            <a:endParaRPr lang="en-US" sz="1200" dirty="0"/>
          </a:p>
        </p:txBody>
      </p:sp>
    </p:spTree>
    <p:custDataLst>
      <p:tags r:id="rId1"/>
    </p:custDataLst>
    <p:extLst>
      <p:ext uri="{BB962C8B-B14F-4D97-AF65-F5344CB8AC3E}">
        <p14:creationId xmlns:p14="http://schemas.microsoft.com/office/powerpoint/2010/main" val="395807878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3600" b="1" dirty="0" smtClean="0">
                <a:solidFill>
                  <a:schemeClr val="accent1">
                    <a:lumMod val="75000"/>
                  </a:schemeClr>
                </a:solidFill>
              </a:rPr>
              <a:t>Exertional Heat Illness Prevention </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143000"/>
            <a:ext cx="8229600" cy="5170487"/>
          </a:xfrm>
        </p:spPr>
        <p:txBody>
          <a:bodyPr rtlCol="0">
            <a:normAutofit fontScale="85000" lnSpcReduction="10000"/>
          </a:bodyPr>
          <a:lstStyle/>
          <a:p>
            <a:pPr marL="0" indent="0" fontAlgn="auto">
              <a:spcAft>
                <a:spcPts val="0"/>
              </a:spcAft>
              <a:buFont typeface="Arial"/>
              <a:buNone/>
              <a:defRPr/>
            </a:pPr>
            <a:endParaRPr lang="en-US" dirty="0" smtClean="0"/>
          </a:p>
          <a:p>
            <a:pPr fontAlgn="auto">
              <a:spcAft>
                <a:spcPts val="0"/>
              </a:spcAft>
              <a:buFont typeface="Arial" pitchFamily="34" charset="0"/>
              <a:buChar char="•"/>
              <a:defRPr/>
            </a:pPr>
            <a:r>
              <a:rPr lang="en-US" sz="2600" dirty="0" smtClean="0"/>
              <a:t>Identification of those athletes more predisposed or have previous history. </a:t>
            </a:r>
            <a:r>
              <a:rPr lang="en-US" sz="2600" dirty="0" smtClean="0">
                <a:solidFill>
                  <a:srgbClr val="FF0000"/>
                </a:solidFill>
              </a:rPr>
              <a:t>(Insert list of particular student-athletes here as needed)</a:t>
            </a:r>
          </a:p>
          <a:p>
            <a:pPr fontAlgn="auto">
              <a:spcAft>
                <a:spcPts val="0"/>
              </a:spcAft>
              <a:buFont typeface="Arial" pitchFamily="34" charset="0"/>
              <a:buChar char="•"/>
              <a:defRPr/>
            </a:pPr>
            <a:r>
              <a:rPr lang="en-US" sz="2600" dirty="0" smtClean="0"/>
              <a:t>Special considerations and modifications are needed for those wearing protective equipment during periods of high heat stress.</a:t>
            </a:r>
          </a:p>
          <a:p>
            <a:pPr fontAlgn="auto">
              <a:spcAft>
                <a:spcPts val="0"/>
              </a:spcAft>
              <a:buFont typeface="Arial" pitchFamily="34" charset="0"/>
              <a:buChar char="•"/>
              <a:defRPr/>
            </a:pPr>
            <a:r>
              <a:rPr lang="en-US" sz="2600" dirty="0" smtClean="0"/>
              <a:t>Acclimatize athletes over a period of 7-14 days</a:t>
            </a:r>
          </a:p>
          <a:p>
            <a:pPr fontAlgn="auto">
              <a:spcAft>
                <a:spcPts val="0"/>
              </a:spcAft>
              <a:buFont typeface="Arial" pitchFamily="34" charset="0"/>
              <a:buChar char="•"/>
              <a:defRPr/>
            </a:pPr>
            <a:r>
              <a:rPr lang="en-US" sz="2600" dirty="0" smtClean="0"/>
              <a:t>Educate athletes on prevention, recognition, treatment, risks, and how to pre-hydrate and rehydrate properly.</a:t>
            </a:r>
          </a:p>
          <a:p>
            <a:pPr fontAlgn="auto">
              <a:spcAft>
                <a:spcPts val="0"/>
              </a:spcAft>
              <a:buFont typeface="Arial" pitchFamily="34" charset="0"/>
              <a:buChar char="•"/>
              <a:defRPr/>
            </a:pPr>
            <a:r>
              <a:rPr lang="en-US" sz="2600" dirty="0" smtClean="0"/>
              <a:t>Encourage proper sleeping, nutrition, dress and rest breaks to athletes.</a:t>
            </a:r>
          </a:p>
          <a:p>
            <a:pPr fontAlgn="auto">
              <a:spcAft>
                <a:spcPts val="0"/>
              </a:spcAft>
              <a:buFont typeface="Arial" pitchFamily="34" charset="0"/>
              <a:buChar char="•"/>
              <a:defRPr/>
            </a:pPr>
            <a:r>
              <a:rPr lang="en-US" sz="2600" dirty="0" smtClean="0"/>
              <a:t>Weigh athletes to determine pre and post exercise weight to ensure proper rehydration.</a:t>
            </a:r>
          </a:p>
          <a:p>
            <a:pPr fontAlgn="auto">
              <a:spcAft>
                <a:spcPts val="0"/>
              </a:spcAft>
              <a:buFont typeface="Arial" pitchFamily="34" charset="0"/>
              <a:buChar char="•"/>
              <a:defRPr/>
            </a:pPr>
            <a:r>
              <a:rPr lang="en-US" sz="2600" dirty="0" smtClean="0"/>
              <a:t>Check </a:t>
            </a:r>
            <a:r>
              <a:rPr lang="en-US" sz="2600" dirty="0"/>
              <a:t>the conditions and develop guidelines and modifications for exercise based on the heat </a:t>
            </a:r>
            <a:r>
              <a:rPr lang="en-US" sz="2600" dirty="0" smtClean="0"/>
              <a:t>index. </a:t>
            </a:r>
            <a:r>
              <a:rPr lang="en-US" sz="2600" dirty="0" smtClean="0">
                <a:solidFill>
                  <a:srgbClr val="FF0000"/>
                </a:solidFill>
              </a:rPr>
              <a:t>(insert specific institutional guidelines here as needed)</a:t>
            </a:r>
            <a:endParaRPr lang="en-US" sz="2600" dirty="0">
              <a:solidFill>
                <a:srgbClr val="FF0000"/>
              </a:solidFill>
            </a:endParaRPr>
          </a:p>
          <a:p>
            <a:pPr lvl="1" fontAlgn="auto">
              <a:spcAft>
                <a:spcPts val="0"/>
              </a:spcAft>
              <a:buFont typeface="Arial"/>
              <a:buChar char="–"/>
              <a:defRPr/>
            </a:pPr>
            <a:endParaRPr lang="en-US" dirty="0"/>
          </a:p>
          <a:p>
            <a:pPr lvl="1" fontAlgn="auto">
              <a:spcAft>
                <a:spcPts val="0"/>
              </a:spcAft>
              <a:buFont typeface="Arial"/>
              <a:buChar char="–"/>
              <a:defRPr/>
            </a:pPr>
            <a:endParaRPr lang="en-US" dirty="0" smtClean="0"/>
          </a:p>
        </p:txBody>
      </p:sp>
    </p:spTree>
    <p:custDataLst>
      <p:tags r:id="rId1"/>
    </p:custDataLst>
    <p:extLst>
      <p:ext uri="{BB962C8B-B14F-4D97-AF65-F5344CB8AC3E}">
        <p14:creationId xmlns:p14="http://schemas.microsoft.com/office/powerpoint/2010/main" val="180129526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b="1" dirty="0" smtClean="0">
                <a:solidFill>
                  <a:schemeClr val="accent1">
                    <a:lumMod val="75000"/>
                  </a:schemeClr>
                </a:solidFill>
              </a:rPr>
              <a:t>General Considerations of Risk Reduction</a:t>
            </a:r>
            <a:endParaRPr lang="en-US" sz="4000" b="1" dirty="0">
              <a:solidFill>
                <a:schemeClr val="accent1">
                  <a:lumMod val="75000"/>
                </a:schemeClr>
              </a:solidFill>
            </a:endParaRPr>
          </a:p>
        </p:txBody>
      </p:sp>
      <p:sp>
        <p:nvSpPr>
          <p:cNvPr id="3" name="Content Placeholder 2"/>
          <p:cNvSpPr>
            <a:spLocks noGrp="1"/>
          </p:cNvSpPr>
          <p:nvPr>
            <p:ph idx="1"/>
          </p:nvPr>
        </p:nvSpPr>
        <p:spPr>
          <a:xfrm>
            <a:off x="457200" y="1600200"/>
            <a:ext cx="8229600" cy="4800600"/>
          </a:xfrm>
        </p:spPr>
        <p:txBody>
          <a:bodyPr rtlCol="0">
            <a:normAutofit fontScale="77500" lnSpcReduction="20000"/>
          </a:bodyPr>
          <a:lstStyle/>
          <a:p>
            <a:pPr fontAlgn="auto">
              <a:spcAft>
                <a:spcPts val="0"/>
              </a:spcAft>
              <a:buFont typeface="Arial" pitchFamily="34" charset="0"/>
              <a:buChar char="•"/>
              <a:defRPr/>
            </a:pPr>
            <a:r>
              <a:rPr lang="en-US" dirty="0" smtClean="0"/>
              <a:t>Proper education of EHI for athletes, coaches, parents, medical staff, etc. Education on risk factors, hydration needs, acclimatization, work/rest ratios, signs and symptoms of EHI.</a:t>
            </a:r>
          </a:p>
          <a:p>
            <a:pPr fontAlgn="auto">
              <a:spcAft>
                <a:spcPts val="0"/>
              </a:spcAft>
              <a:buFont typeface="Arial" pitchFamily="34" charset="0"/>
              <a:buChar char="•"/>
              <a:defRPr/>
            </a:pPr>
            <a:r>
              <a:rPr lang="en-US" dirty="0" smtClean="0"/>
              <a:t>Ensure a pre-participation physical examination that includes specific questions regarding fluid intake, weight changes during activity, medication and supplement use, and history of heat illnesses.</a:t>
            </a:r>
          </a:p>
          <a:p>
            <a:pPr fontAlgn="auto">
              <a:spcAft>
                <a:spcPts val="0"/>
              </a:spcAft>
              <a:buFont typeface="Arial" pitchFamily="34" charset="0"/>
              <a:buChar char="•"/>
              <a:defRPr/>
            </a:pPr>
            <a:r>
              <a:rPr lang="en-US" dirty="0" smtClean="0"/>
              <a:t>Assure that onsite medical staff has authority to alter work/rest ratios, practice schedules, equipment worn, and removal of individuals from participation based upon the environment and or their medical condition.</a:t>
            </a:r>
          </a:p>
          <a:p>
            <a:pPr fontAlgn="auto">
              <a:spcAft>
                <a:spcPts val="0"/>
              </a:spcAft>
              <a:buFont typeface="Arial" pitchFamily="34" charset="0"/>
              <a:buChar char="•"/>
              <a:defRPr/>
            </a:pPr>
            <a:r>
              <a:rPr lang="en-US" dirty="0" smtClean="0">
                <a:solidFill>
                  <a:srgbClr val="FF0000"/>
                </a:solidFill>
              </a:rPr>
              <a:t>Insert specific on-site services provided by your institution here (staffing, equipment, locations of heat relief, etc.)</a:t>
            </a:r>
            <a:endParaRPr lang="en-US" dirty="0">
              <a:solidFill>
                <a:srgbClr val="FF0000"/>
              </a:solidFill>
            </a:endParaRPr>
          </a:p>
        </p:txBody>
      </p:sp>
    </p:spTree>
    <p:custDataLst>
      <p:tags r:id="rId1"/>
    </p:custDataLst>
    <p:extLst>
      <p:ext uri="{BB962C8B-B14F-4D97-AF65-F5344CB8AC3E}">
        <p14:creationId xmlns:p14="http://schemas.microsoft.com/office/powerpoint/2010/main" val="38682063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Risk Factors for EHI</a:t>
            </a:r>
            <a:endParaRPr lang="en-US" b="1" dirty="0">
              <a:solidFill>
                <a:schemeClr val="accent1">
                  <a:lumMod val="75000"/>
                </a:schemeClr>
              </a:solidFill>
            </a:endParaRPr>
          </a:p>
        </p:txBody>
      </p:sp>
      <p:sp>
        <p:nvSpPr>
          <p:cNvPr id="14338" name="Text Placeholder 4"/>
          <p:cNvSpPr>
            <a:spLocks noGrp="1"/>
          </p:cNvSpPr>
          <p:nvPr>
            <p:ph type="body" idx="1"/>
          </p:nvPr>
        </p:nvSpPr>
        <p:spPr>
          <a:xfrm>
            <a:off x="457200" y="1143000"/>
            <a:ext cx="4040188" cy="639763"/>
          </a:xfrm>
        </p:spPr>
        <p:txBody>
          <a:bodyPr/>
          <a:lstStyle/>
          <a:p>
            <a:r>
              <a:rPr lang="en-US" dirty="0" smtClean="0">
                <a:solidFill>
                  <a:schemeClr val="tx2">
                    <a:lumMod val="60000"/>
                    <a:lumOff val="40000"/>
                  </a:schemeClr>
                </a:solidFill>
              </a:rPr>
              <a:t>INTRINSIC FACTORS</a:t>
            </a:r>
          </a:p>
        </p:txBody>
      </p:sp>
      <p:sp>
        <p:nvSpPr>
          <p:cNvPr id="3" name="Content Placeholder 2"/>
          <p:cNvSpPr>
            <a:spLocks noGrp="1"/>
          </p:cNvSpPr>
          <p:nvPr>
            <p:ph sz="half" idx="2"/>
          </p:nvPr>
        </p:nvSpPr>
        <p:spPr>
          <a:xfrm>
            <a:off x="457200" y="1676400"/>
            <a:ext cx="4040188" cy="3810000"/>
          </a:xfrm>
        </p:spPr>
        <p:txBody>
          <a:bodyPr rtlCol="0">
            <a:normAutofit fontScale="70000" lnSpcReduction="20000"/>
          </a:bodyPr>
          <a:lstStyle/>
          <a:p>
            <a:pPr fontAlgn="auto">
              <a:spcAft>
                <a:spcPts val="0"/>
              </a:spcAft>
              <a:buFont typeface="Arial" pitchFamily="34" charset="0"/>
              <a:buChar char="•"/>
              <a:defRPr/>
            </a:pPr>
            <a:r>
              <a:rPr lang="en-US" dirty="0" smtClean="0"/>
              <a:t>History of heat illness</a:t>
            </a:r>
          </a:p>
          <a:p>
            <a:pPr fontAlgn="auto">
              <a:spcAft>
                <a:spcPts val="0"/>
              </a:spcAft>
              <a:buFont typeface="Arial" pitchFamily="34" charset="0"/>
              <a:buChar char="•"/>
              <a:defRPr/>
            </a:pPr>
            <a:r>
              <a:rPr lang="en-US" dirty="0" smtClean="0"/>
              <a:t>Inadequate heat acclimatization</a:t>
            </a:r>
          </a:p>
          <a:p>
            <a:pPr fontAlgn="auto">
              <a:spcAft>
                <a:spcPts val="0"/>
              </a:spcAft>
              <a:buFont typeface="Arial" pitchFamily="34" charset="0"/>
              <a:buChar char="•"/>
              <a:defRPr/>
            </a:pPr>
            <a:r>
              <a:rPr lang="en-US" dirty="0" smtClean="0"/>
              <a:t>Higher percentage body fat</a:t>
            </a:r>
          </a:p>
          <a:p>
            <a:pPr fontAlgn="auto">
              <a:spcAft>
                <a:spcPts val="0"/>
              </a:spcAft>
              <a:buFont typeface="Arial" pitchFamily="34" charset="0"/>
              <a:buChar char="•"/>
              <a:defRPr/>
            </a:pPr>
            <a:r>
              <a:rPr lang="en-US" dirty="0" smtClean="0"/>
              <a:t>Low fitness level</a:t>
            </a:r>
          </a:p>
          <a:p>
            <a:pPr fontAlgn="auto">
              <a:spcAft>
                <a:spcPts val="0"/>
              </a:spcAft>
              <a:buFont typeface="Arial" pitchFamily="34" charset="0"/>
              <a:buChar char="•"/>
              <a:defRPr/>
            </a:pPr>
            <a:r>
              <a:rPr lang="en-US" dirty="0" smtClean="0"/>
              <a:t>Dehydration or over-hydration</a:t>
            </a:r>
          </a:p>
          <a:p>
            <a:pPr fontAlgn="auto">
              <a:spcAft>
                <a:spcPts val="0"/>
              </a:spcAft>
              <a:buFont typeface="Arial" pitchFamily="34" charset="0"/>
              <a:buChar char="•"/>
              <a:defRPr/>
            </a:pPr>
            <a:r>
              <a:rPr lang="en-US" dirty="0" smtClean="0"/>
              <a:t>Presence of a fever</a:t>
            </a:r>
          </a:p>
          <a:p>
            <a:pPr fontAlgn="auto">
              <a:spcAft>
                <a:spcPts val="0"/>
              </a:spcAft>
              <a:buFont typeface="Arial" pitchFamily="34" charset="0"/>
              <a:buChar char="•"/>
              <a:defRPr/>
            </a:pPr>
            <a:r>
              <a:rPr lang="en-US" dirty="0" smtClean="0"/>
              <a:t>Presence of gastrointestinal illness</a:t>
            </a:r>
          </a:p>
          <a:p>
            <a:pPr fontAlgn="auto">
              <a:spcAft>
                <a:spcPts val="0"/>
              </a:spcAft>
              <a:buFont typeface="Arial" pitchFamily="34" charset="0"/>
              <a:buChar char="•"/>
              <a:defRPr/>
            </a:pPr>
            <a:r>
              <a:rPr lang="en-US" dirty="0" smtClean="0"/>
              <a:t>Salt Deficiency</a:t>
            </a:r>
          </a:p>
          <a:p>
            <a:pPr fontAlgn="auto">
              <a:spcAft>
                <a:spcPts val="0"/>
              </a:spcAft>
              <a:buFont typeface="Arial" pitchFamily="34" charset="0"/>
              <a:buChar char="•"/>
              <a:defRPr/>
            </a:pPr>
            <a:r>
              <a:rPr lang="en-US" dirty="0" smtClean="0"/>
              <a:t>Skin Condition</a:t>
            </a:r>
          </a:p>
          <a:p>
            <a:pPr fontAlgn="auto">
              <a:spcAft>
                <a:spcPts val="0"/>
              </a:spcAft>
              <a:buFont typeface="Arial" pitchFamily="34" charset="0"/>
              <a:buChar char="•"/>
              <a:defRPr/>
            </a:pPr>
            <a:r>
              <a:rPr lang="en-US" dirty="0" smtClean="0"/>
              <a:t>Ingestion of certain medications or supplements</a:t>
            </a:r>
          </a:p>
          <a:p>
            <a:pPr fontAlgn="auto">
              <a:spcAft>
                <a:spcPts val="0"/>
              </a:spcAft>
              <a:buFont typeface="Arial" pitchFamily="34" charset="0"/>
              <a:buChar char="•"/>
              <a:defRPr/>
            </a:pPr>
            <a:r>
              <a:rPr lang="en-US" dirty="0" smtClean="0"/>
              <a:t>Motivation to push self/warrior mentality</a:t>
            </a:r>
          </a:p>
          <a:p>
            <a:pPr fontAlgn="auto">
              <a:spcAft>
                <a:spcPts val="0"/>
              </a:spcAft>
              <a:buFont typeface="Arial" pitchFamily="34" charset="0"/>
              <a:buChar char="•"/>
              <a:defRPr/>
            </a:pPr>
            <a:r>
              <a:rPr lang="en-US" dirty="0" smtClean="0"/>
              <a:t>Reluctance to report problems, issues, illness, etc. </a:t>
            </a:r>
          </a:p>
          <a:p>
            <a:pPr fontAlgn="auto">
              <a:spcAft>
                <a:spcPts val="0"/>
              </a:spcAft>
              <a:buFont typeface="Arial" pitchFamily="34" charset="0"/>
              <a:buChar char="•"/>
              <a:defRPr/>
            </a:pPr>
            <a:endParaRPr lang="en-US" dirty="0" smtClean="0"/>
          </a:p>
          <a:p>
            <a:pPr lvl="1" fontAlgn="auto">
              <a:spcAft>
                <a:spcPts val="0"/>
              </a:spcAft>
              <a:buFont typeface="Arial" pitchFamily="34" charset="0"/>
              <a:buChar char="–"/>
              <a:defRPr/>
            </a:pPr>
            <a:endParaRPr lang="en-US" dirty="0"/>
          </a:p>
        </p:txBody>
      </p:sp>
      <p:sp>
        <p:nvSpPr>
          <p:cNvPr id="14340" name="Text Placeholder 5"/>
          <p:cNvSpPr>
            <a:spLocks noGrp="1"/>
          </p:cNvSpPr>
          <p:nvPr>
            <p:ph type="body" sz="quarter" idx="3"/>
          </p:nvPr>
        </p:nvSpPr>
        <p:spPr>
          <a:xfrm>
            <a:off x="4648200" y="1143000"/>
            <a:ext cx="4041775" cy="639763"/>
          </a:xfrm>
        </p:spPr>
        <p:txBody>
          <a:bodyPr/>
          <a:lstStyle/>
          <a:p>
            <a:r>
              <a:rPr lang="en-US" dirty="0" smtClean="0">
                <a:solidFill>
                  <a:schemeClr val="tx2">
                    <a:lumMod val="60000"/>
                    <a:lumOff val="40000"/>
                  </a:schemeClr>
                </a:solidFill>
              </a:rPr>
              <a:t>EXTRINSIC FACTORS</a:t>
            </a:r>
          </a:p>
        </p:txBody>
      </p:sp>
      <p:sp>
        <p:nvSpPr>
          <p:cNvPr id="4" name="Content Placeholder 3"/>
          <p:cNvSpPr>
            <a:spLocks noGrp="1"/>
          </p:cNvSpPr>
          <p:nvPr>
            <p:ph sz="quarter" idx="4"/>
          </p:nvPr>
        </p:nvSpPr>
        <p:spPr>
          <a:xfrm>
            <a:off x="4648200" y="1676400"/>
            <a:ext cx="4041775" cy="3951288"/>
          </a:xfrm>
        </p:spPr>
        <p:txBody>
          <a:bodyPr rtlCol="0">
            <a:normAutofit fontScale="85000" lnSpcReduction="20000"/>
          </a:bodyPr>
          <a:lstStyle/>
          <a:p>
            <a:pPr fontAlgn="auto">
              <a:spcAft>
                <a:spcPts val="0"/>
              </a:spcAft>
              <a:buFont typeface="Arial" pitchFamily="34" charset="0"/>
              <a:buChar char="•"/>
              <a:defRPr/>
            </a:pPr>
            <a:r>
              <a:rPr lang="en-US" dirty="0" smtClean="0"/>
              <a:t>Intense or prolonged exercise with minimal breaks</a:t>
            </a:r>
          </a:p>
          <a:p>
            <a:pPr fontAlgn="auto">
              <a:spcAft>
                <a:spcPts val="0"/>
              </a:spcAft>
              <a:buFont typeface="Arial" pitchFamily="34" charset="0"/>
              <a:buChar char="•"/>
              <a:defRPr/>
            </a:pPr>
            <a:r>
              <a:rPr lang="en-US" dirty="0" smtClean="0"/>
              <a:t>High temperature/humidity/ sun exposure</a:t>
            </a:r>
          </a:p>
          <a:p>
            <a:pPr fontAlgn="auto">
              <a:spcAft>
                <a:spcPts val="0"/>
              </a:spcAft>
              <a:buFont typeface="Arial" pitchFamily="34" charset="0"/>
              <a:buChar char="•"/>
              <a:defRPr/>
            </a:pPr>
            <a:r>
              <a:rPr lang="en-US" dirty="0" smtClean="0"/>
              <a:t>Inappropriate work/rest ratios</a:t>
            </a:r>
          </a:p>
          <a:p>
            <a:pPr fontAlgn="auto">
              <a:spcAft>
                <a:spcPts val="0"/>
              </a:spcAft>
              <a:buFont typeface="Arial" pitchFamily="34" charset="0"/>
              <a:buChar char="•"/>
              <a:defRPr/>
            </a:pPr>
            <a:r>
              <a:rPr lang="en-US" dirty="0" smtClean="0"/>
              <a:t>Lack of education and awareness of heat illness</a:t>
            </a:r>
          </a:p>
          <a:p>
            <a:pPr fontAlgn="auto">
              <a:spcAft>
                <a:spcPts val="0"/>
              </a:spcAft>
              <a:buFont typeface="Arial" pitchFamily="34" charset="0"/>
              <a:buChar char="•"/>
              <a:defRPr/>
            </a:pPr>
            <a:r>
              <a:rPr lang="en-US" dirty="0" smtClean="0"/>
              <a:t>No emergency plan</a:t>
            </a:r>
          </a:p>
          <a:p>
            <a:pPr fontAlgn="auto">
              <a:spcAft>
                <a:spcPts val="0"/>
              </a:spcAft>
              <a:buFont typeface="Arial" pitchFamily="34" charset="0"/>
              <a:buChar char="•"/>
              <a:defRPr/>
            </a:pPr>
            <a:r>
              <a:rPr lang="en-US" dirty="0" smtClean="0"/>
              <a:t>Limited duration and number of rest breaks</a:t>
            </a:r>
          </a:p>
          <a:p>
            <a:pPr fontAlgn="auto">
              <a:spcAft>
                <a:spcPts val="0"/>
              </a:spcAft>
              <a:buFont typeface="Arial" pitchFamily="34" charset="0"/>
              <a:buChar char="•"/>
              <a:defRPr/>
            </a:pPr>
            <a:r>
              <a:rPr lang="en-US" dirty="0" smtClean="0"/>
              <a:t>Minimal access to fluids before and during practice and rest</a:t>
            </a:r>
          </a:p>
          <a:p>
            <a:pPr fontAlgn="auto">
              <a:spcAft>
                <a:spcPts val="0"/>
              </a:spcAft>
              <a:buFont typeface="Arial" pitchFamily="34" charset="0"/>
              <a:buChar char="•"/>
              <a:defRPr/>
            </a:pPr>
            <a:r>
              <a:rPr lang="en-US" dirty="0" smtClean="0"/>
              <a:t>Delay in recognition of early warning signs</a:t>
            </a:r>
          </a:p>
          <a:p>
            <a:pPr fontAlgn="auto">
              <a:spcAft>
                <a:spcPts val="0"/>
              </a:spcAft>
              <a:buFont typeface="Arial" pitchFamily="34" charset="0"/>
              <a:buChar char="•"/>
              <a:defRPr/>
            </a:pPr>
            <a:endParaRPr lang="en-US" dirty="0"/>
          </a:p>
        </p:txBody>
      </p:sp>
      <p:sp>
        <p:nvSpPr>
          <p:cNvPr id="5" name="TextBox 4"/>
          <p:cNvSpPr txBox="1"/>
          <p:nvPr/>
        </p:nvSpPr>
        <p:spPr>
          <a:xfrm>
            <a:off x="304800" y="5486400"/>
            <a:ext cx="8686800" cy="615553"/>
          </a:xfrm>
          <a:prstGeom prst="rect">
            <a:avLst/>
          </a:prstGeom>
          <a:noFill/>
        </p:spPr>
        <p:txBody>
          <a:bodyPr wrap="square" rtlCol="0">
            <a:spAutoFit/>
          </a:bodyPr>
          <a:lstStyle/>
          <a:p>
            <a:r>
              <a:rPr lang="en-US" sz="1600" b="1" dirty="0">
                <a:solidFill>
                  <a:schemeClr val="tx2">
                    <a:lumMod val="60000"/>
                    <a:lumOff val="40000"/>
                  </a:schemeClr>
                </a:solidFill>
                <a:latin typeface="+mn-lt"/>
              </a:rPr>
              <a:t>Most of these risk factors are modifiable and are the means for preventing heat illness!</a:t>
            </a:r>
          </a:p>
          <a:p>
            <a:endParaRPr lang="en-US" dirty="0"/>
          </a:p>
        </p:txBody>
      </p:sp>
    </p:spTree>
    <p:custDataLst>
      <p:tags r:id="rId1"/>
    </p:custDataLst>
    <p:extLst>
      <p:ext uri="{BB962C8B-B14F-4D97-AF65-F5344CB8AC3E}">
        <p14:creationId xmlns:p14="http://schemas.microsoft.com/office/powerpoint/2010/main" val="229566930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Dehydration</a:t>
            </a:r>
            <a:endParaRPr lang="en-US" b="1" dirty="0">
              <a:solidFill>
                <a:schemeClr val="accent1">
                  <a:lumMod val="75000"/>
                </a:schemeClr>
              </a:solidFill>
            </a:endParaRPr>
          </a:p>
        </p:txBody>
      </p:sp>
      <p:sp>
        <p:nvSpPr>
          <p:cNvPr id="3" name="Content Placeholder 2"/>
          <p:cNvSpPr>
            <a:spLocks noGrp="1"/>
          </p:cNvSpPr>
          <p:nvPr>
            <p:ph idx="1"/>
          </p:nvPr>
        </p:nvSpPr>
        <p:spPr>
          <a:xfrm>
            <a:off x="457200" y="1371600"/>
            <a:ext cx="8229600" cy="4191000"/>
          </a:xfrm>
        </p:spPr>
        <p:txBody>
          <a:bodyPr rtlCol="0">
            <a:normAutofit/>
          </a:bodyPr>
          <a:lstStyle/>
          <a:p>
            <a:pPr fontAlgn="auto">
              <a:spcAft>
                <a:spcPts val="0"/>
              </a:spcAft>
              <a:buFont typeface="Arial" pitchFamily="34" charset="0"/>
              <a:buChar char="•"/>
              <a:defRPr/>
            </a:pPr>
            <a:r>
              <a:rPr lang="en-US" sz="2000" dirty="0" smtClean="0"/>
              <a:t>When student-athletes do not replenish lost fluids they become dehydrated. Dehydration as minimal as 2% body weight loss (BWL) can hinder performance and thermoregulatory function.</a:t>
            </a:r>
          </a:p>
          <a:p>
            <a:pPr fontAlgn="auto">
              <a:spcAft>
                <a:spcPts val="0"/>
              </a:spcAft>
              <a:buFont typeface="Arial" pitchFamily="34" charset="0"/>
              <a:buChar char="•"/>
              <a:defRPr/>
            </a:pPr>
            <a:r>
              <a:rPr lang="en-US" sz="2000" b="1" dirty="0" smtClean="0">
                <a:solidFill>
                  <a:schemeClr val="tx2">
                    <a:lumMod val="60000"/>
                    <a:lumOff val="40000"/>
                  </a:schemeClr>
                </a:solidFill>
              </a:rPr>
              <a:t>Recognition:</a:t>
            </a:r>
            <a:r>
              <a:rPr lang="en-US" sz="2000" dirty="0" smtClean="0">
                <a:solidFill>
                  <a:schemeClr val="tx2">
                    <a:lumMod val="60000"/>
                    <a:lumOff val="40000"/>
                  </a:schemeClr>
                </a:solidFill>
              </a:rPr>
              <a:t> </a:t>
            </a:r>
            <a:r>
              <a:rPr lang="en-US" sz="2000" dirty="0" smtClean="0"/>
              <a:t>Dry mouth, thirst, irritability, headache, weakness, dizziness, cramps, chills, vomiting, nausea, fatigue, decreased performance. </a:t>
            </a:r>
          </a:p>
          <a:p>
            <a:pPr fontAlgn="auto">
              <a:spcAft>
                <a:spcPts val="0"/>
              </a:spcAft>
              <a:buFont typeface="Arial" pitchFamily="34" charset="0"/>
              <a:buChar char="•"/>
              <a:defRPr/>
            </a:pPr>
            <a:r>
              <a:rPr lang="en-US" sz="2000" b="1" dirty="0" smtClean="0">
                <a:solidFill>
                  <a:schemeClr val="tx2">
                    <a:lumMod val="60000"/>
                    <a:lumOff val="40000"/>
                  </a:schemeClr>
                </a:solidFill>
              </a:rPr>
              <a:t>Treatment:</a:t>
            </a:r>
            <a:r>
              <a:rPr lang="en-US" sz="2000" dirty="0" smtClean="0">
                <a:solidFill>
                  <a:schemeClr val="tx2">
                    <a:lumMod val="60000"/>
                    <a:lumOff val="40000"/>
                  </a:schemeClr>
                </a:solidFill>
              </a:rPr>
              <a:t> </a:t>
            </a:r>
            <a:r>
              <a:rPr lang="en-US" sz="2000" dirty="0" smtClean="0"/>
              <a:t>Move student-athlete to a cool environment and rehydrate. Rehydrate with a  sports drink including carbohydrates and electrolytes, and sodium. Give student-athletes convenient access to fluids. A nauseated or vomiting student-athlete should seek medical attention to replace fluids via an intravenous line.</a:t>
            </a:r>
          </a:p>
          <a:p>
            <a:pPr fontAlgn="auto">
              <a:spcAft>
                <a:spcPts val="0"/>
              </a:spcAft>
              <a:buFont typeface="Arial" pitchFamily="34" charset="0"/>
              <a:buChar char="•"/>
              <a:defRPr/>
            </a:pPr>
            <a:r>
              <a:rPr lang="en-US" sz="2000" b="1" dirty="0" smtClean="0">
                <a:solidFill>
                  <a:schemeClr val="tx2">
                    <a:lumMod val="60000"/>
                    <a:lumOff val="40000"/>
                  </a:schemeClr>
                </a:solidFill>
              </a:rPr>
              <a:t>Return to play considerations: </a:t>
            </a:r>
            <a:r>
              <a:rPr lang="en-US" sz="2000" dirty="0" smtClean="0"/>
              <a:t>If dehydration is minor and the student-athlete is symptom free, continued participation is acceptable.</a:t>
            </a:r>
            <a:endParaRPr lang="en-US" sz="2000" dirty="0"/>
          </a:p>
        </p:txBody>
      </p:sp>
    </p:spTree>
    <p:custDataLst>
      <p:tags r:id="rId1"/>
    </p:custDataLst>
    <p:extLst>
      <p:ext uri="{BB962C8B-B14F-4D97-AF65-F5344CB8AC3E}">
        <p14:creationId xmlns:p14="http://schemas.microsoft.com/office/powerpoint/2010/main" val="81648600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Heat Cramps</a:t>
            </a:r>
            <a:endParaRPr lang="en-US" b="1" dirty="0">
              <a:solidFill>
                <a:schemeClr val="accent1">
                  <a:lumMod val="75000"/>
                </a:schemeClr>
              </a:solidFill>
            </a:endParaRPr>
          </a:p>
        </p:txBody>
      </p:sp>
      <p:sp>
        <p:nvSpPr>
          <p:cNvPr id="3" name="Content Placeholder 2"/>
          <p:cNvSpPr>
            <a:spLocks noGrp="1"/>
          </p:cNvSpPr>
          <p:nvPr>
            <p:ph idx="1"/>
          </p:nvPr>
        </p:nvSpPr>
        <p:spPr>
          <a:xfrm>
            <a:off x="387927" y="1295400"/>
            <a:ext cx="8305800" cy="5029200"/>
          </a:xfrm>
        </p:spPr>
        <p:txBody>
          <a:bodyPr rtlCol="0">
            <a:normAutofit fontScale="70000" lnSpcReduction="20000"/>
          </a:bodyPr>
          <a:lstStyle/>
          <a:p>
            <a:pPr fontAlgn="auto">
              <a:spcAft>
                <a:spcPts val="0"/>
              </a:spcAft>
              <a:buFont typeface="Arial" pitchFamily="34" charset="0"/>
              <a:buChar char="•"/>
              <a:defRPr/>
            </a:pPr>
            <a:r>
              <a:rPr lang="en-US" dirty="0" smtClean="0"/>
              <a:t>Heat (muscle) cramps tend to occur later in activity with muscle fatigue and after fluid and electrolyte imbalance and increased. Dehydration, diet poor in minerals, and large losses of sodium and other electrolytes increase the risk of severe often whole body muscle cramps.</a:t>
            </a:r>
          </a:p>
          <a:p>
            <a:pPr fontAlgn="auto">
              <a:spcAft>
                <a:spcPts val="0"/>
              </a:spcAft>
              <a:buFont typeface="Arial" pitchFamily="34" charset="0"/>
              <a:buChar char="•"/>
              <a:defRPr/>
            </a:pPr>
            <a:r>
              <a:rPr lang="en-US" b="1" dirty="0" smtClean="0">
                <a:solidFill>
                  <a:schemeClr val="tx2">
                    <a:lumMod val="60000"/>
                    <a:lumOff val="40000"/>
                  </a:schemeClr>
                </a:solidFill>
              </a:rPr>
              <a:t>Recognition:</a:t>
            </a:r>
            <a:r>
              <a:rPr lang="en-US" b="1" dirty="0" smtClean="0">
                <a:solidFill>
                  <a:srgbClr val="EF2B2D"/>
                </a:solidFill>
              </a:rPr>
              <a:t> </a:t>
            </a:r>
            <a:r>
              <a:rPr lang="en-US" dirty="0" smtClean="0"/>
              <a:t>Intense pain in muscles and persistent muscle contractions after prolonged exercise, most often with exercise in heat.</a:t>
            </a:r>
          </a:p>
          <a:p>
            <a:pPr fontAlgn="auto">
              <a:spcAft>
                <a:spcPts val="0"/>
              </a:spcAft>
              <a:buFont typeface="Arial" pitchFamily="34" charset="0"/>
              <a:buChar char="•"/>
              <a:defRPr/>
            </a:pPr>
            <a:r>
              <a:rPr lang="en-US" b="1" dirty="0" smtClean="0">
                <a:solidFill>
                  <a:schemeClr val="tx2">
                    <a:lumMod val="60000"/>
                    <a:lumOff val="40000"/>
                  </a:schemeClr>
                </a:solidFill>
              </a:rPr>
              <a:t>Treatment:</a:t>
            </a:r>
            <a:r>
              <a:rPr lang="en-US" b="1" dirty="0" smtClean="0">
                <a:solidFill>
                  <a:srgbClr val="EF2B2D"/>
                </a:solidFill>
              </a:rPr>
              <a:t> </a:t>
            </a:r>
            <a:r>
              <a:rPr lang="en-US" dirty="0" smtClean="0"/>
              <a:t>Regain normal hydration status and replace sodium losses via an electrolyte drink or other sodium source. Salty sweaters may need additional sodium earlier in activity. Light stretching, relaxation of involved muscles.</a:t>
            </a:r>
          </a:p>
          <a:p>
            <a:pPr fontAlgn="auto">
              <a:spcAft>
                <a:spcPts val="0"/>
              </a:spcAft>
              <a:buFont typeface="Arial" pitchFamily="34" charset="0"/>
              <a:buChar char="•"/>
              <a:defRPr/>
            </a:pPr>
            <a:r>
              <a:rPr lang="en-US" b="1" dirty="0" smtClean="0">
                <a:solidFill>
                  <a:schemeClr val="tx2">
                    <a:lumMod val="60000"/>
                    <a:lumOff val="40000"/>
                  </a:schemeClr>
                </a:solidFill>
              </a:rPr>
              <a:t>Return to play Considerations: </a:t>
            </a:r>
            <a:r>
              <a:rPr lang="en-US" dirty="0" smtClean="0"/>
              <a:t>Student-athletes should be assessed to determine if they can return to participation. Diet, rehydration practices, electrolyte consumption, fitness status and level of acclimatization and use of dietary supplements should be assessed and possibly modified.</a:t>
            </a:r>
          </a:p>
          <a:p>
            <a:pPr fontAlgn="auto">
              <a:spcAft>
                <a:spcPts val="0"/>
              </a:spcAft>
              <a:buClr>
                <a:srgbClr val="2D008E"/>
              </a:buClr>
              <a:buFont typeface="Arial" pitchFamily="34" charset="0"/>
              <a:buChar char="•"/>
              <a:defRPr/>
            </a:pPr>
            <a:endParaRPr lang="en-US" dirty="0"/>
          </a:p>
        </p:txBody>
      </p:sp>
    </p:spTree>
    <p:custDataLst>
      <p:tags r:id="rId1"/>
    </p:custDataLst>
    <p:extLst>
      <p:ext uri="{BB962C8B-B14F-4D97-AF65-F5344CB8AC3E}">
        <p14:creationId xmlns:p14="http://schemas.microsoft.com/office/powerpoint/2010/main" val="260380593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solidFill>
                  <a:schemeClr val="accent1">
                    <a:lumMod val="75000"/>
                  </a:schemeClr>
                </a:solidFill>
              </a:rPr>
              <a:t>Heat Exhaustion</a:t>
            </a:r>
            <a:endParaRPr lang="en-US" b="1" dirty="0">
              <a:solidFill>
                <a:schemeClr val="accent1">
                  <a:lumMod val="75000"/>
                </a:schemeClr>
              </a:solidFill>
            </a:endParaRPr>
          </a:p>
        </p:txBody>
      </p:sp>
      <p:sp>
        <p:nvSpPr>
          <p:cNvPr id="3" name="Content Placeholder 2"/>
          <p:cNvSpPr>
            <a:spLocks noGrp="1"/>
          </p:cNvSpPr>
          <p:nvPr>
            <p:ph idx="1"/>
          </p:nvPr>
        </p:nvSpPr>
        <p:spPr>
          <a:xfrm>
            <a:off x="457200" y="1295400"/>
            <a:ext cx="8305800" cy="4953000"/>
          </a:xfrm>
        </p:spPr>
        <p:txBody>
          <a:bodyPr rtlCol="0">
            <a:normAutofit fontScale="55000" lnSpcReduction="20000"/>
          </a:bodyPr>
          <a:lstStyle/>
          <a:p>
            <a:pPr fontAlgn="auto">
              <a:spcAft>
                <a:spcPts val="0"/>
              </a:spcAft>
              <a:buFont typeface="Arial" pitchFamily="34" charset="0"/>
              <a:buChar char="•"/>
              <a:defRPr/>
            </a:pPr>
            <a:r>
              <a:rPr lang="en-US" sz="3400" dirty="0" smtClean="0"/>
              <a:t>Heat exhaustion is a moderate heat illness that occurs when the student-athlete continues physical activity after they start suffering from the ill effects of heat, like dehydration. The student-athletes body struggles to keep up with the demands, leading to heat exhaustion.</a:t>
            </a:r>
          </a:p>
          <a:p>
            <a:pPr fontAlgn="auto">
              <a:spcAft>
                <a:spcPts val="0"/>
              </a:spcAft>
              <a:buFont typeface="Arial" pitchFamily="34" charset="0"/>
              <a:buChar char="•"/>
              <a:defRPr/>
            </a:pPr>
            <a:r>
              <a:rPr lang="en-US" sz="3400" b="1" dirty="0" smtClean="0">
                <a:solidFill>
                  <a:schemeClr val="tx2">
                    <a:lumMod val="60000"/>
                    <a:lumOff val="40000"/>
                  </a:schemeClr>
                </a:solidFill>
              </a:rPr>
              <a:t>Recognition:</a:t>
            </a:r>
            <a:r>
              <a:rPr lang="en-US" sz="3400" dirty="0" smtClean="0">
                <a:solidFill>
                  <a:srgbClr val="EF2B2D"/>
                </a:solidFill>
              </a:rPr>
              <a:t> </a:t>
            </a:r>
            <a:r>
              <a:rPr lang="en-US" sz="3400" dirty="0" smtClean="0"/>
              <a:t>Physical fatigue, dehydration and or electrolyte depletion, coordination loss, fainting, dizziness, profuse sweating, pale skin, headache, nausea, vomiting, diarrhea, stomach/intestinal cramps, rapid recovery with treatment.</a:t>
            </a:r>
          </a:p>
          <a:p>
            <a:pPr fontAlgn="auto">
              <a:spcAft>
                <a:spcPts val="0"/>
              </a:spcAft>
              <a:buFont typeface="Arial" pitchFamily="34" charset="0"/>
              <a:buChar char="•"/>
              <a:defRPr/>
            </a:pPr>
            <a:r>
              <a:rPr lang="en-US" sz="3400" b="1" dirty="0" smtClean="0">
                <a:solidFill>
                  <a:schemeClr val="tx2">
                    <a:lumMod val="60000"/>
                    <a:lumOff val="40000"/>
                  </a:schemeClr>
                </a:solidFill>
              </a:rPr>
              <a:t>Treatment:</a:t>
            </a:r>
            <a:r>
              <a:rPr lang="en-US" sz="3400" dirty="0" smtClean="0">
                <a:solidFill>
                  <a:schemeClr val="tx2">
                    <a:lumMod val="60000"/>
                    <a:lumOff val="40000"/>
                  </a:schemeClr>
                </a:solidFill>
              </a:rPr>
              <a:t> </a:t>
            </a:r>
            <a:r>
              <a:rPr lang="en-US" sz="3400" dirty="0" smtClean="0"/>
              <a:t>Remove student-athlete from play to a shaded or air conditioned area, remove excess clothing and equipment. Cool student-athlete with legs propped above heart level. If not nauseated, or vomiting rehydrate with chilled water or sports drink. If student-athlete cannot take fluids orally intravenous fluids are indicated. Transport to an emergency facility if rapid improvement is not noted with prescribed treatment.</a:t>
            </a:r>
          </a:p>
          <a:p>
            <a:pPr fontAlgn="auto">
              <a:spcAft>
                <a:spcPts val="0"/>
              </a:spcAft>
              <a:buFont typeface="Arial" pitchFamily="34" charset="0"/>
              <a:buChar char="•"/>
              <a:defRPr/>
            </a:pPr>
            <a:r>
              <a:rPr lang="en-US" sz="3400" b="1" dirty="0" smtClean="0">
                <a:solidFill>
                  <a:schemeClr val="tx2">
                    <a:lumMod val="60000"/>
                    <a:lumOff val="40000"/>
                  </a:schemeClr>
                </a:solidFill>
              </a:rPr>
              <a:t>Return to play Considerations: </a:t>
            </a:r>
            <a:r>
              <a:rPr lang="en-US" sz="3400" dirty="0" smtClean="0"/>
              <a:t>Student-athlete should be symptom free and fully hydrated. Clearance from a physician or at least consultation with a physician is recommended. Underlying conditions or illness needs to be ruled out. Intense practice in heat should be avoided for at least one day. If lack of acclimatization or inadequate fitness level was the cause of illness, correct this before the student-athlete returns to full-intensity training in heat.</a:t>
            </a:r>
          </a:p>
          <a:p>
            <a:pPr fontAlgn="auto">
              <a:spcAft>
                <a:spcPts val="0"/>
              </a:spcAft>
              <a:buFont typeface="Arial" pitchFamily="34" charset="0"/>
              <a:buChar char="•"/>
              <a:defRPr/>
            </a:pPr>
            <a:endParaRPr lang="en-US" dirty="0"/>
          </a:p>
        </p:txBody>
      </p:sp>
    </p:spTree>
    <p:custDataLst>
      <p:tags r:id="rId1"/>
    </p:custDataLst>
    <p:extLst>
      <p:ext uri="{BB962C8B-B14F-4D97-AF65-F5344CB8AC3E}">
        <p14:creationId xmlns:p14="http://schemas.microsoft.com/office/powerpoint/2010/main" val="426519138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err="1" smtClean="0">
                <a:solidFill>
                  <a:schemeClr val="accent1">
                    <a:lumMod val="75000"/>
                  </a:schemeClr>
                </a:solidFill>
              </a:rPr>
              <a:t>Exertional</a:t>
            </a:r>
            <a:r>
              <a:rPr lang="en-US" b="1" dirty="0" smtClean="0">
                <a:solidFill>
                  <a:schemeClr val="accent1">
                    <a:lumMod val="75000"/>
                  </a:schemeClr>
                </a:solidFill>
              </a:rPr>
              <a:t> Heat Stroke</a:t>
            </a:r>
            <a:endParaRPr lang="en-US" b="1" dirty="0">
              <a:solidFill>
                <a:schemeClr val="accent1">
                  <a:lumMod val="75000"/>
                </a:schemeClr>
              </a:solidFill>
            </a:endParaRPr>
          </a:p>
        </p:txBody>
      </p:sp>
      <p:sp>
        <p:nvSpPr>
          <p:cNvPr id="3" name="Content Placeholder 2"/>
          <p:cNvSpPr>
            <a:spLocks noGrp="1"/>
          </p:cNvSpPr>
          <p:nvPr>
            <p:ph idx="1"/>
          </p:nvPr>
        </p:nvSpPr>
        <p:spPr>
          <a:xfrm>
            <a:off x="457200" y="1143000"/>
            <a:ext cx="8534400" cy="5181600"/>
          </a:xfrm>
        </p:spPr>
        <p:txBody>
          <a:bodyPr rtlCol="0">
            <a:normAutofit fontScale="47500" lnSpcReduction="20000"/>
          </a:bodyPr>
          <a:lstStyle/>
          <a:p>
            <a:pPr fontAlgn="auto">
              <a:spcAft>
                <a:spcPts val="0"/>
              </a:spcAft>
              <a:buFont typeface="Arial" pitchFamily="34" charset="0"/>
              <a:buChar char="•"/>
              <a:defRPr/>
            </a:pPr>
            <a:r>
              <a:rPr lang="en-US" sz="3400" dirty="0" smtClean="0"/>
              <a:t>Heat Stroke is a severe heat illness that occurs when a student-athlete’s body created more heat than it can release, due to the strain of exercising in the heat. This results in a rapid increase in core body temperature, which can lead to permanent disability or even death if left untreated.</a:t>
            </a:r>
          </a:p>
          <a:p>
            <a:pPr fontAlgn="auto">
              <a:spcAft>
                <a:spcPts val="0"/>
              </a:spcAft>
              <a:buFont typeface="Arial" pitchFamily="34" charset="0"/>
              <a:buChar char="•"/>
              <a:defRPr/>
            </a:pPr>
            <a:r>
              <a:rPr lang="en-US" sz="3400" b="1" dirty="0" smtClean="0">
                <a:solidFill>
                  <a:schemeClr val="tx2">
                    <a:lumMod val="60000"/>
                    <a:lumOff val="40000"/>
                  </a:schemeClr>
                </a:solidFill>
              </a:rPr>
              <a:t>Recognition: </a:t>
            </a:r>
            <a:r>
              <a:rPr lang="en-US" sz="3400" dirty="0" smtClean="0"/>
              <a:t>Increase in core body temperature, usually above 104°F. Central nervous system dysfunction(CNS) (altered consciousness, seizures, confusion, emotional instability irrational behavior or decreased mental acuity. Other indicators include: nausea, vomiting, diarrhea, headache, dizziness, weakness, hot and wet or dry skin, increased heart rate, decreased blood pressure or fast breathing, dehydration, and combativeness.</a:t>
            </a:r>
          </a:p>
          <a:p>
            <a:pPr fontAlgn="auto">
              <a:spcAft>
                <a:spcPts val="0"/>
              </a:spcAft>
              <a:buFont typeface="Arial" pitchFamily="34" charset="0"/>
              <a:buChar char="•"/>
              <a:defRPr/>
            </a:pPr>
            <a:r>
              <a:rPr lang="en-US" sz="3400" b="1" dirty="0" smtClean="0">
                <a:solidFill>
                  <a:schemeClr val="tx2">
                    <a:lumMod val="60000"/>
                    <a:lumOff val="40000"/>
                  </a:schemeClr>
                </a:solidFill>
              </a:rPr>
              <a:t>Treatment:</a:t>
            </a:r>
            <a:r>
              <a:rPr lang="en-US" sz="3400" dirty="0" smtClean="0">
                <a:solidFill>
                  <a:srgbClr val="EF2B2D"/>
                </a:solidFill>
              </a:rPr>
              <a:t> </a:t>
            </a:r>
            <a:r>
              <a:rPr lang="en-US" sz="3400" dirty="0" smtClean="0"/>
              <a:t>AGGRESSIVE AND IMMEDIATE whole body cooling. Cold water immersion (35</a:t>
            </a:r>
            <a:r>
              <a:rPr lang="en-US" sz="3400" dirty="0"/>
              <a:t>°-38° </a:t>
            </a:r>
            <a:r>
              <a:rPr lang="en-US" sz="3400" dirty="0" smtClean="0"/>
              <a:t>F) within minutes is the best treatment until core </a:t>
            </a:r>
            <a:r>
              <a:rPr lang="en-US" sz="3400" dirty="0"/>
              <a:t>temperature reaches </a:t>
            </a:r>
            <a:r>
              <a:rPr lang="en-US" sz="3400" dirty="0" smtClean="0"/>
              <a:t>101</a:t>
            </a:r>
            <a:r>
              <a:rPr lang="en-US" sz="3400" dirty="0"/>
              <a:t>°</a:t>
            </a:r>
            <a:r>
              <a:rPr lang="en-US" sz="3400" dirty="0" smtClean="0"/>
              <a:t> </a:t>
            </a:r>
            <a:r>
              <a:rPr lang="en-US" sz="3400" dirty="0"/>
              <a:t>-102°F. </a:t>
            </a:r>
            <a:r>
              <a:rPr lang="en-US" sz="3400" dirty="0" smtClean="0"/>
              <a:t>Contact emergency medical services for transport. Monitor airway, breathing, circulation, core temperature, and CNS. If immersion is not possible use alternate methods such as spraying the body with cold water, fans, ice bags or cold towels (replaced frequently), and transport immediately to a medical facility.</a:t>
            </a:r>
          </a:p>
          <a:p>
            <a:pPr fontAlgn="auto">
              <a:spcAft>
                <a:spcPts val="0"/>
              </a:spcAft>
              <a:buFont typeface="Arial" pitchFamily="34" charset="0"/>
              <a:buChar char="•"/>
              <a:defRPr/>
            </a:pPr>
            <a:r>
              <a:rPr lang="en-US" sz="3400" b="1" dirty="0" smtClean="0">
                <a:solidFill>
                  <a:schemeClr val="tx2">
                    <a:lumMod val="60000"/>
                    <a:lumOff val="40000"/>
                  </a:schemeClr>
                </a:solidFill>
              </a:rPr>
              <a:t>Return to play Considerations: </a:t>
            </a:r>
            <a:r>
              <a:rPr lang="en-US" sz="3400" dirty="0" smtClean="0"/>
              <a:t>Physician clearance is necessary before return to physical activity. The severity of the incident should designate the length of recovery time. The student-athlete should avoid exercise for the minimum of one week after release from medical care</a:t>
            </a:r>
            <a:r>
              <a:rPr lang="en-US" sz="3400" dirty="0"/>
              <a:t>. Underlying conditions or illness needs to be ruled </a:t>
            </a:r>
            <a:r>
              <a:rPr lang="en-US" sz="3400" dirty="0" smtClean="0"/>
              <a:t>out. A gradual return to physical activity should begin under the supervision of an certified athletic trainer or other qualified medical professional</a:t>
            </a:r>
            <a:r>
              <a:rPr lang="en-US" dirty="0" smtClean="0"/>
              <a:t>.</a:t>
            </a:r>
            <a:endParaRPr lang="en-US" dirty="0"/>
          </a:p>
        </p:txBody>
      </p:sp>
    </p:spTree>
    <p:custDataLst>
      <p:tags r:id="rId1"/>
    </p:custDataLst>
    <p:extLst>
      <p:ext uri="{BB962C8B-B14F-4D97-AF65-F5344CB8AC3E}">
        <p14:creationId xmlns:p14="http://schemas.microsoft.com/office/powerpoint/2010/main" val="157590250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323</TotalTime>
  <Words>2461</Words>
  <Application>Microsoft Office PowerPoint</Application>
  <PresentationFormat>On-screen Show (4:3)</PresentationFormat>
  <Paragraphs>173</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ＭＳ Ｐゴシック</vt:lpstr>
      <vt:lpstr>Arial</vt:lpstr>
      <vt:lpstr>Calibri</vt:lpstr>
      <vt:lpstr>Office Theme</vt:lpstr>
      <vt:lpstr>PowerPoint Presentation</vt:lpstr>
      <vt:lpstr>Environmental Considerations</vt:lpstr>
      <vt:lpstr>Exertional Heat Illness Prevention </vt:lpstr>
      <vt:lpstr>General Considerations of Risk Reduction</vt:lpstr>
      <vt:lpstr>Risk Factors for EHI</vt:lpstr>
      <vt:lpstr>Dehydration</vt:lpstr>
      <vt:lpstr>Heat Cramps</vt:lpstr>
      <vt:lpstr>Heat Exhaustion</vt:lpstr>
      <vt:lpstr>Exertional Heat Stroke</vt:lpstr>
      <vt:lpstr>Exertional Hyponatremia</vt:lpstr>
      <vt:lpstr>Tips for Coaches and Student-Athletes</vt:lpstr>
      <vt:lpstr>Heat Acclimatization Recommendations</vt:lpstr>
      <vt:lpstr>PowerPoint Presentation</vt:lpstr>
      <vt:lpstr>Recognition of Cold-Related Injuries</vt:lpstr>
      <vt:lpstr>Prevention of cold-related injuries</vt:lpstr>
      <vt:lpstr>30˚ and below: Be aware of potential for cold injury 25˚ and below: provide additional clothing, cover as much as possible and facilitate rewarming. 15˚ and below: consider modifying activity to limit exposure 0˚ and below: Consider terminating or rescheduling activity</vt:lpstr>
      <vt:lpstr>Lightning Safety</vt:lpstr>
      <vt:lpstr>Lightning Safety</vt:lpstr>
      <vt:lpstr>Lightning Safety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John Barrett</cp:lastModifiedBy>
  <cp:revision>39</cp:revision>
  <dcterms:created xsi:type="dcterms:W3CDTF">2013-07-02T18:43:56Z</dcterms:created>
  <dcterms:modified xsi:type="dcterms:W3CDTF">2017-02-21T21:02:26Z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A6F268E2-EBD3-41AB-9EB2-435509379D33</vt:lpwstr>
  </property>
  <property fmtid="{D5CDD505-2E9C-101B-9397-08002B2CF9AE}" pid="3" name="ArticulatePath">
    <vt:lpwstr>New Logo PPT template</vt:lpwstr>
  </property>
</Properties>
</file>