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8" r:id="rId2"/>
    <p:sldId id="271" r:id="rId3"/>
    <p:sldId id="500" r:id="rId4"/>
    <p:sldId id="517" r:id="rId5"/>
    <p:sldId id="510" r:id="rId6"/>
    <p:sldId id="501" r:id="rId7"/>
    <p:sldId id="515" r:id="rId8"/>
    <p:sldId id="512" r:id="rId9"/>
    <p:sldId id="502" r:id="rId10"/>
    <p:sldId id="516" r:id="rId11"/>
    <p:sldId id="522" r:id="rId12"/>
    <p:sldId id="523" r:id="rId13"/>
    <p:sldId id="4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uscatell" initials="AM" lastIdx="16" clrIdx="0">
    <p:extLst>
      <p:ext uri="{19B8F6BF-5375-455C-9EA6-DF929625EA0E}">
        <p15:presenceInfo xmlns:p15="http://schemas.microsoft.com/office/powerpoint/2012/main" userId="S-1-5-21-468344646-1551478896-2592595579-2478" providerId="AD"/>
      </p:ext>
    </p:extLst>
  </p:cmAuthor>
  <p:cmAuthor id="2" name="Patrick Buffum" initials="PB" lastIdx="4" clrIdx="1">
    <p:extLst>
      <p:ext uri="{19B8F6BF-5375-455C-9EA6-DF929625EA0E}">
        <p15:presenceInfo xmlns:p15="http://schemas.microsoft.com/office/powerpoint/2012/main" userId="S-1-5-21-468344646-1551478896-2592595579-3608" providerId="AD"/>
      </p:ext>
    </p:extLst>
  </p:cmAuthor>
  <p:cmAuthor id="3" name="Katie Scott" initials="KS" lastIdx="7" clrIdx="2">
    <p:extLst>
      <p:ext uri="{19B8F6BF-5375-455C-9EA6-DF929625EA0E}">
        <p15:presenceInfo xmlns:p15="http://schemas.microsoft.com/office/powerpoint/2012/main" userId="S-1-5-21-468344646-1551478896-2592595579-311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83" autoAdjust="0"/>
  </p:normalViewPr>
  <p:slideViewPr>
    <p:cSldViewPr>
      <p:cViewPr varScale="1">
        <p:scale>
          <a:sx n="63" d="100"/>
          <a:sy n="63" d="100"/>
        </p:scale>
        <p:origin x="136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297E6E-1844-4B25-AFE2-E428CA7D6C44}" type="datetimeFigureOut">
              <a:rPr lang="en-US" smtClean="0"/>
              <a:t>8/23/2017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316A17-9E07-48A2-B8FE-4991140B09BB}" type="slidenum">
              <a:rPr lang="en-US" smtClean="0"/>
              <a:t>‹#›</a:t>
            </a:fld>
            <a:endParaRPr lang="en-US"/>
          </a:p>
        </p:txBody>
      </p:sp>
    </p:spTree>
    <p:extLst>
      <p:ext uri="{BB962C8B-B14F-4D97-AF65-F5344CB8AC3E}">
        <p14:creationId xmlns:p14="http://schemas.microsoft.com/office/powerpoint/2010/main" val="3950999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1</a:t>
            </a:fld>
            <a:endParaRPr lang="en-US" dirty="0"/>
          </a:p>
        </p:txBody>
      </p:sp>
    </p:spTree>
    <p:extLst>
      <p:ext uri="{BB962C8B-B14F-4D97-AF65-F5344CB8AC3E}">
        <p14:creationId xmlns:p14="http://schemas.microsoft.com/office/powerpoint/2010/main" val="3362894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slide shows asthma, heat stroke,</a:t>
            </a:r>
            <a:r>
              <a:rPr lang="en-US" baseline="0" dirty="0" smtClean="0"/>
              <a:t> sudden cardiac arrest, a neck/spinal injury and concussion. Other Injuries/Illnesses you can mention that ATs treat include diabetic emergencies and sickle cell crisis.</a:t>
            </a:r>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10</a:t>
            </a:fld>
            <a:endParaRPr lang="en-US" dirty="0"/>
          </a:p>
        </p:txBody>
      </p:sp>
    </p:spTree>
    <p:extLst>
      <p:ext uri="{BB962C8B-B14F-4D97-AF65-F5344CB8AC3E}">
        <p14:creationId xmlns:p14="http://schemas.microsoft.com/office/powerpoint/2010/main" val="72221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11</a:t>
            </a:fld>
            <a:endParaRPr lang="en-US" dirty="0"/>
          </a:p>
        </p:txBody>
      </p:sp>
    </p:spTree>
    <p:extLst>
      <p:ext uri="{BB962C8B-B14F-4D97-AF65-F5344CB8AC3E}">
        <p14:creationId xmlns:p14="http://schemas.microsoft.com/office/powerpoint/2010/main" val="357234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If your audience includes either school administrators</a:t>
            </a:r>
            <a:r>
              <a:rPr lang="en-US" baseline="0" dirty="0" smtClean="0"/>
              <a:t> (ADs or Principals), Parents, Student-Athletes, Industrial Employers or Legislators, you can tell them that there are sections on this site developed for them and their unique needs. </a:t>
            </a:r>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12</a:t>
            </a:fld>
            <a:endParaRPr lang="en-US" dirty="0"/>
          </a:p>
        </p:txBody>
      </p:sp>
    </p:spTree>
    <p:extLst>
      <p:ext uri="{BB962C8B-B14F-4D97-AF65-F5344CB8AC3E}">
        <p14:creationId xmlns:p14="http://schemas.microsoft.com/office/powerpoint/2010/main" val="1993599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316A17-9E07-48A2-B8FE-4991140B09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184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Official definition</a:t>
            </a:r>
            <a:r>
              <a:rPr lang="en-US" baseline="0" dirty="0" smtClean="0"/>
              <a:t> of an athletic trainer (feel free to paraphrase): Athletic trainers (ATs) are Healthcare professionals who render service or treatment, under the direction of or in collaboration with a physician, in accordance with their education and training and the states' statutes, rules and regulations. As a part of the healthcare team, services provided by ATs include injury and illness prevention, wellness promotion and education, emergent care, examination and clinical diagnosis, therapeutic intervention and rehabilitation of injuries and medical conditions.</a:t>
            </a:r>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2</a:t>
            </a:fld>
            <a:endParaRPr lang="en-US" dirty="0"/>
          </a:p>
        </p:txBody>
      </p:sp>
    </p:spTree>
    <p:extLst>
      <p:ext uri="{BB962C8B-B14F-4D97-AF65-F5344CB8AC3E}">
        <p14:creationId xmlns:p14="http://schemas.microsoft.com/office/powerpoint/2010/main" val="3183874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3</a:t>
            </a:fld>
            <a:endParaRPr lang="en-US" dirty="0"/>
          </a:p>
        </p:txBody>
      </p:sp>
    </p:spTree>
    <p:extLst>
      <p:ext uri="{BB962C8B-B14F-4D97-AF65-F5344CB8AC3E}">
        <p14:creationId xmlns:p14="http://schemas.microsoft.com/office/powerpoint/2010/main" val="371507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4</a:t>
            </a:fld>
            <a:endParaRPr lang="en-US" dirty="0"/>
          </a:p>
        </p:txBody>
      </p:sp>
    </p:spTree>
    <p:extLst>
      <p:ext uri="{BB962C8B-B14F-4D97-AF65-F5344CB8AC3E}">
        <p14:creationId xmlns:p14="http://schemas.microsoft.com/office/powerpoint/2010/main" val="1263054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5</a:t>
            </a:fld>
            <a:endParaRPr lang="en-US" dirty="0"/>
          </a:p>
        </p:txBody>
      </p:sp>
    </p:spTree>
    <p:extLst>
      <p:ext uri="{BB962C8B-B14F-4D97-AF65-F5344CB8AC3E}">
        <p14:creationId xmlns:p14="http://schemas.microsoft.com/office/powerpoint/2010/main" val="2224440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6</a:t>
            </a:fld>
            <a:endParaRPr lang="en-US" dirty="0"/>
          </a:p>
        </p:txBody>
      </p:sp>
    </p:spTree>
    <p:extLst>
      <p:ext uri="{BB962C8B-B14F-4D97-AF65-F5344CB8AC3E}">
        <p14:creationId xmlns:p14="http://schemas.microsoft.com/office/powerpoint/2010/main" val="529282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7</a:t>
            </a:fld>
            <a:endParaRPr lang="en-US" dirty="0"/>
          </a:p>
        </p:txBody>
      </p:sp>
    </p:spTree>
    <p:extLst>
      <p:ext uri="{BB962C8B-B14F-4D97-AF65-F5344CB8AC3E}">
        <p14:creationId xmlns:p14="http://schemas.microsoft.com/office/powerpoint/2010/main" val="72142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8</a:t>
            </a:fld>
            <a:endParaRPr lang="en-US" dirty="0"/>
          </a:p>
        </p:txBody>
      </p:sp>
    </p:spTree>
    <p:extLst>
      <p:ext uri="{BB962C8B-B14F-4D97-AF65-F5344CB8AC3E}">
        <p14:creationId xmlns:p14="http://schemas.microsoft.com/office/powerpoint/2010/main" val="1375030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316A17-9E07-48A2-B8FE-4991140B09BB}" type="slidenum">
              <a:rPr lang="en-US" smtClean="0"/>
              <a:t>9</a:t>
            </a:fld>
            <a:endParaRPr lang="en-US" dirty="0"/>
          </a:p>
        </p:txBody>
      </p:sp>
    </p:spTree>
    <p:extLst>
      <p:ext uri="{BB962C8B-B14F-4D97-AF65-F5344CB8AC3E}">
        <p14:creationId xmlns:p14="http://schemas.microsoft.com/office/powerpoint/2010/main" val="31231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ACD859-66A9-40B0-A234-B25B50086CEF}"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1744662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D859-66A9-40B0-A234-B25B50086CEF}"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1092684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D859-66A9-40B0-A234-B25B50086CEF}"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62548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ACD859-66A9-40B0-A234-B25B50086CEF}"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396445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ACD859-66A9-40B0-A234-B25B50086CEF}"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45832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ACD859-66A9-40B0-A234-B25B50086CEF}"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288028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ACD859-66A9-40B0-A234-B25B50086CEF}"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289526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ACD859-66A9-40B0-A234-B25B50086CEF}"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346928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CD859-66A9-40B0-A234-B25B50086CEF}"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1298930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CD859-66A9-40B0-A234-B25B50086CEF}"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1958531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ACD859-66A9-40B0-A234-B25B50086CEF}"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0D0C7E-B793-48C8-BA7F-E0EE26335E74}" type="slidenum">
              <a:rPr lang="en-US" smtClean="0"/>
              <a:t>‹#›</a:t>
            </a:fld>
            <a:endParaRPr lang="en-US"/>
          </a:p>
        </p:txBody>
      </p:sp>
    </p:spTree>
    <p:extLst>
      <p:ext uri="{BB962C8B-B14F-4D97-AF65-F5344CB8AC3E}">
        <p14:creationId xmlns:p14="http://schemas.microsoft.com/office/powerpoint/2010/main" val="3170817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CD859-66A9-40B0-A234-B25B50086CEF}" type="datetimeFigureOut">
              <a:rPr lang="en-US" smtClean="0"/>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0D0C7E-B793-48C8-BA7F-E0EE26335E74}" type="slidenum">
              <a:rPr lang="en-US" smtClean="0"/>
              <a:t>‹#›</a:t>
            </a:fld>
            <a:endParaRPr lang="en-US"/>
          </a:p>
        </p:txBody>
      </p:sp>
    </p:spTree>
    <p:extLst>
      <p:ext uri="{BB962C8B-B14F-4D97-AF65-F5344CB8AC3E}">
        <p14:creationId xmlns:p14="http://schemas.microsoft.com/office/powerpoint/2010/main" val="3530573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172768759"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4135" y="201169"/>
            <a:ext cx="6935732" cy="3027481"/>
          </a:xfrm>
          <a:prstGeom prst="rect">
            <a:avLst/>
          </a:prstGeom>
        </p:spPr>
      </p:pic>
      <p:sp>
        <p:nvSpPr>
          <p:cNvPr id="3" name="Text Placeholder 3"/>
          <p:cNvSpPr txBox="1">
            <a:spLocks/>
          </p:cNvSpPr>
          <p:nvPr/>
        </p:nvSpPr>
        <p:spPr>
          <a:xfrm>
            <a:off x="266701" y="3657600"/>
            <a:ext cx="8610600" cy="2286001"/>
          </a:xfrm>
          <a:prstGeom prst="rect">
            <a:avLst/>
          </a:prstGeom>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Bef>
                <a:spcPct val="0"/>
              </a:spcBef>
              <a:spcAft>
                <a:spcPct val="0"/>
              </a:spcAft>
              <a:buNone/>
            </a:pPr>
            <a:r>
              <a:rPr lang="en-US" sz="5400" b="1" dirty="0" smtClean="0">
                <a:solidFill>
                  <a:schemeClr val="accent1">
                    <a:lumMod val="75000"/>
                  </a:schemeClr>
                </a:solidFill>
                <a:effectLst>
                  <a:outerShdw blurRad="38100" dist="38100" dir="2700000" algn="tl">
                    <a:srgbClr val="000000">
                      <a:alpha val="43137"/>
                    </a:srgbClr>
                  </a:outerShdw>
                </a:effectLst>
                <a:latin typeface="Arial" charset="0"/>
                <a:ea typeface="ＭＳ Ｐゴシック" pitchFamily="34" charset="-128"/>
                <a:cs typeface="Arial" charset="0"/>
              </a:rPr>
              <a:t>Athletic Trainers</a:t>
            </a:r>
          </a:p>
          <a:p>
            <a:pPr marL="0" indent="0" algn="ctr" defTabSz="457200" fontAlgn="base">
              <a:spcBef>
                <a:spcPct val="0"/>
              </a:spcBef>
              <a:spcAft>
                <a:spcPct val="0"/>
              </a:spcAft>
              <a:buNone/>
            </a:pPr>
            <a:r>
              <a:rPr lang="en-US" sz="4300" b="1" dirty="0" smtClean="0">
                <a:solidFill>
                  <a:schemeClr val="accent1">
                    <a:lumMod val="75000"/>
                  </a:schemeClr>
                </a:solidFill>
                <a:effectLst>
                  <a:outerShdw blurRad="38100" dist="38100" dir="2700000" algn="tl">
                    <a:srgbClr val="000000">
                      <a:alpha val="43137"/>
                    </a:srgbClr>
                  </a:outerShdw>
                </a:effectLst>
                <a:latin typeface="Arial" charset="0"/>
                <a:ea typeface="ＭＳ Ｐゴシック" pitchFamily="34" charset="-128"/>
                <a:cs typeface="Arial" charset="0"/>
              </a:rPr>
              <a:t>(Presenter Name and Credentials Here)</a:t>
            </a:r>
            <a:r>
              <a:rPr lang="en-US" sz="5400" b="1" dirty="0" smtClean="0">
                <a:solidFill>
                  <a:schemeClr val="accent1">
                    <a:lumMod val="75000"/>
                  </a:schemeClr>
                </a:solidFill>
                <a:effectLst>
                  <a:outerShdw blurRad="38100" dist="38100" dir="2700000" algn="tl">
                    <a:srgbClr val="000000">
                      <a:alpha val="43137"/>
                    </a:srgbClr>
                  </a:outerShdw>
                </a:effectLst>
                <a:latin typeface="Arial" charset="0"/>
                <a:ea typeface="ＭＳ Ｐゴシック" pitchFamily="34" charset="-128"/>
                <a:cs typeface="Arial" charset="0"/>
              </a:rPr>
              <a:t/>
            </a:r>
            <a:br>
              <a:rPr lang="en-US" sz="5400" b="1" dirty="0" smtClean="0">
                <a:solidFill>
                  <a:schemeClr val="accent1">
                    <a:lumMod val="75000"/>
                  </a:schemeClr>
                </a:solidFill>
                <a:effectLst>
                  <a:outerShdw blurRad="38100" dist="38100" dir="2700000" algn="tl">
                    <a:srgbClr val="000000">
                      <a:alpha val="43137"/>
                    </a:srgbClr>
                  </a:outerShdw>
                </a:effectLst>
                <a:latin typeface="Arial" charset="0"/>
                <a:ea typeface="ＭＳ Ｐゴシック" pitchFamily="34" charset="-128"/>
                <a:cs typeface="Arial" charset="0"/>
              </a:rPr>
            </a:br>
            <a:endParaRPr lang="en-US" sz="2200" b="1" dirty="0" smtClean="0">
              <a:solidFill>
                <a:schemeClr val="accent1">
                  <a:lumMod val="75000"/>
                </a:schemeClr>
              </a:solidFill>
              <a:latin typeface="Arial" charset="0"/>
              <a:ea typeface="ＭＳ Ｐゴシック" pitchFamily="34" charset="-128"/>
              <a:cs typeface="Arial" charset="0"/>
            </a:endParaRPr>
          </a:p>
          <a:p>
            <a:pPr marL="0" indent="0" algn="ctr" defTabSz="457200" fontAlgn="base">
              <a:spcBef>
                <a:spcPct val="0"/>
              </a:spcBef>
              <a:spcAft>
                <a:spcPct val="0"/>
              </a:spcAft>
              <a:buNone/>
            </a:pPr>
            <a:endParaRPr lang="en-US" sz="1000" dirty="0" smtClean="0">
              <a:solidFill>
                <a:schemeClr val="accent1">
                  <a:lumMod val="75000"/>
                </a:schemeClr>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35628382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What Injuries/Illnesses do Athletic Trainers Treat?</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pic>
        <p:nvPicPr>
          <p:cNvPr id="7" name="Content Placeholder 7"/>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533400" y="1981200"/>
            <a:ext cx="2603605" cy="1735908"/>
          </a:xfr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52800" y="1975095"/>
            <a:ext cx="2608470" cy="1735908"/>
          </a:xfrm>
          <a:prstGeom prst="rect">
            <a:avLst/>
          </a:prstGeom>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96000" y="1975094"/>
            <a:ext cx="2590800" cy="1723953"/>
          </a:xfrm>
          <a:prstGeom prst="rect">
            <a:avLst/>
          </a:prstGeom>
        </p:spPr>
      </p:pic>
      <p:pic>
        <p:nvPicPr>
          <p:cNvPr id="6" name="Picture 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972960" y="3962249"/>
            <a:ext cx="3340279" cy="2227966"/>
          </a:xfrm>
          <a:prstGeom prst="rect">
            <a:avLst/>
          </a:prstGeom>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37005" y="3957767"/>
            <a:ext cx="1674336" cy="2232448"/>
          </a:xfrm>
          <a:prstGeom prst="rect">
            <a:avLst/>
          </a:prstGeom>
        </p:spPr>
      </p:pic>
    </p:spTree>
    <p:extLst>
      <p:ext uri="{BB962C8B-B14F-4D97-AF65-F5344CB8AC3E}">
        <p14:creationId xmlns:p14="http://schemas.microsoft.com/office/powerpoint/2010/main" val="35923076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Athletic Trainers Reduce Risk</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sp>
        <p:nvSpPr>
          <p:cNvPr id="8" name="Content Placeholder 2"/>
          <p:cNvSpPr>
            <a:spLocks noGrp="1"/>
          </p:cNvSpPr>
          <p:nvPr>
            <p:ph sz="half" idx="1"/>
          </p:nvPr>
        </p:nvSpPr>
        <p:spPr>
          <a:xfrm>
            <a:off x="914400" y="1676400"/>
            <a:ext cx="7620000" cy="3810000"/>
          </a:xfrm>
        </p:spPr>
        <p:txBody>
          <a:bodyPr>
            <a:normAutofit fontScale="92500" lnSpcReduction="20000"/>
          </a:bodyPr>
          <a:lstStyle/>
          <a:p>
            <a:r>
              <a:rPr lang="en-US" sz="3900" dirty="0" smtClean="0">
                <a:solidFill>
                  <a:schemeClr val="accent1">
                    <a:lumMod val="75000"/>
                  </a:schemeClr>
                </a:solidFill>
                <a:latin typeface="Arial" pitchFamily="34" charset="0"/>
                <a:cs typeface="Arial" pitchFamily="34" charset="0"/>
              </a:rPr>
              <a:t>Preventative Services</a:t>
            </a:r>
          </a:p>
          <a:p>
            <a:r>
              <a:rPr lang="en-US" sz="3900" dirty="0" smtClean="0">
                <a:solidFill>
                  <a:schemeClr val="accent1">
                    <a:lumMod val="75000"/>
                  </a:schemeClr>
                </a:solidFill>
                <a:latin typeface="Arial" pitchFamily="34" charset="0"/>
                <a:cs typeface="Arial" pitchFamily="34" charset="0"/>
              </a:rPr>
              <a:t>Clinical Examination and Diagnosis</a:t>
            </a:r>
          </a:p>
          <a:p>
            <a:r>
              <a:rPr lang="en-US" sz="3900" dirty="0" smtClean="0">
                <a:solidFill>
                  <a:schemeClr val="accent1">
                    <a:lumMod val="75000"/>
                  </a:schemeClr>
                </a:solidFill>
                <a:latin typeface="Arial" pitchFamily="34" charset="0"/>
                <a:cs typeface="Arial" pitchFamily="34" charset="0"/>
              </a:rPr>
              <a:t>Therapeutic Intervention</a:t>
            </a:r>
          </a:p>
          <a:p>
            <a:r>
              <a:rPr lang="en-US" sz="3900" dirty="0" smtClean="0">
                <a:solidFill>
                  <a:schemeClr val="accent1">
                    <a:lumMod val="75000"/>
                  </a:schemeClr>
                </a:solidFill>
                <a:latin typeface="Arial" pitchFamily="34" charset="0"/>
                <a:cs typeface="Arial" pitchFamily="34" charset="0"/>
              </a:rPr>
              <a:t>Emergency Care</a:t>
            </a:r>
          </a:p>
          <a:p>
            <a:r>
              <a:rPr lang="en-US" sz="3900" dirty="0" smtClean="0">
                <a:solidFill>
                  <a:schemeClr val="accent1">
                    <a:lumMod val="75000"/>
                  </a:schemeClr>
                </a:solidFill>
                <a:latin typeface="Arial" pitchFamily="34" charset="0"/>
                <a:cs typeface="Arial" pitchFamily="34" charset="0"/>
              </a:rPr>
              <a:t>Rehabilitation of Injuries and Medical Conditions</a:t>
            </a:r>
          </a:p>
          <a:p>
            <a:pPr marL="457200" lvl="1" indent="0">
              <a:buNone/>
            </a:pPr>
            <a:endParaRPr lang="en-US" sz="2800" b="1" dirty="0" smtClean="0">
              <a:solidFill>
                <a:schemeClr val="accent1">
                  <a:lumMod val="75000"/>
                </a:schemeClr>
              </a:solidFill>
              <a:latin typeface="Arial" pitchFamily="34" charset="0"/>
              <a:cs typeface="Arial" pitchFamily="34" charset="0"/>
            </a:endParaRPr>
          </a:p>
          <a:p>
            <a:pPr marL="457200" lvl="1" indent="0">
              <a:buNone/>
            </a:pPr>
            <a:endParaRPr lang="en-US" b="1"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27748402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Athletic Trainers Reduce Risk</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914400" y="1645587"/>
            <a:ext cx="7620000" cy="3505200"/>
          </a:xfrm>
        </p:spPr>
        <p:txBody>
          <a:bodyPr>
            <a:normAutofit lnSpcReduction="10000"/>
          </a:bodyPr>
          <a:lstStyle/>
          <a:p>
            <a:r>
              <a:rPr lang="en-US" sz="3600" dirty="0" smtClean="0">
                <a:solidFill>
                  <a:schemeClr val="accent1">
                    <a:lumMod val="75000"/>
                  </a:schemeClr>
                </a:solidFill>
                <a:latin typeface="Arial" pitchFamily="34" charset="0"/>
                <a:cs typeface="Arial" pitchFamily="34" charset="0"/>
              </a:rPr>
              <a:t>Also on AtYourOwnRisk.org</a:t>
            </a:r>
          </a:p>
          <a:p>
            <a:r>
              <a:rPr lang="en-US" sz="3600" dirty="0" smtClean="0">
                <a:solidFill>
                  <a:schemeClr val="accent1">
                    <a:lumMod val="75000"/>
                  </a:schemeClr>
                </a:solidFill>
                <a:latin typeface="Arial" pitchFamily="34" charset="0"/>
                <a:cs typeface="Arial" pitchFamily="34" charset="0"/>
              </a:rPr>
              <a:t>Resources Including:</a:t>
            </a:r>
          </a:p>
          <a:p>
            <a:pPr lvl="1"/>
            <a:r>
              <a:rPr lang="en-US" sz="3200" dirty="0" smtClean="0">
                <a:solidFill>
                  <a:schemeClr val="accent1">
                    <a:lumMod val="75000"/>
                  </a:schemeClr>
                </a:solidFill>
                <a:latin typeface="Arial" pitchFamily="34" charset="0"/>
                <a:cs typeface="Arial" pitchFamily="34" charset="0"/>
              </a:rPr>
              <a:t>Injury Statistics</a:t>
            </a:r>
          </a:p>
          <a:p>
            <a:pPr lvl="1"/>
            <a:r>
              <a:rPr lang="en-US" sz="3200" dirty="0" smtClean="0">
                <a:solidFill>
                  <a:schemeClr val="accent1">
                    <a:lumMod val="75000"/>
                  </a:schemeClr>
                </a:solidFill>
                <a:latin typeface="Arial" pitchFamily="34" charset="0"/>
                <a:cs typeface="Arial" pitchFamily="34" charset="0"/>
              </a:rPr>
              <a:t>Detailed Infographics</a:t>
            </a:r>
          </a:p>
          <a:p>
            <a:pPr lvl="1"/>
            <a:r>
              <a:rPr lang="en-US" sz="3200" dirty="0" smtClean="0">
                <a:solidFill>
                  <a:schemeClr val="accent1">
                    <a:lumMod val="75000"/>
                  </a:schemeClr>
                </a:solidFill>
                <a:latin typeface="Arial" pitchFamily="34" charset="0"/>
                <a:cs typeface="Arial" pitchFamily="34" charset="0"/>
              </a:rPr>
              <a:t>Case Studies on the Efficacy of ATs</a:t>
            </a:r>
          </a:p>
          <a:p>
            <a:pPr lvl="1"/>
            <a:r>
              <a:rPr lang="en-US" sz="3200" dirty="0" smtClean="0">
                <a:solidFill>
                  <a:schemeClr val="accent1">
                    <a:lumMod val="75000"/>
                  </a:schemeClr>
                </a:solidFill>
                <a:latin typeface="Arial" pitchFamily="34" charset="0"/>
                <a:cs typeface="Arial" pitchFamily="34" charset="0"/>
              </a:rPr>
              <a:t>Risk Assessment Quizzes</a:t>
            </a: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spTree>
    <p:extLst>
      <p:ext uri="{BB962C8B-B14F-4D97-AF65-F5344CB8AC3E}">
        <p14:creationId xmlns:p14="http://schemas.microsoft.com/office/powerpoint/2010/main" val="1241694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5667" y="228600"/>
            <a:ext cx="8232665" cy="3593599"/>
          </a:xfrm>
          <a:prstGeom prst="rect">
            <a:avLst/>
          </a:prstGeom>
        </p:spPr>
      </p:pic>
      <p:sp>
        <p:nvSpPr>
          <p:cNvPr id="3" name="Text Placeholder 3"/>
          <p:cNvSpPr txBox="1">
            <a:spLocks/>
          </p:cNvSpPr>
          <p:nvPr/>
        </p:nvSpPr>
        <p:spPr>
          <a:xfrm>
            <a:off x="266699" y="4191000"/>
            <a:ext cx="8610600" cy="228600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sz="2200" b="1" i="0" u="none" strike="noStrike" kern="1200" cap="none" spc="0" normalizeH="0" baseline="0" noProof="0" dirty="0" smtClean="0">
              <a:ln>
                <a:noFill/>
              </a:ln>
              <a:solidFill>
                <a:srgbClr val="4F81BD">
                  <a:lumMod val="75000"/>
                </a:srgbClr>
              </a:solidFill>
              <a:effectLst/>
              <a:uLnTx/>
              <a:uFillTx/>
              <a:latin typeface="Arial" charset="0"/>
              <a:ea typeface="ＭＳ Ｐゴシック" pitchFamily="34" charset="-128"/>
              <a:cs typeface="Arial" charset="0"/>
            </a:endParaRPr>
          </a:p>
          <a:p>
            <a:pPr marL="0" marR="0" lvl="0" indent="0" algn="ctr"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sz="2200" b="1" i="0" u="none" strike="noStrike" kern="1200" cap="none" spc="0" normalizeH="0" baseline="0" noProof="0" dirty="0">
              <a:ln>
                <a:noFill/>
              </a:ln>
              <a:solidFill>
                <a:srgbClr val="4F81BD">
                  <a:lumMod val="75000"/>
                </a:srgbClr>
              </a:solidFill>
              <a:effectLst/>
              <a:uLnTx/>
              <a:uFillTx/>
              <a:latin typeface="Arial" charset="0"/>
              <a:ea typeface="ＭＳ Ｐゴシック" pitchFamily="34" charset="-128"/>
              <a:cs typeface="Arial" charset="0"/>
            </a:endParaRPr>
          </a:p>
          <a:p>
            <a:pPr marL="0" marR="0" lvl="0" indent="0" algn="ctr" defTabSz="457200" rtl="0" eaLnBrk="1" fontAlgn="base" latinLnBrk="0" hangingPunct="1">
              <a:lnSpc>
                <a:spcPct val="100000"/>
              </a:lnSpc>
              <a:spcBef>
                <a:spcPct val="0"/>
              </a:spcBef>
              <a:spcAft>
                <a:spcPct val="0"/>
              </a:spcAft>
              <a:buClrTx/>
              <a:buSzTx/>
              <a:buFont typeface="Arial" pitchFamily="34" charset="0"/>
              <a:buNone/>
              <a:tabLst/>
              <a:defRPr/>
            </a:pPr>
            <a:r>
              <a:rPr kumimoji="0" lang="en-US" sz="5400" b="1" i="0" u="none" strike="noStrike" kern="1200" cap="none" spc="0" normalizeH="0" baseline="0" noProof="0" dirty="0" smtClean="0">
                <a:ln>
                  <a:noFill/>
                </a:ln>
                <a:solidFill>
                  <a:srgbClr val="4F81BD">
                    <a:lumMod val="75000"/>
                  </a:srgbClr>
                </a:solidFill>
                <a:effectLst>
                  <a:outerShdw blurRad="38100" dist="38100" dir="2700000" algn="tl">
                    <a:srgbClr val="000000">
                      <a:alpha val="43137"/>
                    </a:srgbClr>
                  </a:outerShdw>
                </a:effectLst>
                <a:uLnTx/>
                <a:uFillTx/>
                <a:latin typeface="Arial" charset="0"/>
                <a:ea typeface="ＭＳ Ｐゴシック" pitchFamily="34" charset="-128"/>
                <a:cs typeface="Arial" charset="0"/>
              </a:rPr>
              <a:t>THANK YOU!</a:t>
            </a:r>
          </a:p>
          <a:p>
            <a:pPr marL="0" marR="0" lvl="0" indent="0" algn="ctr" defTabSz="457200" rtl="0" eaLnBrk="1" fontAlgn="base" latinLnBrk="0" hangingPunct="1">
              <a:lnSpc>
                <a:spcPct val="100000"/>
              </a:lnSpc>
              <a:spcBef>
                <a:spcPct val="0"/>
              </a:spcBef>
              <a:spcAft>
                <a:spcPct val="0"/>
              </a:spcAft>
              <a:buClrTx/>
              <a:buSzTx/>
              <a:buFont typeface="Arial" pitchFamily="34" charset="0"/>
              <a:buNone/>
              <a:tabLst/>
              <a:defRPr/>
            </a:pPr>
            <a:endParaRPr kumimoji="0" lang="en-US" sz="5400" b="1" i="0" u="none" strike="noStrike" kern="1200" cap="none" spc="0" normalizeH="0" baseline="0" noProof="0" dirty="0" smtClean="0">
              <a:ln>
                <a:noFill/>
              </a:ln>
              <a:solidFill>
                <a:srgbClr val="4F81BD">
                  <a:lumMod val="75000"/>
                </a:srgbClr>
              </a:solidFill>
              <a:effectLst/>
              <a:uLnTx/>
              <a:uFillTx/>
              <a:latin typeface="Arial" charset="0"/>
              <a:ea typeface="ＭＳ Ｐゴシック" pitchFamily="34" charset="-128"/>
              <a:cs typeface="Arial" charset="0"/>
            </a:endParaRPr>
          </a:p>
        </p:txBody>
      </p:sp>
    </p:spTree>
    <p:extLst>
      <p:ext uri="{BB962C8B-B14F-4D97-AF65-F5344CB8AC3E}">
        <p14:creationId xmlns:p14="http://schemas.microsoft.com/office/powerpoint/2010/main" val="4029240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Who are Athletic Trainers? </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pic>
        <p:nvPicPr>
          <p:cNvPr id="6" name="Content Placeholder 5"/>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4615905" y="1421513"/>
            <a:ext cx="3362959" cy="2402114"/>
          </a:xfrm>
        </p:spPr>
      </p:pic>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3014" y="1443989"/>
            <a:ext cx="3603171" cy="2402114"/>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94214" y="3612306"/>
            <a:ext cx="4038600" cy="2692400"/>
          </a:xfrm>
          <a:prstGeom prst="rect">
            <a:avLst/>
          </a:prstGeom>
        </p:spPr>
      </p:pic>
    </p:spTree>
    <p:extLst>
      <p:ext uri="{BB962C8B-B14F-4D97-AF65-F5344CB8AC3E}">
        <p14:creationId xmlns:p14="http://schemas.microsoft.com/office/powerpoint/2010/main" val="215980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Who are Athletic Trainers?</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762000" y="1813719"/>
            <a:ext cx="7620000" cy="3505200"/>
          </a:xfrm>
        </p:spPr>
        <p:txBody>
          <a:bodyPr>
            <a:normAutofit fontScale="92500" lnSpcReduction="20000"/>
          </a:bodyPr>
          <a:lstStyle/>
          <a:p>
            <a:r>
              <a:rPr lang="en-US" sz="3600" dirty="0" smtClean="0">
                <a:solidFill>
                  <a:schemeClr val="accent1">
                    <a:lumMod val="75000"/>
                  </a:schemeClr>
                </a:solidFill>
                <a:latin typeface="Arial" pitchFamily="34" charset="0"/>
                <a:cs typeface="Arial" pitchFamily="34" charset="0"/>
              </a:rPr>
              <a:t>70% of athletic trainers (ATs) have a master’s degree or higher</a:t>
            </a:r>
          </a:p>
          <a:p>
            <a:r>
              <a:rPr lang="en-US" sz="3600" dirty="0" smtClean="0">
                <a:solidFill>
                  <a:schemeClr val="accent1">
                    <a:lumMod val="75000"/>
                  </a:schemeClr>
                </a:solidFill>
                <a:latin typeface="Arial" pitchFamily="34" charset="0"/>
                <a:cs typeface="Arial" pitchFamily="34" charset="0"/>
              </a:rPr>
              <a:t>To </a:t>
            </a:r>
            <a:r>
              <a:rPr lang="en-US" sz="3600" dirty="0">
                <a:solidFill>
                  <a:schemeClr val="accent1">
                    <a:lumMod val="75000"/>
                  </a:schemeClr>
                </a:solidFill>
                <a:latin typeface="Arial" pitchFamily="34" charset="0"/>
                <a:cs typeface="Arial" pitchFamily="34" charset="0"/>
              </a:rPr>
              <a:t>be certified (ATC), a candidate must:</a:t>
            </a:r>
          </a:p>
          <a:p>
            <a:pPr lvl="1"/>
            <a:r>
              <a:rPr lang="en-US" sz="3200" dirty="0" smtClean="0">
                <a:solidFill>
                  <a:schemeClr val="accent1">
                    <a:lumMod val="75000"/>
                  </a:schemeClr>
                </a:solidFill>
                <a:latin typeface="Arial" pitchFamily="34" charset="0"/>
                <a:cs typeface="Arial" pitchFamily="34" charset="0"/>
              </a:rPr>
              <a:t>Graduate </a:t>
            </a:r>
            <a:r>
              <a:rPr lang="en-US" sz="3200" dirty="0">
                <a:solidFill>
                  <a:schemeClr val="accent1">
                    <a:lumMod val="75000"/>
                  </a:schemeClr>
                </a:solidFill>
                <a:latin typeface="Arial" pitchFamily="34" charset="0"/>
                <a:cs typeface="Arial" pitchFamily="34" charset="0"/>
              </a:rPr>
              <a:t>from an accredited athletic training </a:t>
            </a:r>
            <a:r>
              <a:rPr lang="en-US" sz="3200" dirty="0" smtClean="0">
                <a:solidFill>
                  <a:schemeClr val="accent1">
                    <a:lumMod val="75000"/>
                  </a:schemeClr>
                </a:solidFill>
                <a:latin typeface="Arial" pitchFamily="34" charset="0"/>
                <a:cs typeface="Arial" pitchFamily="34" charset="0"/>
              </a:rPr>
              <a:t>program</a:t>
            </a:r>
          </a:p>
          <a:p>
            <a:pPr lvl="1"/>
            <a:r>
              <a:rPr lang="en-US" sz="3200" dirty="0">
                <a:solidFill>
                  <a:schemeClr val="accent1">
                    <a:lumMod val="75000"/>
                  </a:schemeClr>
                </a:solidFill>
                <a:latin typeface="Arial" pitchFamily="34" charset="0"/>
                <a:cs typeface="Arial" pitchFamily="34" charset="0"/>
              </a:rPr>
              <a:t>Pass </a:t>
            </a:r>
            <a:r>
              <a:rPr lang="en-US" sz="3200" dirty="0" smtClean="0">
                <a:solidFill>
                  <a:schemeClr val="accent1">
                    <a:lumMod val="75000"/>
                  </a:schemeClr>
                </a:solidFill>
                <a:latin typeface="Arial" pitchFamily="34" charset="0"/>
                <a:cs typeface="Arial" pitchFamily="34" charset="0"/>
              </a:rPr>
              <a:t>the Board of Certification (BOC) exam</a:t>
            </a:r>
          </a:p>
          <a:p>
            <a:pPr marL="457200" lvl="1" indent="0">
              <a:buNone/>
            </a:pPr>
            <a:endParaRPr lang="en-US" sz="3200" dirty="0">
              <a:solidFill>
                <a:schemeClr val="accent1">
                  <a:lumMod val="75000"/>
                </a:schemeClr>
              </a:solidFill>
              <a:latin typeface="Arial" pitchFamily="34" charset="0"/>
              <a:cs typeface="Arial" pitchFamily="34" charset="0"/>
            </a:endParaRPr>
          </a:p>
          <a:p>
            <a:pPr marL="457200" lvl="1" indent="0">
              <a:buNone/>
            </a:pPr>
            <a:endParaRPr lang="en-US" sz="2000" b="1" dirty="0">
              <a:solidFill>
                <a:schemeClr val="accent1">
                  <a:lumMod val="75000"/>
                </a:schemeClr>
              </a:solidFill>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spTree>
    <p:extLst>
      <p:ext uri="{BB962C8B-B14F-4D97-AF65-F5344CB8AC3E}">
        <p14:creationId xmlns:p14="http://schemas.microsoft.com/office/powerpoint/2010/main" val="629757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Who are Athletic Trainers?</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914400" y="1379008"/>
            <a:ext cx="7772400" cy="2278591"/>
          </a:xfrm>
        </p:spPr>
        <p:txBody>
          <a:bodyPr>
            <a:normAutofit/>
          </a:bodyPr>
          <a:lstStyle/>
          <a:p>
            <a:r>
              <a:rPr lang="en-US" sz="3200" dirty="0" smtClean="0">
                <a:solidFill>
                  <a:schemeClr val="accent1">
                    <a:lumMod val="75000"/>
                  </a:schemeClr>
                </a:solidFill>
                <a:latin typeface="Arial" pitchFamily="34" charset="0"/>
                <a:cs typeface="Arial" pitchFamily="34" charset="0"/>
              </a:rPr>
              <a:t>Regulated </a:t>
            </a:r>
            <a:r>
              <a:rPr lang="en-US" sz="3200" dirty="0">
                <a:solidFill>
                  <a:schemeClr val="accent1">
                    <a:lumMod val="75000"/>
                  </a:schemeClr>
                </a:solidFill>
                <a:latin typeface="Arial" pitchFamily="34" charset="0"/>
                <a:cs typeface="Arial" pitchFamily="34" charset="0"/>
              </a:rPr>
              <a:t>in 49 states and the District of Columbia</a:t>
            </a:r>
          </a:p>
          <a:p>
            <a:pPr lvl="1"/>
            <a:r>
              <a:rPr lang="en-US" sz="2800" dirty="0">
                <a:solidFill>
                  <a:schemeClr val="accent1">
                    <a:lumMod val="75000"/>
                  </a:schemeClr>
                </a:solidFill>
                <a:latin typeface="Arial" pitchFamily="34" charset="0"/>
                <a:cs typeface="Arial" pitchFamily="34" charset="0"/>
              </a:rPr>
              <a:t>Efforts continue to add licensure </a:t>
            </a:r>
            <a:r>
              <a:rPr lang="en-US" sz="2800" dirty="0" smtClean="0">
                <a:solidFill>
                  <a:schemeClr val="accent1">
                    <a:lumMod val="75000"/>
                  </a:schemeClr>
                </a:solidFill>
                <a:latin typeface="Arial" pitchFamily="34" charset="0"/>
                <a:cs typeface="Arial" pitchFamily="34" charset="0"/>
              </a:rPr>
              <a:t>in CA</a:t>
            </a:r>
            <a:endParaRPr lang="en-US" sz="2800" dirty="0">
              <a:solidFill>
                <a:schemeClr val="accent1">
                  <a:lumMod val="75000"/>
                </a:schemeClr>
              </a:solidFill>
              <a:latin typeface="Arial" pitchFamily="34" charset="0"/>
              <a:cs typeface="Arial" pitchFamily="34" charset="0"/>
            </a:endParaRPr>
          </a:p>
          <a:p>
            <a:pPr marL="0" indent="0">
              <a:buNone/>
            </a:pPr>
            <a:endParaRPr lang="en-US" sz="3200" b="1" dirty="0" smtClean="0">
              <a:solidFill>
                <a:schemeClr val="accent1">
                  <a:lumMod val="75000"/>
                </a:schemeClr>
              </a:solidFill>
              <a:latin typeface="Arial" pitchFamily="34" charset="0"/>
              <a:cs typeface="Arial" pitchFamily="34" charset="0"/>
            </a:endParaRPr>
          </a:p>
          <a:p>
            <a:pPr marL="457200" lvl="1" indent="0">
              <a:buNone/>
            </a:pPr>
            <a:endParaRPr lang="en-US" sz="2000" b="1" dirty="0">
              <a:solidFill>
                <a:schemeClr val="accent1">
                  <a:lumMod val="75000"/>
                </a:schemeClr>
              </a:solidFill>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43200" y="3019121"/>
            <a:ext cx="4876800" cy="3485695"/>
          </a:xfrm>
          <a:prstGeom prst="rect">
            <a:avLst/>
          </a:prstGeom>
        </p:spPr>
      </p:pic>
    </p:spTree>
    <p:extLst>
      <p:ext uri="{BB962C8B-B14F-4D97-AF65-F5344CB8AC3E}">
        <p14:creationId xmlns:p14="http://schemas.microsoft.com/office/powerpoint/2010/main" val="722652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Athletic Trainers vs Personal Trainers</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a:ext>
            </a:extLst>
          </a:blip>
          <a:stretch>
            <a:fillRect/>
          </a:stretch>
        </p:blipFill>
        <p:spPr>
          <a:xfrm>
            <a:off x="5105400" y="1798810"/>
            <a:ext cx="2605234" cy="3560005"/>
          </a:xfrm>
        </p:spPr>
      </p:pic>
      <p:pic>
        <p:nvPicPr>
          <p:cNvPr id="4" name="Content Placeholder 3"/>
          <p:cNvPicPr>
            <a:picLocks noGrp="1" noChangeAspect="1"/>
          </p:cNvPicPr>
          <p:nvPr>
            <p:ph sz="half" idx="1"/>
          </p:nvPr>
        </p:nvPicPr>
        <p:blipFill>
          <a:blip r:embed="rId5" cstate="screen">
            <a:extLst>
              <a:ext uri="{28A0092B-C50C-407E-A947-70E740481C1C}">
                <a14:useLocalDpi xmlns:a14="http://schemas.microsoft.com/office/drawing/2010/main"/>
              </a:ext>
            </a:extLst>
          </a:blip>
          <a:stretch>
            <a:fillRect/>
          </a:stretch>
        </p:blipFill>
        <p:spPr>
          <a:xfrm>
            <a:off x="1447800" y="1798810"/>
            <a:ext cx="2405224" cy="3560005"/>
          </a:xfrm>
        </p:spPr>
      </p:pic>
    </p:spTree>
    <p:extLst>
      <p:ext uri="{BB962C8B-B14F-4D97-AF65-F5344CB8AC3E}">
        <p14:creationId xmlns:p14="http://schemas.microsoft.com/office/powerpoint/2010/main" val="4006732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Athletic Trainers vs Personal Trainers</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762000" y="1524000"/>
            <a:ext cx="7772400" cy="3962400"/>
          </a:xfrm>
        </p:spPr>
        <p:txBody>
          <a:bodyPr>
            <a:normAutofit/>
          </a:bodyPr>
          <a:lstStyle/>
          <a:p>
            <a:r>
              <a:rPr lang="en-US" sz="3200" dirty="0" smtClean="0">
                <a:solidFill>
                  <a:schemeClr val="accent1">
                    <a:lumMod val="75000"/>
                  </a:schemeClr>
                </a:solidFill>
                <a:latin typeface="Arial" pitchFamily="34" charset="0"/>
                <a:cs typeface="Arial" pitchFamily="34" charset="0"/>
              </a:rPr>
              <a:t>Athletic Trainers</a:t>
            </a:r>
          </a:p>
          <a:p>
            <a:pPr lvl="1"/>
            <a:r>
              <a:rPr lang="en-US" sz="2800" dirty="0" smtClean="0">
                <a:solidFill>
                  <a:schemeClr val="accent1">
                    <a:lumMod val="75000"/>
                  </a:schemeClr>
                </a:solidFill>
                <a:latin typeface="Arial" pitchFamily="34" charset="0"/>
                <a:cs typeface="Arial" pitchFamily="34" charset="0"/>
              </a:rPr>
              <a:t>High qualified, multi-skilled health care professionals who collaborate with physicians to provide medical services. </a:t>
            </a:r>
          </a:p>
          <a:p>
            <a:r>
              <a:rPr lang="en-US" sz="3200" dirty="0" smtClean="0">
                <a:solidFill>
                  <a:schemeClr val="accent1">
                    <a:lumMod val="75000"/>
                  </a:schemeClr>
                </a:solidFill>
                <a:latin typeface="Arial" pitchFamily="34" charset="0"/>
                <a:cs typeface="Arial" pitchFamily="34" charset="0"/>
              </a:rPr>
              <a:t>Personal Trainers</a:t>
            </a:r>
          </a:p>
          <a:p>
            <a:pPr lvl="1"/>
            <a:r>
              <a:rPr lang="en-US" sz="2800" dirty="0" smtClean="0">
                <a:solidFill>
                  <a:schemeClr val="accent1">
                    <a:lumMod val="75000"/>
                  </a:schemeClr>
                </a:solidFill>
                <a:latin typeface="Arial" pitchFamily="34" charset="0"/>
                <a:cs typeface="Arial" pitchFamily="34" charset="0"/>
              </a:rPr>
              <a:t>Non-medical professionals who develop, monitor and change an individual’s fitness program to help them reach their goals. </a:t>
            </a:r>
          </a:p>
          <a:p>
            <a:pPr marL="457200" lvl="1" indent="0">
              <a:buNone/>
            </a:pPr>
            <a:endParaRPr lang="en-US" sz="2800" dirty="0" smtClean="0">
              <a:solidFill>
                <a:schemeClr val="accent1">
                  <a:lumMod val="75000"/>
                </a:schemeClr>
              </a:solidFill>
              <a:latin typeface="Arial" pitchFamily="34" charset="0"/>
              <a:cs typeface="Arial" pitchFamily="34" charset="0"/>
            </a:endParaRPr>
          </a:p>
          <a:p>
            <a:pPr marL="457200" lvl="1" indent="0">
              <a:buNone/>
            </a:pPr>
            <a:endParaRPr lang="en-US" sz="2800" b="1" dirty="0" smtClean="0">
              <a:solidFill>
                <a:schemeClr val="accent1">
                  <a:lumMod val="75000"/>
                </a:schemeClr>
              </a:solidFill>
              <a:latin typeface="Arial" pitchFamily="34" charset="0"/>
              <a:cs typeface="Arial" pitchFamily="34" charset="0"/>
            </a:endParaRPr>
          </a:p>
          <a:p>
            <a:pPr marL="457200" lvl="1" indent="0">
              <a:buNone/>
            </a:pPr>
            <a:endParaRPr lang="en-US" b="1" dirty="0">
              <a:solidFill>
                <a:schemeClr val="accent1">
                  <a:lumMod val="75000"/>
                </a:schemeClr>
              </a:solidFill>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spTree>
    <p:extLst>
      <p:ext uri="{BB962C8B-B14F-4D97-AF65-F5344CB8AC3E}">
        <p14:creationId xmlns:p14="http://schemas.microsoft.com/office/powerpoint/2010/main" val="445516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Athletic Trainers vs Personal Trainers</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762000" y="1524000"/>
            <a:ext cx="7772400" cy="3962400"/>
          </a:xfrm>
        </p:spPr>
        <p:txBody>
          <a:bodyPr>
            <a:noAutofit/>
          </a:bodyPr>
          <a:lstStyle/>
          <a:p>
            <a:r>
              <a:rPr lang="en-US" dirty="0" smtClean="0">
                <a:solidFill>
                  <a:schemeClr val="accent1">
                    <a:lumMod val="75000"/>
                  </a:schemeClr>
                </a:solidFill>
                <a:latin typeface="Arial" pitchFamily="34" charset="0"/>
                <a:cs typeface="Arial" pitchFamily="34" charset="0"/>
              </a:rPr>
              <a:t>Athletic Trainers</a:t>
            </a:r>
          </a:p>
          <a:p>
            <a:pPr lvl="1"/>
            <a:r>
              <a:rPr lang="en-US" dirty="0" smtClean="0">
                <a:solidFill>
                  <a:schemeClr val="accent1">
                    <a:lumMod val="75000"/>
                  </a:schemeClr>
                </a:solidFill>
                <a:latin typeface="Arial" pitchFamily="34" charset="0"/>
                <a:cs typeface="Arial" pitchFamily="34" charset="0"/>
              </a:rPr>
              <a:t>Must have  a degree from an accredited athletic training program.</a:t>
            </a:r>
          </a:p>
          <a:p>
            <a:pPr lvl="1"/>
            <a:r>
              <a:rPr lang="en-US" dirty="0" smtClean="0">
                <a:solidFill>
                  <a:schemeClr val="accent1">
                    <a:lumMod val="75000"/>
                  </a:schemeClr>
                </a:solidFill>
                <a:latin typeface="Arial" pitchFamily="34" charset="0"/>
                <a:cs typeface="Arial" pitchFamily="34" charset="0"/>
              </a:rPr>
              <a:t>Must pass a certification exam.</a:t>
            </a:r>
          </a:p>
          <a:p>
            <a:r>
              <a:rPr lang="en-US" dirty="0" smtClean="0">
                <a:solidFill>
                  <a:schemeClr val="accent1">
                    <a:lumMod val="75000"/>
                  </a:schemeClr>
                </a:solidFill>
                <a:latin typeface="Arial" pitchFamily="34" charset="0"/>
                <a:cs typeface="Arial" pitchFamily="34" charset="0"/>
              </a:rPr>
              <a:t>Personal Trainers</a:t>
            </a:r>
          </a:p>
          <a:p>
            <a:pPr lvl="1"/>
            <a:r>
              <a:rPr lang="en-US" dirty="0" smtClean="0">
                <a:solidFill>
                  <a:schemeClr val="accent1">
                    <a:lumMod val="75000"/>
                  </a:schemeClr>
                </a:solidFill>
                <a:latin typeface="Arial" pitchFamily="34" charset="0"/>
                <a:cs typeface="Arial" pitchFamily="34" charset="0"/>
              </a:rPr>
              <a:t>May or may not have advanced degree in health sciences.</a:t>
            </a:r>
          </a:p>
          <a:p>
            <a:pPr lvl="1"/>
            <a:r>
              <a:rPr lang="en-US" dirty="0" smtClean="0">
                <a:solidFill>
                  <a:schemeClr val="accent1">
                    <a:lumMod val="75000"/>
                  </a:schemeClr>
                </a:solidFill>
                <a:latin typeface="Arial" pitchFamily="34" charset="0"/>
                <a:cs typeface="Arial" pitchFamily="34" charset="0"/>
              </a:rPr>
              <a:t>May or may not need to take a certification exam.</a:t>
            </a:r>
          </a:p>
          <a:p>
            <a:pPr lvl="1"/>
            <a:endParaRPr lang="en-US" dirty="0" smtClean="0">
              <a:solidFill>
                <a:schemeClr val="accent1">
                  <a:lumMod val="75000"/>
                </a:schemeClr>
              </a:solidFill>
              <a:latin typeface="Arial" pitchFamily="34" charset="0"/>
              <a:cs typeface="Arial" pitchFamily="34" charset="0"/>
            </a:endParaRPr>
          </a:p>
          <a:p>
            <a:pPr lvl="1"/>
            <a:endParaRPr lang="en-US" dirty="0" smtClean="0">
              <a:solidFill>
                <a:schemeClr val="accent1">
                  <a:lumMod val="75000"/>
                </a:schemeClr>
              </a:solidFill>
              <a:latin typeface="Arial" pitchFamily="34" charset="0"/>
              <a:cs typeface="Arial" pitchFamily="34" charset="0"/>
            </a:endParaRPr>
          </a:p>
          <a:p>
            <a:pPr marL="457200" lvl="1" indent="0">
              <a:buNone/>
            </a:pPr>
            <a:endParaRPr lang="en-US" dirty="0" smtClean="0">
              <a:solidFill>
                <a:schemeClr val="accent1">
                  <a:lumMod val="75000"/>
                </a:schemeClr>
              </a:solidFill>
              <a:latin typeface="Arial" pitchFamily="34" charset="0"/>
              <a:cs typeface="Arial" pitchFamily="34" charset="0"/>
            </a:endParaRPr>
          </a:p>
          <a:p>
            <a:pPr lvl="1"/>
            <a:endParaRPr lang="en-US" dirty="0" smtClean="0">
              <a:solidFill>
                <a:schemeClr val="accent1">
                  <a:lumMod val="75000"/>
                </a:schemeClr>
              </a:solidFill>
              <a:latin typeface="Arial" pitchFamily="34" charset="0"/>
              <a:cs typeface="Arial" pitchFamily="34" charset="0"/>
            </a:endParaRPr>
          </a:p>
          <a:p>
            <a:pPr marL="457200" lvl="1" indent="0">
              <a:buNone/>
            </a:pPr>
            <a:endParaRPr lang="en-US" sz="2000" dirty="0" smtClean="0">
              <a:solidFill>
                <a:schemeClr val="accent1">
                  <a:lumMod val="75000"/>
                </a:schemeClr>
              </a:solidFill>
              <a:latin typeface="Arial" pitchFamily="34" charset="0"/>
              <a:cs typeface="Arial" pitchFamily="34" charset="0"/>
            </a:endParaRPr>
          </a:p>
          <a:p>
            <a:pPr marL="457200" lvl="1" indent="0">
              <a:buNone/>
            </a:pPr>
            <a:endParaRPr lang="en-US" sz="2000" b="1" dirty="0" smtClean="0">
              <a:solidFill>
                <a:schemeClr val="accent1">
                  <a:lumMod val="75000"/>
                </a:schemeClr>
              </a:solidFill>
              <a:latin typeface="Arial" pitchFamily="34" charset="0"/>
              <a:cs typeface="Arial" pitchFamily="34" charset="0"/>
            </a:endParaRPr>
          </a:p>
          <a:p>
            <a:pPr marL="457200" lvl="1" indent="0">
              <a:buNone/>
            </a:pPr>
            <a:endParaRPr lang="en-US" sz="1800" b="1" dirty="0">
              <a:solidFill>
                <a:schemeClr val="accent1">
                  <a:lumMod val="75000"/>
                </a:schemeClr>
              </a:solidFill>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spTree>
    <p:extLst>
      <p:ext uri="{BB962C8B-B14F-4D97-AF65-F5344CB8AC3E}">
        <p14:creationId xmlns:p14="http://schemas.microsoft.com/office/powerpoint/2010/main" val="1794381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What Services Do Athletic Trainers Provide?</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Content Placeholder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819" y="1600200"/>
            <a:ext cx="3747689" cy="2501175"/>
          </a:xfrm>
          <a:prstGeom prst="rect">
            <a:avLst/>
          </a:prstGeom>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76800" y="1600200"/>
            <a:ext cx="3810000" cy="2542761"/>
          </a:xfrm>
          <a:prstGeom prst="rect">
            <a:avLst/>
          </a:prstGeom>
        </p:spPr>
      </p:pic>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29663" y="3903856"/>
            <a:ext cx="4343400" cy="2716754"/>
          </a:xfrm>
          <a:prstGeom prst="rect">
            <a:avLst/>
          </a:prstGeom>
        </p:spPr>
      </p:pic>
    </p:spTree>
    <p:extLst>
      <p:ext uri="{BB962C8B-B14F-4D97-AF65-F5344CB8AC3E}">
        <p14:creationId xmlns:p14="http://schemas.microsoft.com/office/powerpoint/2010/main" val="4071493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What Services do Athletic Trainers Provide?</a:t>
            </a:r>
            <a:endParaRPr lang="en-US"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xfrm>
            <a:off x="1333500" y="1905000"/>
            <a:ext cx="7620000" cy="3505200"/>
          </a:xfrm>
        </p:spPr>
        <p:txBody>
          <a:bodyPr>
            <a:normAutofit/>
          </a:bodyPr>
          <a:lstStyle/>
          <a:p>
            <a:endParaRPr lang="en-US" sz="3800" dirty="0" smtClean="0">
              <a:solidFill>
                <a:schemeClr val="accent1">
                  <a:lumMod val="75000"/>
                </a:schemeClr>
              </a:solidFill>
              <a:latin typeface="Arial" pitchFamily="34" charset="0"/>
              <a:cs typeface="Arial" pitchFamily="34" charset="0"/>
              <a:hlinkClick r:id="rId3"/>
            </a:endParaRPr>
          </a:p>
          <a:p>
            <a:pPr marL="0" indent="0">
              <a:buNone/>
            </a:pPr>
            <a:r>
              <a:rPr lang="en-US" sz="3800" dirty="0" smtClean="0">
                <a:solidFill>
                  <a:schemeClr val="accent1">
                    <a:lumMod val="75000"/>
                  </a:schemeClr>
                </a:solidFill>
                <a:latin typeface="Arial" pitchFamily="34" charset="0"/>
                <a:cs typeface="Arial" pitchFamily="34" charset="0"/>
                <a:hlinkClick r:id="rId3"/>
              </a:rPr>
              <a:t>https</a:t>
            </a:r>
            <a:r>
              <a:rPr lang="en-US" sz="3800" dirty="0">
                <a:solidFill>
                  <a:schemeClr val="accent1">
                    <a:lumMod val="75000"/>
                  </a:schemeClr>
                </a:solidFill>
                <a:latin typeface="Arial" pitchFamily="34" charset="0"/>
                <a:cs typeface="Arial" pitchFamily="34" charset="0"/>
                <a:hlinkClick r:id="rId3"/>
              </a:rPr>
              <a:t>://</a:t>
            </a:r>
            <a:r>
              <a:rPr lang="en-US" sz="3800" dirty="0" smtClean="0">
                <a:solidFill>
                  <a:schemeClr val="accent1">
                    <a:lumMod val="75000"/>
                  </a:schemeClr>
                </a:solidFill>
                <a:latin typeface="Arial" pitchFamily="34" charset="0"/>
                <a:cs typeface="Arial" pitchFamily="34" charset="0"/>
                <a:hlinkClick r:id="rId3"/>
              </a:rPr>
              <a:t>vimeo.com/172768759</a:t>
            </a:r>
            <a:r>
              <a:rPr lang="en-US" sz="3800" dirty="0" smtClean="0">
                <a:solidFill>
                  <a:schemeClr val="accent1">
                    <a:lumMod val="75000"/>
                  </a:schemeClr>
                </a:solidFill>
                <a:latin typeface="Arial" pitchFamily="34" charset="0"/>
                <a:cs typeface="Arial" pitchFamily="34" charset="0"/>
              </a:rPr>
              <a:t> </a:t>
            </a:r>
            <a:endParaRPr lang="en-US" sz="2800" b="1" dirty="0" smtClean="0">
              <a:solidFill>
                <a:schemeClr val="accent1">
                  <a:lumMod val="75000"/>
                </a:schemeClr>
              </a:solidFill>
              <a:latin typeface="Arial" pitchFamily="34" charset="0"/>
              <a:cs typeface="Arial" pitchFamily="34" charset="0"/>
            </a:endParaRPr>
          </a:p>
          <a:p>
            <a:pPr marL="457200" lvl="1" indent="0">
              <a:buNone/>
            </a:pPr>
            <a:endParaRPr lang="en-US" b="1" dirty="0">
              <a:solidFill>
                <a:schemeClr val="accent1">
                  <a:lumMod val="75000"/>
                </a:schemeClr>
              </a:solidFill>
              <a:latin typeface="Arial" pitchFamily="34" charset="0"/>
              <a:cs typeface="Arial" pitchFamily="34" charset="0"/>
            </a:endParaRPr>
          </a:p>
        </p:txBody>
      </p:sp>
      <p:pic>
        <p:nvPicPr>
          <p:cNvPr id="5" name="Content Placeholder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2400" y="5715000"/>
            <a:ext cx="2362200" cy="1031112"/>
          </a:xfrm>
          <a:prstGeom prst="rect">
            <a:avLst/>
          </a:prstGeom>
        </p:spPr>
      </p:pic>
    </p:spTree>
    <p:extLst>
      <p:ext uri="{BB962C8B-B14F-4D97-AF65-F5344CB8AC3E}">
        <p14:creationId xmlns:p14="http://schemas.microsoft.com/office/powerpoint/2010/main" val="2465695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2616</TotalTime>
  <Words>430</Words>
  <Application>Microsoft Office PowerPoint</Application>
  <PresentationFormat>On-screen Show (4:3)</PresentationFormat>
  <Paragraphs>67</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ＭＳ Ｐゴシック</vt:lpstr>
      <vt:lpstr>Arial</vt:lpstr>
      <vt:lpstr>Calibri</vt:lpstr>
      <vt:lpstr>Office Theme</vt:lpstr>
      <vt:lpstr>PowerPoint Presentation</vt:lpstr>
      <vt:lpstr>Who are Athletic Trainers? </vt:lpstr>
      <vt:lpstr>Who are Athletic Trainers?</vt:lpstr>
      <vt:lpstr>Who are Athletic Trainers?</vt:lpstr>
      <vt:lpstr>Athletic Trainers vs Personal Trainers</vt:lpstr>
      <vt:lpstr>Athletic Trainers vs Personal Trainers</vt:lpstr>
      <vt:lpstr>Athletic Trainers vs Personal Trainers</vt:lpstr>
      <vt:lpstr>What Services Do Athletic Trainers Provide?</vt:lpstr>
      <vt:lpstr>What Services do Athletic Trainers Provide?</vt:lpstr>
      <vt:lpstr>What Injuries/Illnesses do Athletic Trainers Treat?</vt:lpstr>
      <vt:lpstr>Athletic Trainers Reduce Risk</vt:lpstr>
      <vt:lpstr>Athletic Trainers Reduce Risk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Kaitlyn Smith</dc:creator>
  <cp:lastModifiedBy>Patrick Buffum</cp:lastModifiedBy>
  <cp:revision>159</cp:revision>
  <dcterms:created xsi:type="dcterms:W3CDTF">2013-07-02T18:43:56Z</dcterms:created>
  <dcterms:modified xsi:type="dcterms:W3CDTF">2017-08-23T19:15:11Z</dcterms:modified>
</cp:coreProperties>
</file>