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vml" ContentType="application/vnd.openxmlformats-officedocument.vmlDrawing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3" r:id="rId3"/>
  </p:sldMasterIdLst>
  <p:notesMasterIdLst>
    <p:notesMasterId r:id="rId99"/>
  </p:notesMasterIdLst>
  <p:handoutMasterIdLst>
    <p:handoutMasterId r:id="rId100"/>
  </p:handoutMasterIdLst>
  <p:sldIdLst>
    <p:sldId id="362" r:id="rId4"/>
    <p:sldId id="361" r:id="rId5"/>
    <p:sldId id="360" r:id="rId6"/>
    <p:sldId id="357" r:id="rId7"/>
    <p:sldId id="355" r:id="rId8"/>
    <p:sldId id="356" r:id="rId9"/>
    <p:sldId id="365" r:id="rId10"/>
    <p:sldId id="371" r:id="rId11"/>
    <p:sldId id="370" r:id="rId12"/>
    <p:sldId id="364" r:id="rId13"/>
    <p:sldId id="367" r:id="rId14"/>
    <p:sldId id="368" r:id="rId15"/>
    <p:sldId id="336" r:id="rId16"/>
    <p:sldId id="337" r:id="rId17"/>
    <p:sldId id="338" r:id="rId18"/>
    <p:sldId id="256" r:id="rId19"/>
    <p:sldId id="257" r:id="rId20"/>
    <p:sldId id="258" r:id="rId21"/>
    <p:sldId id="259" r:id="rId22"/>
    <p:sldId id="260" r:id="rId23"/>
    <p:sldId id="261" r:id="rId24"/>
    <p:sldId id="262" r:id="rId25"/>
    <p:sldId id="263" r:id="rId26"/>
    <p:sldId id="264" r:id="rId27"/>
    <p:sldId id="265" r:id="rId28"/>
    <p:sldId id="266" r:id="rId29"/>
    <p:sldId id="267" r:id="rId30"/>
    <p:sldId id="268" r:id="rId31"/>
    <p:sldId id="269" r:id="rId32"/>
    <p:sldId id="270" r:id="rId33"/>
    <p:sldId id="271" r:id="rId34"/>
    <p:sldId id="272" r:id="rId35"/>
    <p:sldId id="273" r:id="rId36"/>
    <p:sldId id="274" r:id="rId37"/>
    <p:sldId id="275" r:id="rId38"/>
    <p:sldId id="276" r:id="rId39"/>
    <p:sldId id="277" r:id="rId40"/>
    <p:sldId id="278" r:id="rId41"/>
    <p:sldId id="279" r:id="rId42"/>
    <p:sldId id="280" r:id="rId43"/>
    <p:sldId id="281" r:id="rId44"/>
    <p:sldId id="282" r:id="rId45"/>
    <p:sldId id="283" r:id="rId46"/>
    <p:sldId id="284" r:id="rId47"/>
    <p:sldId id="285" r:id="rId48"/>
    <p:sldId id="286" r:id="rId49"/>
    <p:sldId id="287" r:id="rId50"/>
    <p:sldId id="288" r:id="rId51"/>
    <p:sldId id="289" r:id="rId52"/>
    <p:sldId id="290" r:id="rId53"/>
    <p:sldId id="291" r:id="rId54"/>
    <p:sldId id="292" r:id="rId55"/>
    <p:sldId id="293" r:id="rId56"/>
    <p:sldId id="294" r:id="rId57"/>
    <p:sldId id="295" r:id="rId58"/>
    <p:sldId id="296" r:id="rId59"/>
    <p:sldId id="297" r:id="rId60"/>
    <p:sldId id="298" r:id="rId61"/>
    <p:sldId id="299" r:id="rId62"/>
    <p:sldId id="300" r:id="rId63"/>
    <p:sldId id="301" r:id="rId64"/>
    <p:sldId id="302" r:id="rId65"/>
    <p:sldId id="303" r:id="rId66"/>
    <p:sldId id="304" r:id="rId67"/>
    <p:sldId id="305" r:id="rId68"/>
    <p:sldId id="306" r:id="rId69"/>
    <p:sldId id="307" r:id="rId70"/>
    <p:sldId id="308" r:id="rId71"/>
    <p:sldId id="309" r:id="rId72"/>
    <p:sldId id="310" r:id="rId73"/>
    <p:sldId id="311" r:id="rId74"/>
    <p:sldId id="312" r:id="rId75"/>
    <p:sldId id="313" r:id="rId76"/>
    <p:sldId id="314" r:id="rId77"/>
    <p:sldId id="315" r:id="rId78"/>
    <p:sldId id="316" r:id="rId79"/>
    <p:sldId id="317" r:id="rId80"/>
    <p:sldId id="318" r:id="rId81"/>
    <p:sldId id="319" r:id="rId82"/>
    <p:sldId id="320" r:id="rId83"/>
    <p:sldId id="321" r:id="rId84"/>
    <p:sldId id="322" r:id="rId85"/>
    <p:sldId id="323" r:id="rId86"/>
    <p:sldId id="324" r:id="rId87"/>
    <p:sldId id="325" r:id="rId88"/>
    <p:sldId id="326" r:id="rId89"/>
    <p:sldId id="327" r:id="rId90"/>
    <p:sldId id="328" r:id="rId91"/>
    <p:sldId id="329" r:id="rId92"/>
    <p:sldId id="330" r:id="rId93"/>
    <p:sldId id="331" r:id="rId94"/>
    <p:sldId id="332" r:id="rId95"/>
    <p:sldId id="333" r:id="rId96"/>
    <p:sldId id="334" r:id="rId97"/>
    <p:sldId id="335" r:id="rId98"/>
  </p:sldIdLst>
  <p:sldSz cx="9144000" cy="6858000" type="screen4x3"/>
  <p:notesSz cx="6858000" cy="9144000"/>
  <p:defaultTextStyle>
    <a:lvl1pPr>
      <a:defRPr>
        <a:latin typeface="Calibri"/>
        <a:ea typeface="Calibri"/>
        <a:cs typeface="Calibri"/>
        <a:sym typeface="Calibri"/>
      </a:defRPr>
    </a:lvl1pPr>
    <a:lvl2pPr indent="457200">
      <a:defRPr>
        <a:latin typeface="Calibri"/>
        <a:ea typeface="Calibri"/>
        <a:cs typeface="Calibri"/>
        <a:sym typeface="Calibri"/>
      </a:defRPr>
    </a:lvl2pPr>
    <a:lvl3pPr indent="914400">
      <a:defRPr>
        <a:latin typeface="Calibri"/>
        <a:ea typeface="Calibri"/>
        <a:cs typeface="Calibri"/>
        <a:sym typeface="Calibri"/>
      </a:defRPr>
    </a:lvl3pPr>
    <a:lvl4pPr indent="1371600">
      <a:defRPr>
        <a:latin typeface="Calibri"/>
        <a:ea typeface="Calibri"/>
        <a:cs typeface="Calibri"/>
        <a:sym typeface="Calibri"/>
      </a:defRPr>
    </a:lvl4pPr>
    <a:lvl5pPr indent="1828800">
      <a:defRPr>
        <a:latin typeface="Calibri"/>
        <a:ea typeface="Calibri"/>
        <a:cs typeface="Calibri"/>
        <a:sym typeface="Calibri"/>
      </a:defRPr>
    </a:lvl5pPr>
    <a:lvl6pPr indent="2286000">
      <a:defRPr>
        <a:latin typeface="Calibri"/>
        <a:ea typeface="Calibri"/>
        <a:cs typeface="Calibri"/>
        <a:sym typeface="Calibri"/>
      </a:defRPr>
    </a:lvl6pPr>
    <a:lvl7pPr indent="2743200">
      <a:defRPr>
        <a:latin typeface="Calibri"/>
        <a:ea typeface="Calibri"/>
        <a:cs typeface="Calibri"/>
        <a:sym typeface="Calibri"/>
      </a:defRPr>
    </a:lvl7pPr>
    <a:lvl8pPr indent="3200400">
      <a:defRPr>
        <a:latin typeface="Calibri"/>
        <a:ea typeface="Calibri"/>
        <a:cs typeface="Calibri"/>
        <a:sym typeface="Calibri"/>
      </a:defRPr>
    </a:lvl8pPr>
    <a:lvl9pPr indent="3657600">
      <a:defRPr>
        <a:latin typeface="Calibri"/>
        <a:ea typeface="Calibri"/>
        <a:cs typeface="Calibri"/>
        <a:sym typeface="Calibri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508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254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933" autoAdjust="0"/>
  </p:normalViewPr>
  <p:slideViewPr>
    <p:cSldViewPr snapToGrid="0" snapToObjects="1">
      <p:cViewPr varScale="1">
        <p:scale>
          <a:sx n="128" d="100"/>
          <a:sy n="128" d="100"/>
        </p:scale>
        <p:origin x="-29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57" d="100"/>
          <a:sy n="57" d="100"/>
        </p:scale>
        <p:origin x="283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slide" Target="slides/slide84.xml"/><Relationship Id="rId102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100" Type="http://schemas.openxmlformats.org/officeDocument/2006/relationships/handoutMaster" Target="handoutMasters/handout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notesMaster" Target="notesMasters/notesMaster1.xml"/><Relationship Id="rId10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D84B80-DB21-4F84-B738-405064EDF141}" type="datetimeFigureOut">
              <a:rPr lang="en-US" smtClean="0"/>
              <a:t>9/3/2015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28E670-05D1-47FC-8C58-85D2C5AC1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2702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7" name="Shape 4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6141150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B316A17-9E07-48A2-B8FE-4991140B09B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602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B316A17-9E07-48A2-B8FE-4991140B09B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6022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B316A17-9E07-48A2-B8FE-4991140B09B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06022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CB316A17-9E07-48A2-B8FE-4991140B09B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248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CB316A17-9E07-48A2-B8FE-4991140B09B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809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CB316A17-9E07-48A2-B8FE-4991140B09B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1943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CB316A17-9E07-48A2-B8FE-4991140B09B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19822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32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471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685800" y="1844675"/>
            <a:ext cx="7772400" cy="2041525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 dirty="0">
                <a:solidFill>
                  <a:srgbClr val="FFFFFF"/>
                </a:solidFill>
              </a:rPr>
              <a:t>Click to edit Master title style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rgbClr val="FFFFFF"/>
                </a:solidFill>
              </a:rPr>
              <a:t>Click to edit Master subtitle style</a:t>
            </a:r>
          </a:p>
        </p:txBody>
      </p:sp>
      <p:sp>
        <p:nvSpPr>
          <p:cNvPr id="8" name="Shape 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 advClick="0" advTm="10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84C0F-47C1-4697-A3AB-5FFA724887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568C4-509E-42D4-8CFF-8E19ACA3DA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947604"/>
      </p:ext>
    </p:extLst>
  </p:cSld>
  <p:clrMapOvr>
    <a:masterClrMapping/>
  </p:clrMapOvr>
  <p:transition spd="med" advClick="0" advTm="10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84C0F-47C1-4697-A3AB-5FFA724887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568C4-509E-42D4-8CFF-8E19ACA3DA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356033"/>
      </p:ext>
    </p:extLst>
  </p:cSld>
  <p:clrMapOvr>
    <a:masterClrMapping/>
  </p:clrMapOvr>
  <p:transition spd="med" advClick="0" advTm="10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84C0F-47C1-4697-A3AB-5FFA724887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568C4-509E-42D4-8CFF-8E19ACA3DA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829746"/>
      </p:ext>
    </p:extLst>
  </p:cSld>
  <p:clrMapOvr>
    <a:masterClrMapping/>
  </p:clrMapOvr>
  <p:transition spd="med" advClick="0" advTm="10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84C0F-47C1-4697-A3AB-5FFA724887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568C4-509E-42D4-8CFF-8E19ACA3DA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998162"/>
      </p:ext>
    </p:extLst>
  </p:cSld>
  <p:clrMapOvr>
    <a:masterClrMapping/>
  </p:clrMapOvr>
  <p:transition spd="med" advClick="0" advTm="1000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84C0F-47C1-4697-A3AB-5FFA724887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568C4-509E-42D4-8CFF-8E19ACA3DA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471663"/>
      </p:ext>
    </p:extLst>
  </p:cSld>
  <p:clrMapOvr>
    <a:masterClrMapping/>
  </p:clrMapOvr>
  <p:transition spd="med" advClick="0" advTm="1000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84C0F-47C1-4697-A3AB-5FFA724887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568C4-509E-42D4-8CFF-8E19ACA3DA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481434"/>
      </p:ext>
    </p:extLst>
  </p:cSld>
  <p:clrMapOvr>
    <a:masterClrMapping/>
  </p:clrMapOvr>
  <p:transition spd="med" advClick="0" advTm="1000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84C0F-47C1-4697-A3AB-5FFA724887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568C4-509E-42D4-8CFF-8E19ACA3DA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555271"/>
      </p:ext>
    </p:extLst>
  </p:cSld>
  <p:clrMapOvr>
    <a:masterClrMapping/>
  </p:clrMapOvr>
  <p:transition spd="med" advClick="0" advTm="1000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84C0F-47C1-4697-A3AB-5FFA724887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568C4-509E-42D4-8CFF-8E19ACA3DA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18894"/>
      </p:ext>
    </p:extLst>
  </p:cSld>
  <p:clrMapOvr>
    <a:masterClrMapping/>
  </p:clrMapOvr>
  <p:transition spd="med" advClick="0" advTm="1000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84C0F-47C1-4697-A3AB-5FFA724887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568C4-509E-42D4-8CFF-8E19ACA3DA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084369"/>
      </p:ext>
    </p:extLst>
  </p:cSld>
  <p:clrMapOvr>
    <a:masterClrMapping/>
  </p:clrMapOvr>
  <p:transition spd="med" advClick="0" advTm="1000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84C0F-47C1-4697-A3AB-5FFA724887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568C4-509E-42D4-8CFF-8E19ACA3DA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579783"/>
      </p:ext>
    </p:extLst>
  </p:cSld>
  <p:clrMapOvr>
    <a:masterClrMapping/>
  </p:clrMapOvr>
  <p:transition spd="med" advClick="0" advTm="10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xfrm>
            <a:off x="457200" y="256810"/>
            <a:ext cx="8229600" cy="1178656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 dirty="0">
                <a:solidFill>
                  <a:srgbClr val="FFFFFF"/>
                </a:solidFill>
              </a:rPr>
              <a:t>Click to edit Master title style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xfrm>
            <a:off x="457200" y="1435465"/>
            <a:ext cx="4040188" cy="73941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400" b="1" dirty="0">
                <a:solidFill>
                  <a:srgbClr val="FFFFFF"/>
                </a:solidFill>
              </a:rPr>
              <a:t>Click to edit Master text styles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84C0F-47C1-4697-A3AB-5FFA724887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568C4-509E-42D4-8CFF-8E19ACA3DA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31023"/>
      </p:ext>
    </p:extLst>
  </p:cSld>
  <p:clrMapOvr>
    <a:masterClrMapping/>
  </p:clrMapOvr>
  <p:transition spd="med" advClick="0" advTm="1000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84C0F-47C1-4697-A3AB-5FFA724887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568C4-509E-42D4-8CFF-8E19ACA3DA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9662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84C0F-47C1-4697-A3AB-5FFA724887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568C4-509E-42D4-8CFF-8E19ACA3DA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1846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84C0F-47C1-4697-A3AB-5FFA724887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568C4-509E-42D4-8CFF-8E19ACA3DA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5060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84C0F-47C1-4697-A3AB-5FFA724887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568C4-509E-42D4-8CFF-8E19ACA3DA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9331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84C0F-47C1-4697-A3AB-5FFA724887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568C4-509E-42D4-8CFF-8E19ACA3DA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9711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84C0F-47C1-4697-A3AB-5FFA724887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568C4-509E-42D4-8CFF-8E19ACA3DA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3569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84C0F-47C1-4697-A3AB-5FFA724887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568C4-509E-42D4-8CFF-8E19ACA3DA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8914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84C0F-47C1-4697-A3AB-5FFA724887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568C4-509E-42D4-8CFF-8E19ACA3DA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8638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84C0F-47C1-4697-A3AB-5FFA724887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568C4-509E-42D4-8CFF-8E19ACA3DA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547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 dirty="0">
                <a:solidFill>
                  <a:srgbClr val="FFFFFF"/>
                </a:solidFill>
              </a:rPr>
              <a:t>Click to edit Master title style</a:t>
            </a:r>
          </a:p>
        </p:txBody>
      </p:sp>
      <p:sp>
        <p:nvSpPr>
          <p:cNvPr id="27" name="Shape 2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 advClick="0" advTm="1000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84C0F-47C1-4697-A3AB-5FFA724887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568C4-509E-42D4-8CFF-8E19ACA3DA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6044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84C0F-47C1-4697-A3AB-5FFA724887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568C4-509E-42D4-8CFF-8E19ACA3DA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140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 advClick="0" advTm="10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xfrm>
            <a:off x="457200" y="0"/>
            <a:ext cx="3008314" cy="14351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000" b="1" dirty="0">
                <a:solidFill>
                  <a:srgbClr val="FFFFFF"/>
                </a:solidFill>
              </a:rPr>
              <a:t>Click to edit Master title style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658495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rgbClr val="FFFFFF"/>
                </a:solidFill>
              </a:rPr>
              <a:t>Click to edit Master text styles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rgbClr val="FFFFFF"/>
                </a:solidFill>
              </a:rPr>
              <a:t>Second level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rgbClr val="FFFFFF"/>
                </a:solidFill>
              </a:rPr>
              <a:t>Third level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rgbClr val="FFFFFF"/>
                </a:solidFill>
              </a:rPr>
              <a:t>Fourth level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rgbClr val="FFFFFF"/>
                </a:solidFill>
              </a:rPr>
              <a:t>Fifth level</a:t>
            </a:r>
          </a:p>
        </p:txBody>
      </p:sp>
      <p:sp>
        <p:nvSpPr>
          <p:cNvPr id="33" name="Shape 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 advClick="0" advTm="10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000" b="1" dirty="0">
                <a:solidFill>
                  <a:srgbClr val="FFFFFF"/>
                </a:solidFill>
              </a:rPr>
              <a:t>Click to edit Master title style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 dirty="0">
                <a:solidFill>
                  <a:srgbClr val="FFFFFF"/>
                </a:solidFill>
              </a:rPr>
              <a:t>Click to edit Master text styles</a:t>
            </a:r>
          </a:p>
        </p:txBody>
      </p:sp>
      <p:sp>
        <p:nvSpPr>
          <p:cNvPr id="37" name="Shape 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 advClick="0" advTm="10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 dirty="0">
                <a:solidFill>
                  <a:srgbClr val="FFFFFF"/>
                </a:solidFill>
              </a:rPr>
              <a:t>Click to edit Master title style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rgbClr val="FFFFFF"/>
                </a:solidFill>
              </a:rPr>
              <a:t>Click to edit Master text styles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rgbClr val="FFFFFF"/>
                </a:solidFill>
              </a:rPr>
              <a:t>Second level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rgbClr val="FFFFFF"/>
                </a:solidFill>
              </a:rPr>
              <a:t>Third level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rgbClr val="FFFFFF"/>
                </a:solidFill>
              </a:rPr>
              <a:t>Fourth level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rgbClr val="FFFFFF"/>
                </a:solidFill>
              </a:rPr>
              <a:t>Fifth level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 advClick="0" advTm="10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/>
          </p:cNvSpPr>
          <p:nvPr>
            <p:ph type="title"/>
          </p:nvPr>
        </p:nvSpPr>
        <p:spPr>
          <a:xfrm>
            <a:off x="6629400" y="0"/>
            <a:ext cx="2057400" cy="6400802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 dirty="0">
                <a:solidFill>
                  <a:srgbClr val="FFFFFF"/>
                </a:solidFill>
              </a:rPr>
              <a:t>Click to edit Master title style</a:t>
            </a:r>
          </a:p>
        </p:txBody>
      </p:sp>
      <p:sp>
        <p:nvSpPr>
          <p:cNvPr id="44" name="Shape 44"/>
          <p:cNvSpPr>
            <a:spLocks noGrp="1"/>
          </p:cNvSpPr>
          <p:nvPr>
            <p:ph type="body" idx="1"/>
          </p:nvPr>
        </p:nvSpPr>
        <p:spPr>
          <a:xfrm>
            <a:off x="457200" y="274638"/>
            <a:ext cx="6019800" cy="6583363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rgbClr val="FFFFFF"/>
                </a:solidFill>
              </a:rPr>
              <a:t>Click to edit Master text styles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rgbClr val="FFFFFF"/>
                </a:solidFill>
              </a:rPr>
              <a:t>Second level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rgbClr val="FFFFFF"/>
                </a:solidFill>
              </a:rPr>
              <a:t>Third level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rgbClr val="FFFFFF"/>
                </a:solidFill>
              </a:rPr>
              <a:t>Fourth level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rgbClr val="FFFFFF"/>
                </a:solidFill>
              </a:rPr>
              <a:t>Fifth level</a:t>
            </a:r>
          </a:p>
        </p:txBody>
      </p:sp>
      <p:sp>
        <p:nvSpPr>
          <p:cNvPr id="45" name="Shape 4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 advClick="0" advTm="10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C584C0F-47C1-4697-A3AB-5FFA724887C4}" type="datetimeFigureOut">
              <a:rPr lang="en-US" smtClean="0"/>
              <a:t>9/3/2015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400413"/>
            <a:ext cx="2133600" cy="276999"/>
          </a:xfrm>
        </p:spPr>
        <p:txBody>
          <a:bodyPr/>
          <a:lstStyle/>
          <a:p>
            <a:fld id="{BAA568C4-509E-42D4-8CFF-8E19ACA3D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998517"/>
      </p:ext>
    </p:extLst>
  </p:cSld>
  <p:clrMapOvr>
    <a:masterClrMapping/>
  </p:clrMapOvr>
  <p:transition spd="med" advClick="0" advTm="10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87AC6"/>
            </a:gs>
            <a:gs pos="100000">
              <a:srgbClr val="00285A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57200" y="92076"/>
            <a:ext cx="8229600" cy="1508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 dirty="0">
                <a:solidFill>
                  <a:srgbClr val="FFFFFF"/>
                </a:solidFill>
              </a:rPr>
              <a:t>Click to edit Master title style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rgbClr val="FFFFFF"/>
                </a:solidFill>
              </a:rPr>
              <a:t>Click to edit Master text styles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rgbClr val="FFFFFF"/>
                </a:solidFill>
              </a:rPr>
              <a:t>Second level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rgbClr val="FFFFFF"/>
                </a:solidFill>
              </a:rPr>
              <a:t>Third level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rgbClr val="FFFFFF"/>
                </a:solidFill>
              </a:rPr>
              <a:t>Fourth level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rgbClr val="FFFFFF"/>
                </a:solidFill>
              </a:rPr>
              <a:t>Fifth level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553200" y="6404292"/>
            <a:ext cx="2133600" cy="269241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</p:sldLayoutIdLst>
  <p:transition spd="med" advClick="0" advTm="10000"/>
  <p:txStyles>
    <p:titleStyle>
      <a:lvl1pPr algn="ctr">
        <a:defRPr sz="4400">
          <a:solidFill>
            <a:srgbClr val="FFFFFF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Calibri"/>
        </a:defRPr>
      </a:lvl1pPr>
      <a:lvl2pPr algn="ctr">
        <a:defRPr sz="4400">
          <a:solidFill>
            <a:srgbClr val="FFFFFF"/>
          </a:solidFill>
          <a:latin typeface="Calibri"/>
          <a:ea typeface="Calibri"/>
          <a:cs typeface="Calibri"/>
          <a:sym typeface="Calibri"/>
        </a:defRPr>
      </a:lvl2pPr>
      <a:lvl3pPr algn="ctr">
        <a:defRPr sz="4400">
          <a:solidFill>
            <a:srgbClr val="FFFFFF"/>
          </a:solidFill>
          <a:latin typeface="Calibri"/>
          <a:ea typeface="Calibri"/>
          <a:cs typeface="Calibri"/>
          <a:sym typeface="Calibri"/>
        </a:defRPr>
      </a:lvl3pPr>
      <a:lvl4pPr algn="ctr">
        <a:defRPr sz="4400">
          <a:solidFill>
            <a:srgbClr val="FFFFFF"/>
          </a:solidFill>
          <a:latin typeface="Calibri"/>
          <a:ea typeface="Calibri"/>
          <a:cs typeface="Calibri"/>
          <a:sym typeface="Calibri"/>
        </a:defRPr>
      </a:lvl4pPr>
      <a:lvl5pPr algn="ctr">
        <a:defRPr sz="4400">
          <a:solidFill>
            <a:srgbClr val="FFFFFF"/>
          </a:solidFill>
          <a:latin typeface="Calibri"/>
          <a:ea typeface="Calibri"/>
          <a:cs typeface="Calibri"/>
          <a:sym typeface="Calibri"/>
        </a:defRPr>
      </a:lvl5pPr>
      <a:lvl6pPr algn="ctr">
        <a:defRPr sz="4400">
          <a:solidFill>
            <a:srgbClr val="FFFFFF"/>
          </a:solidFill>
          <a:latin typeface="Calibri"/>
          <a:ea typeface="Calibri"/>
          <a:cs typeface="Calibri"/>
          <a:sym typeface="Calibri"/>
        </a:defRPr>
      </a:lvl6pPr>
      <a:lvl7pPr algn="ctr">
        <a:defRPr sz="4400">
          <a:solidFill>
            <a:srgbClr val="FFFFFF"/>
          </a:solidFill>
          <a:latin typeface="Calibri"/>
          <a:ea typeface="Calibri"/>
          <a:cs typeface="Calibri"/>
          <a:sym typeface="Calibri"/>
        </a:defRPr>
      </a:lvl7pPr>
      <a:lvl8pPr algn="ctr">
        <a:defRPr sz="4400">
          <a:solidFill>
            <a:srgbClr val="FFFFFF"/>
          </a:solidFill>
          <a:latin typeface="Calibri"/>
          <a:ea typeface="Calibri"/>
          <a:cs typeface="Calibri"/>
          <a:sym typeface="Calibri"/>
        </a:defRPr>
      </a:lvl8pPr>
      <a:lvl9pPr algn="ctr">
        <a:defRPr sz="4400">
          <a:solidFill>
            <a:srgbClr val="FFFFFF"/>
          </a:solidFill>
          <a:latin typeface="Calibri"/>
          <a:ea typeface="Calibri"/>
          <a:cs typeface="Calibri"/>
          <a:sym typeface="Calibri"/>
        </a:defRPr>
      </a:lvl9pPr>
    </p:titleStyle>
    <p:bodyStyle>
      <a:lvl1pPr marL="342900" indent="-342900">
        <a:spcBef>
          <a:spcPts val="700"/>
        </a:spcBef>
        <a:buSzPct val="100000"/>
        <a:buFont typeface="Arial"/>
        <a:buChar char="•"/>
        <a:defRPr sz="3200">
          <a:solidFill>
            <a:srgbClr val="FFFFFF"/>
          </a:solidFill>
          <a:latin typeface="Calibri"/>
          <a:ea typeface="Calibri"/>
          <a:cs typeface="Calibri"/>
          <a:sym typeface="Calibri"/>
        </a:defRPr>
      </a:lvl1pPr>
      <a:lvl2pPr marL="783771" indent="-326571">
        <a:spcBef>
          <a:spcPts val="700"/>
        </a:spcBef>
        <a:buSzPct val="100000"/>
        <a:buFont typeface="Arial"/>
        <a:buChar char="–"/>
        <a:defRPr sz="3200">
          <a:solidFill>
            <a:srgbClr val="FFFFFF"/>
          </a:solidFill>
          <a:latin typeface="Calibri"/>
          <a:ea typeface="Calibri"/>
          <a:cs typeface="Calibri"/>
          <a:sym typeface="Calibri"/>
        </a:defRPr>
      </a:lvl2pPr>
      <a:lvl3pPr marL="1219200" indent="-304800">
        <a:spcBef>
          <a:spcPts val="700"/>
        </a:spcBef>
        <a:buSzPct val="100000"/>
        <a:buFont typeface="Arial"/>
        <a:buChar char="•"/>
        <a:defRPr sz="3200">
          <a:solidFill>
            <a:srgbClr val="FFFFFF"/>
          </a:solidFill>
          <a:latin typeface="Calibri"/>
          <a:ea typeface="Calibri"/>
          <a:cs typeface="Calibri"/>
          <a:sym typeface="Calibri"/>
        </a:defRPr>
      </a:lvl3pPr>
      <a:lvl4pPr marL="1737360" indent="-365760">
        <a:spcBef>
          <a:spcPts val="700"/>
        </a:spcBef>
        <a:buSzPct val="100000"/>
        <a:buFont typeface="Arial"/>
        <a:buChar char="–"/>
        <a:defRPr sz="3200">
          <a:solidFill>
            <a:srgbClr val="FFFFFF"/>
          </a:solidFill>
          <a:latin typeface="Calibri"/>
          <a:ea typeface="Calibri"/>
          <a:cs typeface="Calibri"/>
          <a:sym typeface="Calibri"/>
        </a:defRPr>
      </a:lvl4pPr>
      <a:lvl5pPr marL="2194560" indent="-365760">
        <a:spcBef>
          <a:spcPts val="700"/>
        </a:spcBef>
        <a:buSzPct val="100000"/>
        <a:buFont typeface="Arial"/>
        <a:buChar char="»"/>
        <a:defRPr sz="3200">
          <a:solidFill>
            <a:srgbClr val="FFFFFF"/>
          </a:solidFill>
          <a:latin typeface="Calibri"/>
          <a:ea typeface="Calibri"/>
          <a:cs typeface="Calibri"/>
          <a:sym typeface="Calibri"/>
        </a:defRPr>
      </a:lvl5pPr>
      <a:lvl6pPr marL="2651760" indent="-365760">
        <a:spcBef>
          <a:spcPts val="700"/>
        </a:spcBef>
        <a:buSzPct val="100000"/>
        <a:buFont typeface="Arial"/>
        <a:buChar char="•"/>
        <a:defRPr sz="3200">
          <a:solidFill>
            <a:srgbClr val="FFFFFF"/>
          </a:solidFill>
          <a:latin typeface="Calibri"/>
          <a:ea typeface="Calibri"/>
          <a:cs typeface="Calibri"/>
          <a:sym typeface="Calibri"/>
        </a:defRPr>
      </a:lvl6pPr>
      <a:lvl7pPr marL="3108960" indent="-365760">
        <a:spcBef>
          <a:spcPts val="700"/>
        </a:spcBef>
        <a:buSzPct val="100000"/>
        <a:buFont typeface="Arial"/>
        <a:buChar char="•"/>
        <a:defRPr sz="3200">
          <a:solidFill>
            <a:srgbClr val="FFFFFF"/>
          </a:solidFill>
          <a:latin typeface="Calibri"/>
          <a:ea typeface="Calibri"/>
          <a:cs typeface="Calibri"/>
          <a:sym typeface="Calibri"/>
        </a:defRPr>
      </a:lvl7pPr>
      <a:lvl8pPr marL="3566159" indent="-365759">
        <a:spcBef>
          <a:spcPts val="700"/>
        </a:spcBef>
        <a:buSzPct val="100000"/>
        <a:buFont typeface="Arial"/>
        <a:buChar char="•"/>
        <a:defRPr sz="3200">
          <a:solidFill>
            <a:srgbClr val="FFFFFF"/>
          </a:solidFill>
          <a:latin typeface="Calibri"/>
          <a:ea typeface="Calibri"/>
          <a:cs typeface="Calibri"/>
          <a:sym typeface="Calibri"/>
        </a:defRPr>
      </a:lvl8pPr>
      <a:lvl9pPr marL="4023359" indent="-365759">
        <a:spcBef>
          <a:spcPts val="700"/>
        </a:spcBef>
        <a:buSzPct val="100000"/>
        <a:buFont typeface="Arial"/>
        <a:buChar char="•"/>
        <a:defRPr sz="3200">
          <a:solidFill>
            <a:srgbClr val="FFFFFF"/>
          </a:solidFill>
          <a:latin typeface="Calibri"/>
          <a:ea typeface="Calibri"/>
          <a:cs typeface="Calibri"/>
          <a:sym typeface="Calibri"/>
        </a:defRPr>
      </a:lvl9pPr>
    </p:bodyStyle>
    <p:otherStyle>
      <a:lvl1pPr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0C584C0F-47C1-4697-A3AB-5FFA724887C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rtl="0"/>
              <a:t>9/3/2015</a:t>
            </a:fld>
            <a:endParaRPr lang="en-U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U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BAA568C4-509E-42D4-8CFF-8E19ACA3DA23}" type="slidenum">
              <a:rPr lang="en-US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rtl="0"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855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 spd="med" advClick="0" advTm="1000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0C584C0F-47C1-4697-A3AB-5FFA724887C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rtl="0"/>
              <a:t>9/3/2015</a:t>
            </a:fld>
            <a:endParaRPr lang="en-U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U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BAA568C4-509E-42D4-8CFF-8E19ACA3DA23}" type="slidenum">
              <a:rPr lang="en-US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rtl="0"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201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1.emf"/><Relationship Id="rId4" Type="http://schemas.openxmlformats.org/officeDocument/2006/relationships/package" Target="../embeddings/Microsoft_PowerPoint_Presentation5.pptx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s://mail.aol.com/webmail/getPart?uid=30935066&amp;partId=2&amp;saveAs=bradney-debbie.jpg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s://mail.aol.com/webmail/getPart?uid=30935066&amp;partId=2&amp;saveAs=bradney-debbie.jpg" TargetMode="Externa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s://mail.aol.com/webmail/getPart?uid=30935066&amp;partId=2&amp;saveAs=bradney-debbie.jpg" TargetMode="Externa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emf"/><Relationship Id="rId4" Type="http://schemas.openxmlformats.org/officeDocument/2006/relationships/package" Target="../embeddings/Microsoft_PowerPoint_Presentation1.pptx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.emf"/><Relationship Id="rId4" Type="http://schemas.openxmlformats.org/officeDocument/2006/relationships/package" Target="../embeddings/Microsoft_PowerPoint_Presentation2.pptx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5.emf"/><Relationship Id="rId4" Type="http://schemas.openxmlformats.org/officeDocument/2006/relationships/package" Target="../embeddings/Microsoft_PowerPoint_Presentation3.pptx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s://mail.aol.com/webmail/getPart?uid=30941841&amp;partId=2&amp;saveAs=photo+(4).jpg" TargetMode="Externa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s://mail.aol.com/webmail/getPart?uid=30941841&amp;partId=2&amp;saveAs=photo+(4).jpg" TargetMode="Externa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s://mail.aol.com/webmail/getPart?uid=30941841&amp;partId=2&amp;saveAs=photo+(4).jpg" TargetMode="Externa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hyperlink" Target="https://mail.aol.com/webmail/getPart?uid=30937100&amp;partId=2&amp;saveAs=JEM_2012_9_26_+PAronson-01.jpg" TargetMode="Externa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hyperlink" Target="https://mail.aol.com/webmail/getPart?uid=30937100&amp;partId=2&amp;saveAs=JEM_2012_9_26_+PAronson-01.jpg" TargetMode="Externa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hyperlink" Target="https://mail.aol.com/webmail/getPart?uid=30937100&amp;partId=2&amp;saveAs=JEM_2012_9_26_+PAronson-01.jpg" TargetMode="Externa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9.emf"/><Relationship Id="rId4" Type="http://schemas.openxmlformats.org/officeDocument/2006/relationships/package" Target="../embeddings/Microsoft_PowerPoint_Presentation4.pptx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817" y="228600"/>
            <a:ext cx="1771650" cy="10311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00"/>
          <a:stretch/>
        </p:blipFill>
        <p:spPr>
          <a:xfrm>
            <a:off x="-2935" y="4023"/>
            <a:ext cx="1065443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3" t="76942"/>
          <a:stretch/>
        </p:blipFill>
        <p:spPr>
          <a:xfrm>
            <a:off x="7109139" y="5280741"/>
            <a:ext cx="2035261" cy="1581283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type="subTitle" idx="1"/>
          </p:nvPr>
        </p:nvSpPr>
        <p:spPr>
          <a:xfrm>
            <a:off x="1143000" y="3223419"/>
            <a:ext cx="6858000" cy="1655762"/>
          </a:xfrm>
        </p:spPr>
        <p:txBody>
          <a:bodyPr>
            <a:noAutofit/>
          </a:bodyPr>
          <a:lstStyle/>
          <a:p>
            <a:r>
              <a:rPr lang="en-US" sz="60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Celebrating Women In Athletic Training</a:t>
            </a:r>
            <a:endParaRPr lang="en-US" sz="6000" b="1" i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143000" y="0"/>
            <a:ext cx="6858000" cy="2387600"/>
          </a:xfrm>
        </p:spPr>
        <p:txBody>
          <a:bodyPr/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WELCOME!!</a:t>
            </a:r>
            <a:endParaRPr lang="en-US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163132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129" y="857251"/>
            <a:ext cx="7886700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Celebrating Women In Athletic Training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7027" y="1749028"/>
            <a:ext cx="6833136" cy="3394472"/>
          </a:xfrm>
        </p:spPr>
        <p:txBody>
          <a:bodyPr vert="horz" lIns="68580" tIns="34290" rIns="68580" bIns="34290" rtlCol="0" anchor="t">
            <a:normAutofit fontScale="25000" lnSpcReduction="20000"/>
          </a:bodyPr>
          <a:lstStyle/>
          <a:p>
            <a:pPr marL="0" indent="0" algn="r">
              <a:buNone/>
            </a:pPr>
            <a:endParaRPr lang="en-US" sz="2063" i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US" sz="9600" b="1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Thank You</a:t>
            </a:r>
          </a:p>
          <a:p>
            <a:pPr marL="0" indent="0">
              <a:buNone/>
            </a:pPr>
            <a:r>
              <a:rPr lang="en-US" sz="9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CYNTHIA “SAM” BOOTH</a:t>
            </a:r>
          </a:p>
          <a:p>
            <a:pPr marL="0" indent="0">
              <a:buNone/>
            </a:pPr>
            <a:r>
              <a:rPr lang="en-US" sz="9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BOD Liaison</a:t>
            </a:r>
          </a:p>
          <a:p>
            <a:pPr marL="0" indent="0">
              <a:buNone/>
            </a:pPr>
            <a:r>
              <a:rPr lang="en-US" sz="9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"Sam" was our second BOD </a:t>
            </a:r>
          </a:p>
          <a:p>
            <a:pPr marL="0" indent="0">
              <a:buNone/>
            </a:pPr>
            <a:r>
              <a:rPr lang="en-US" sz="9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Liaison beginning in 1996. She was funny, </a:t>
            </a:r>
          </a:p>
          <a:p>
            <a:pPr marL="0" indent="0">
              <a:buNone/>
            </a:pPr>
            <a:r>
              <a:rPr lang="en-US" sz="9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insightful, smart, and had a way of making </a:t>
            </a:r>
          </a:p>
          <a:p>
            <a:pPr marL="0" indent="0">
              <a:buNone/>
            </a:pPr>
            <a:r>
              <a:rPr lang="en-US" sz="9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suggestions that made us think we </a:t>
            </a:r>
          </a:p>
          <a:p>
            <a:pPr marL="0" indent="0">
              <a:buNone/>
            </a:pPr>
            <a:r>
              <a:rPr lang="en-US" sz="9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were so smart. Thanks for that one Sam.  </a:t>
            </a:r>
          </a:p>
          <a:p>
            <a:pPr marL="0" indent="0">
              <a:buNone/>
            </a:pPr>
            <a:r>
              <a:rPr lang="en-US" sz="9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Ultimately she gave us her all and</a:t>
            </a:r>
          </a:p>
          <a:p>
            <a:pPr marL="0" indent="0">
              <a:buNone/>
            </a:pPr>
            <a:r>
              <a:rPr lang="en-US" sz="9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supported us in all of our endeavors</a:t>
            </a:r>
          </a:p>
          <a:p>
            <a:pPr marL="0" indent="0">
              <a:buNone/>
            </a:pPr>
            <a:endParaRPr lang="en-US" sz="24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Content Placeholder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556" y="5942424"/>
            <a:ext cx="1771650" cy="7733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0606" y="1577358"/>
            <a:ext cx="2751920" cy="38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16849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Object 4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7303705"/>
              </p:ext>
            </p:extLst>
          </p:nvPr>
        </p:nvGraphicFramePr>
        <p:xfrm>
          <a:off x="-25367" y="1"/>
          <a:ext cx="9169367" cy="6857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0" name="Presentation" r:id="rId4" imgW="6094373" imgH="3427357" progId="PowerPoint.Show.12">
                  <p:embed/>
                </p:oleObj>
              </mc:Choice>
              <mc:Fallback>
                <p:oleObj name="Presentation" r:id="rId4" imgW="6094373" imgH="3427357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25367" y="1"/>
                        <a:ext cx="9169367" cy="6857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82855097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129" y="290967"/>
            <a:ext cx="7886700" cy="99417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Celebrating Women In Athletic Training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773" y="1285140"/>
            <a:ext cx="5660027" cy="4818114"/>
          </a:xfrm>
        </p:spPr>
        <p:txBody>
          <a:bodyPr vert="horz" lIns="68580" tIns="34290" rIns="68580" bIns="34290" rtlCol="0" anchor="t">
            <a:noAutofit/>
          </a:bodyPr>
          <a:lstStyle/>
          <a:p>
            <a:pPr marL="0" indent="0" algn="r">
              <a:buNone/>
            </a:pPr>
            <a:endParaRPr lang="en-US" sz="1200" i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US" b="1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Thank You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EVE BECKER DOYLE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NATA Executive Director Eve was the number 1 supporter of the Task Force. She understood the need for women to have a place to develop leadership skills to become an inclusive part of the Athletic Training Profession. When the question arose about whether we should have a man on the Task Force Eve was  the first one to say "no".        </a:t>
            </a:r>
            <a:endParaRPr lang="en-US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don't know whether she remembers this, but to this day, I am so thankful that she understood and voiced this because my voice (Katie G) was not very loud. </a:t>
            </a:r>
            <a:endParaRPr lang="en-US" i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12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Content Placeholder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920" y="6103253"/>
            <a:ext cx="1466582" cy="6401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800" y="1964380"/>
            <a:ext cx="2995673" cy="21673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577" y="3968766"/>
            <a:ext cx="1564783" cy="171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52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title"/>
          </p:nvPr>
        </p:nvSpPr>
        <p:spPr>
          <a:xfrm>
            <a:off x="914400" y="45719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Marjorie A. King</a:t>
            </a:r>
          </a:p>
        </p:txBody>
      </p:sp>
      <p:sp>
        <p:nvSpPr>
          <p:cNvPr id="50" name="Shape 50"/>
          <p:cNvSpPr>
            <a:spLocks noGrp="1"/>
          </p:cNvSpPr>
          <p:nvPr>
            <p:ph type="body" idx="1"/>
          </p:nvPr>
        </p:nvSpPr>
        <p:spPr>
          <a:xfrm>
            <a:off x="4100944" y="1898070"/>
            <a:ext cx="3754581" cy="85898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b="0"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NATA</a:t>
            </a:r>
            <a:r>
              <a:rPr lang="en-US" sz="28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Member Since</a:t>
            </a:r>
            <a:r>
              <a:rPr sz="28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1978</a:t>
            </a:r>
          </a:p>
        </p:txBody>
      </p:sp>
      <p:sp>
        <p:nvSpPr>
          <p:cNvPr id="51" name="Shape 51"/>
          <p:cNvSpPr/>
          <p:nvPr/>
        </p:nvSpPr>
        <p:spPr>
          <a:xfrm>
            <a:off x="4508827" y="3095533"/>
            <a:ext cx="2977160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algn="ctr"/>
            <a:r>
              <a:rPr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 Task Force Member</a:t>
            </a:r>
          </a:p>
          <a:p>
            <a:pPr lvl="0" algn="ctr"/>
            <a:r>
              <a:rPr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1995 - 1996</a:t>
            </a:r>
          </a:p>
        </p:txBody>
      </p:sp>
      <p:sp>
        <p:nvSpPr>
          <p:cNvPr id="52" name="Shape 52"/>
          <p:cNvSpPr/>
          <p:nvPr/>
        </p:nvSpPr>
        <p:spPr>
          <a:xfrm>
            <a:off x="4100944" y="4770002"/>
            <a:ext cx="4017820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Chair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</a:t>
            </a:r>
            <a:r>
              <a:rPr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Women </a:t>
            </a:r>
            <a:r>
              <a:rPr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Athletic Training </a:t>
            </a:r>
            <a:r>
              <a:rPr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 </a:t>
            </a:r>
            <a:r>
              <a:rPr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- 2008</a:t>
            </a:r>
          </a:p>
        </p:txBody>
      </p:sp>
      <p:pic>
        <p:nvPicPr>
          <p:cNvPr id="53" name="image1.jpg" descr="C:\Users\making1\Documents\NATA\HOF\Preparations 2012\Photo Head Shoulders\No 2 Rev Color\4.4.12.margie-2-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1600199"/>
            <a:ext cx="2793781" cy="41909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43204338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Marjorie </a:t>
            </a:r>
            <a:r>
              <a:rPr lang="en-US" sz="4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sz="4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King</a:t>
            </a:r>
            <a:endParaRPr sz="4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Shape 56"/>
          <p:cNvSpPr>
            <a:spLocks noGrp="1"/>
          </p:cNvSpPr>
          <p:nvPr>
            <p:ph type="body" idx="1"/>
          </p:nvPr>
        </p:nvSpPr>
        <p:spPr>
          <a:xfrm>
            <a:off x="217714" y="1312460"/>
            <a:ext cx="8229600" cy="554554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800" b="1" dirty="0" smtClean="0">
                <a:solidFill>
                  <a:srgbClr val="FFFFFF"/>
                </a:solidFill>
                <a:ea typeface="Andalus"/>
                <a:sym typeface="Andalus"/>
              </a:rPr>
              <a:t>EDUCATION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 dirty="0" smtClean="0">
                <a:solidFill>
                  <a:srgbClr val="FFFFFF"/>
                </a:solidFill>
                <a:ea typeface="Andalus"/>
                <a:sym typeface="Andalus"/>
              </a:rPr>
              <a:t>BS in</a:t>
            </a:r>
            <a:r>
              <a:rPr lang="en-US" sz="2800" dirty="0" smtClean="0">
                <a:solidFill>
                  <a:srgbClr val="FFFFFF"/>
                </a:solidFill>
                <a:ea typeface="Andalus"/>
                <a:sym typeface="Andalus"/>
              </a:rPr>
              <a:t> Medical</a:t>
            </a:r>
            <a:r>
              <a:rPr sz="2800" dirty="0" smtClean="0">
                <a:solidFill>
                  <a:srgbClr val="FFFFFF"/>
                </a:solidFill>
                <a:ea typeface="Andalus"/>
                <a:sym typeface="Andalus"/>
              </a:rPr>
              <a:t> </a:t>
            </a:r>
            <a:r>
              <a:rPr lang="en-US" sz="2800" dirty="0" smtClean="0">
                <a:solidFill>
                  <a:srgbClr val="FFFFFF"/>
                </a:solidFill>
                <a:ea typeface="Andalus"/>
                <a:sym typeface="Andalus"/>
              </a:rPr>
              <a:t>Technology </a:t>
            </a:r>
            <a:r>
              <a:rPr sz="2800" dirty="0" smtClean="0">
                <a:solidFill>
                  <a:srgbClr val="FFFFFF"/>
                </a:solidFill>
                <a:ea typeface="Andalus"/>
                <a:sym typeface="Andalus"/>
              </a:rPr>
              <a:t>from </a:t>
            </a:r>
            <a:r>
              <a:rPr sz="2800" dirty="0">
                <a:solidFill>
                  <a:srgbClr val="FFFFFF"/>
                </a:solidFill>
                <a:ea typeface="Andalus"/>
                <a:sym typeface="Andalus"/>
              </a:rPr>
              <a:t>University of New Hampshire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 dirty="0">
                <a:solidFill>
                  <a:srgbClr val="FFFFFF"/>
                </a:solidFill>
                <a:ea typeface="Andalus"/>
                <a:sym typeface="Andalus"/>
              </a:rPr>
              <a:t>BS in Physical Therapy from Simmons College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 dirty="0">
                <a:solidFill>
                  <a:srgbClr val="FFFFFF"/>
                </a:solidFill>
                <a:ea typeface="Andalus"/>
                <a:sym typeface="Andalus"/>
              </a:rPr>
              <a:t>MS in Exercise Science from University of Massachusetts, Amherst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 dirty="0">
                <a:solidFill>
                  <a:srgbClr val="FFFFFF"/>
                </a:solidFill>
                <a:ea typeface="Andalus"/>
                <a:sym typeface="Andalus"/>
              </a:rPr>
              <a:t>PhD in Sports Medicine from University of Virginia, Charlottesville </a:t>
            </a:r>
            <a:endParaRPr lang="en-US" sz="2800" dirty="0" smtClean="0">
              <a:solidFill>
                <a:srgbClr val="FFFFFF"/>
              </a:solidFill>
              <a:ea typeface="Andalus"/>
              <a:sym typeface="Andalus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800" b="1" dirty="0" smtClean="0">
                <a:solidFill>
                  <a:schemeClr val="bg1"/>
                </a:solidFill>
                <a:ea typeface="Andalus"/>
                <a:sym typeface="Andalus"/>
              </a:rPr>
              <a:t>CURRENTLY</a:t>
            </a:r>
            <a:endParaRPr sz="2800" b="1" dirty="0">
              <a:solidFill>
                <a:schemeClr val="bg1"/>
              </a:solidFill>
              <a:ea typeface="Andalus"/>
              <a:sym typeface="Andalus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 dirty="0" smtClean="0">
                <a:solidFill>
                  <a:srgbClr val="FFFFFF"/>
                </a:solidFill>
                <a:ea typeface="Andalus"/>
                <a:sym typeface="Andalus"/>
              </a:rPr>
              <a:t>Director </a:t>
            </a:r>
            <a:r>
              <a:rPr sz="2800" dirty="0">
                <a:solidFill>
                  <a:srgbClr val="FFFFFF"/>
                </a:solidFill>
                <a:ea typeface="Andalus"/>
                <a:sym typeface="Andalus"/>
              </a:rPr>
              <a:t>of Athletic Training Graduate Education at Plymouth State University</a:t>
            </a:r>
          </a:p>
        </p:txBody>
      </p:sp>
      <p:pic>
        <p:nvPicPr>
          <p:cNvPr id="57" name="image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77843" y="0"/>
            <a:ext cx="1338943" cy="186175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14959673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Marjorie</a:t>
            </a:r>
            <a:r>
              <a:rPr lang="en-US" sz="4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A.</a:t>
            </a:r>
            <a:r>
              <a:rPr sz="4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King</a:t>
            </a:r>
          </a:p>
        </p:txBody>
      </p:sp>
      <p:sp>
        <p:nvSpPr>
          <p:cNvPr id="60" name="Shape 60"/>
          <p:cNvSpPr>
            <a:spLocks noGrp="1"/>
          </p:cNvSpPr>
          <p:nvPr>
            <p:ph type="body" idx="1"/>
          </p:nvPr>
        </p:nvSpPr>
        <p:spPr>
          <a:xfrm>
            <a:off x="0" y="1298295"/>
            <a:ext cx="8610600" cy="5608351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r>
              <a:rPr lang="en-US" sz="2500" dirty="0"/>
              <a:t>2012  - Inducted into the NATA Hall of Fame</a:t>
            </a:r>
          </a:p>
          <a:p>
            <a:r>
              <a:rPr lang="en-US" sz="2500" dirty="0"/>
              <a:t>2012 – Inducted as  Fellow in the American College of Sports Medicine</a:t>
            </a:r>
          </a:p>
          <a:p>
            <a:r>
              <a:rPr lang="en-US" sz="2500" dirty="0" smtClean="0"/>
              <a:t>2012 - </a:t>
            </a:r>
            <a:r>
              <a:rPr lang="en-US" sz="2500" dirty="0"/>
              <a:t>EATA Renamed Research to Reality annual lecture series</a:t>
            </a:r>
          </a:p>
          <a:p>
            <a:pPr lvl="1"/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“Marjorie A. King Research to Reality” annual presentation</a:t>
            </a:r>
          </a:p>
          <a:p>
            <a:r>
              <a:rPr lang="en-US" sz="2500" dirty="0" smtClean="0"/>
              <a:t>2006 - </a:t>
            </a:r>
            <a:r>
              <a:rPr lang="en-US" sz="2500" dirty="0"/>
              <a:t>New Hampshire Most Distinguished Athletic Trainer of the Year</a:t>
            </a:r>
          </a:p>
          <a:p>
            <a:r>
              <a:rPr lang="en-US" sz="2500" dirty="0" smtClean="0"/>
              <a:t>2005 - </a:t>
            </a:r>
            <a:r>
              <a:rPr lang="en-US" sz="2500" dirty="0"/>
              <a:t>NATA Most Distinguished Athletic Trainer Award</a:t>
            </a:r>
          </a:p>
          <a:p>
            <a:r>
              <a:rPr lang="en-US" sz="2500" dirty="0" smtClean="0"/>
              <a:t>2004 - </a:t>
            </a:r>
            <a:r>
              <a:rPr lang="en-US" sz="2500" dirty="0"/>
              <a:t>NATA Service Award</a:t>
            </a:r>
          </a:p>
          <a:p>
            <a:r>
              <a:rPr lang="en-US" sz="2500" dirty="0" smtClean="0"/>
              <a:t>2002 - </a:t>
            </a:r>
            <a:r>
              <a:rPr lang="en-US" sz="2500" dirty="0"/>
              <a:t>EATA Frank George Post-Graduate Scholarship Grant</a:t>
            </a:r>
          </a:p>
          <a:p>
            <a:pPr lvl="1"/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In recognition of exceptional leadership in Athletic Training</a:t>
            </a:r>
            <a:r>
              <a:rPr lang="en-US" sz="25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and demonstrated by distinguished academics and research; 1</a:t>
            </a:r>
            <a:r>
              <a:rPr lang="en-US" sz="2500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recipient	</a:t>
            </a:r>
          </a:p>
          <a:p>
            <a:r>
              <a:rPr lang="en-US" sz="2500" b="1" dirty="0"/>
              <a:t>2001-2008 </a:t>
            </a:r>
            <a:r>
              <a:rPr lang="en-US" sz="2500" b="1" dirty="0" smtClean="0"/>
              <a:t>- WATC </a:t>
            </a:r>
            <a:r>
              <a:rPr lang="en-US" sz="2500" b="1" dirty="0"/>
              <a:t>Committee Chairperson</a:t>
            </a:r>
            <a:endParaRPr lang="en-US" sz="2500" dirty="0"/>
          </a:p>
          <a:p>
            <a:r>
              <a:rPr lang="en-US" sz="2500" dirty="0"/>
              <a:t>1996 </a:t>
            </a:r>
            <a:r>
              <a:rPr lang="en-US" sz="2500" dirty="0" smtClean="0"/>
              <a:t>- 1</a:t>
            </a:r>
            <a:r>
              <a:rPr lang="en-US" sz="2500" baseline="30000" dirty="0" smtClean="0"/>
              <a:t>st</a:t>
            </a:r>
            <a:r>
              <a:rPr lang="en-US" sz="2500" dirty="0" smtClean="0"/>
              <a:t> </a:t>
            </a:r>
            <a:r>
              <a:rPr lang="en-US" sz="2500" dirty="0"/>
              <a:t>Female to receive Cramer Award</a:t>
            </a:r>
          </a:p>
          <a:p>
            <a:pPr lvl="1"/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providing leadership and advancing the profession </a:t>
            </a:r>
          </a:p>
          <a:p>
            <a:r>
              <a:rPr lang="en-US" sz="2500" dirty="0" smtClean="0"/>
              <a:t>1995 - </a:t>
            </a:r>
            <a:r>
              <a:rPr lang="en-US" sz="2500" dirty="0"/>
              <a:t>District 1 rep on WATC task force</a:t>
            </a:r>
          </a:p>
          <a:p>
            <a:r>
              <a:rPr lang="en-US" sz="2500" dirty="0" smtClean="0"/>
              <a:t>1993 - </a:t>
            </a:r>
            <a:r>
              <a:rPr lang="en-US" sz="2500" dirty="0"/>
              <a:t>1</a:t>
            </a:r>
            <a:r>
              <a:rPr lang="en-US" sz="2500" baseline="30000" dirty="0"/>
              <a:t>st</a:t>
            </a:r>
            <a:r>
              <a:rPr lang="en-US" sz="2500" dirty="0"/>
              <a:t> Female elect President of EATA</a:t>
            </a:r>
            <a:r>
              <a:rPr lang="en-US" sz="2400" dirty="0"/>
              <a:t>	</a:t>
            </a:r>
          </a:p>
        </p:txBody>
      </p:sp>
      <p:pic>
        <p:nvPicPr>
          <p:cNvPr id="61" name="image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79224" y="1"/>
            <a:ext cx="1364776" cy="159678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6456660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ALLISON SHEPHERD</a:t>
            </a:r>
            <a:endParaRPr sz="4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Shape 51"/>
          <p:cNvSpPr/>
          <p:nvPr/>
        </p:nvSpPr>
        <p:spPr>
          <a:xfrm>
            <a:off x="5470717" y="2451578"/>
            <a:ext cx="2895601" cy="11721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spAutoFit/>
          </a:bodyPr>
          <a:lstStyle/>
          <a:p>
            <a:pPr lvl="0" algn="ctr">
              <a:spcBef>
                <a:spcPts val="500"/>
              </a:spcBef>
            </a:pPr>
            <a:r>
              <a:rPr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 Member </a:t>
            </a:r>
            <a:r>
              <a:rPr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District 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spcBef>
                <a:spcPts val="500"/>
              </a:spcBef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2003</a:t>
            </a:r>
            <a:r>
              <a:rPr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2006</a:t>
            </a:r>
            <a:endParaRPr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19186" y="1997701"/>
            <a:ext cx="9233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69370"/>
            <a:ext cx="4024955" cy="4024955"/>
          </a:xfrm>
          <a:prstGeom prst="rect">
            <a:avLst/>
          </a:prstGeom>
        </p:spPr>
      </p:pic>
    </p:spTree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Allison Shepherd</a:t>
            </a:r>
            <a:endParaRPr lang="en-US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625539"/>
            <a:ext cx="8454788" cy="3693373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EDUCATION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800" b="0" dirty="0" smtClean="0"/>
              <a:t>BS from Central Connecticut State University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800" b="0" dirty="0" smtClean="0"/>
              <a:t>MA from Whittier College</a:t>
            </a:r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CURRENTLY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800" b="0" dirty="0" smtClean="0"/>
              <a:t>Head Athletic Trainer for the University Of Vermont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3720" y="0"/>
            <a:ext cx="2240280" cy="224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781780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400" b="1" dirty="0" smtClean="0">
                <a:solidFill>
                  <a:srgbClr val="FFFFFF"/>
                </a:solidFill>
                <a:latin typeface="Arial"/>
                <a:cs typeface="Arial"/>
              </a:rPr>
              <a:t>BEVERLY SWEET</a:t>
            </a:r>
            <a:endParaRPr sz="44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0" name="Shape 50"/>
          <p:cNvSpPr>
            <a:spLocks noGrp="1"/>
          </p:cNvSpPr>
          <p:nvPr>
            <p:ph type="body" idx="1"/>
          </p:nvPr>
        </p:nvSpPr>
        <p:spPr>
          <a:xfrm>
            <a:off x="4563526" y="1919057"/>
            <a:ext cx="3639180" cy="1172116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b="0"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 b="1" dirty="0" smtClean="0">
                <a:solidFill>
                  <a:srgbClr val="FFFFFF"/>
                </a:solidFill>
                <a:latin typeface="Arial"/>
                <a:cs typeface="Arial"/>
              </a:rPr>
              <a:t>NATA </a:t>
            </a:r>
            <a:r>
              <a:rPr lang="en-US" sz="2800" b="1" dirty="0" smtClean="0">
                <a:solidFill>
                  <a:srgbClr val="FFFFFF"/>
                </a:solidFill>
                <a:latin typeface="Arial"/>
                <a:cs typeface="Arial"/>
              </a:rPr>
              <a:t>Member Since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800" b="1" dirty="0" smtClean="0">
                <a:solidFill>
                  <a:srgbClr val="FFFFFF"/>
                </a:solidFill>
                <a:latin typeface="Arial"/>
                <a:cs typeface="Arial"/>
              </a:rPr>
              <a:t>1975</a:t>
            </a:r>
            <a:endParaRPr sz="28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1" name="Shape 51"/>
          <p:cNvSpPr/>
          <p:nvPr/>
        </p:nvSpPr>
        <p:spPr>
          <a:xfrm>
            <a:off x="5014000" y="3477842"/>
            <a:ext cx="2895601" cy="11721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spAutoFit/>
          </a:bodyPr>
          <a:lstStyle/>
          <a:p>
            <a:pPr lvl="0" algn="ctr">
              <a:spcBef>
                <a:spcPts val="500"/>
              </a:spcBef>
            </a:pPr>
            <a:r>
              <a:rPr sz="2400" b="1" dirty="0">
                <a:solidFill>
                  <a:schemeClr val="bg1"/>
                </a:solidFill>
                <a:latin typeface="Arial"/>
                <a:cs typeface="Arial"/>
              </a:rPr>
              <a:t>WATC Member </a:t>
            </a:r>
            <a:r>
              <a:rPr sz="2400" b="1" dirty="0" smtClean="0">
                <a:solidFill>
                  <a:schemeClr val="bg1"/>
                </a:solidFill>
                <a:latin typeface="Arial"/>
                <a:cs typeface="Arial"/>
              </a:rPr>
              <a:t> District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 8</a:t>
            </a:r>
          </a:p>
          <a:p>
            <a:pPr lvl="0" algn="ctr">
              <a:spcBef>
                <a:spcPts val="500"/>
              </a:spcBef>
            </a:pPr>
            <a:r>
              <a:rPr sz="2400" b="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1995</a:t>
            </a:r>
            <a:r>
              <a:rPr sz="2400" b="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bg1"/>
                </a:solidFill>
                <a:latin typeface="Arial"/>
                <a:cs typeface="Arial"/>
              </a:rPr>
              <a:t>- 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2001</a:t>
            </a:r>
            <a:endParaRPr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19186" y="1997701"/>
            <a:ext cx="9233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19" y="1580721"/>
            <a:ext cx="3143178" cy="42801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11991700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  <a:t>BEVERLY SWEET</a:t>
            </a:r>
            <a:endParaRPr sz="4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5" name="Shape 55"/>
          <p:cNvSpPr>
            <a:spLocks noGrp="1"/>
          </p:cNvSpPr>
          <p:nvPr>
            <p:ph type="body" idx="1"/>
          </p:nvPr>
        </p:nvSpPr>
        <p:spPr>
          <a:xfrm>
            <a:off x="457200" y="1417640"/>
            <a:ext cx="8229600" cy="481038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0" lvl="0" indent="0">
              <a:buNone/>
              <a:defRPr sz="1800">
                <a:solidFill>
                  <a:srgbClr val="000000"/>
                </a:solidFill>
              </a:defRPr>
            </a:pPr>
            <a:r>
              <a:rPr lang="en-US" sz="5100" b="1" dirty="0" smtClean="0">
                <a:solidFill>
                  <a:schemeClr val="bg1"/>
                </a:solidFill>
                <a:latin typeface="Arial"/>
                <a:ea typeface="Andalus"/>
                <a:cs typeface="Arial"/>
                <a:sym typeface="Andalus"/>
              </a:rPr>
              <a:t>EDUCATION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5100" dirty="0" smtClean="0">
                <a:solidFill>
                  <a:schemeClr val="bg1"/>
                </a:solidFill>
                <a:latin typeface="Arial"/>
                <a:ea typeface="Andalus"/>
                <a:cs typeface="Arial"/>
                <a:sym typeface="Andalus"/>
              </a:rPr>
              <a:t>BA </a:t>
            </a:r>
            <a:r>
              <a:rPr lang="en-US" sz="5100" dirty="0">
                <a:solidFill>
                  <a:schemeClr val="bg1"/>
                </a:solidFill>
                <a:latin typeface="Arial"/>
                <a:cs typeface="Arial"/>
              </a:rPr>
              <a:t>California State University, Long Beach </a:t>
            </a:r>
            <a:endParaRPr lang="en-US" sz="51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5100" dirty="0" smtClean="0">
                <a:solidFill>
                  <a:schemeClr val="bg1"/>
                </a:solidFill>
                <a:latin typeface="Arial"/>
                <a:ea typeface="Andalus"/>
                <a:cs typeface="Arial"/>
                <a:sym typeface="Andalus"/>
              </a:rPr>
              <a:t>MA  Emphasis Athletic Training </a:t>
            </a:r>
            <a:r>
              <a:rPr lang="en-US" sz="5100" dirty="0" smtClean="0">
                <a:solidFill>
                  <a:schemeClr val="bg1"/>
                </a:solidFill>
                <a:latin typeface="Arial"/>
                <a:cs typeface="Arial"/>
              </a:rPr>
              <a:t>California </a:t>
            </a:r>
            <a:r>
              <a:rPr lang="en-US" sz="5100" dirty="0">
                <a:solidFill>
                  <a:schemeClr val="bg1"/>
                </a:solidFill>
                <a:latin typeface="Arial"/>
                <a:cs typeface="Arial"/>
              </a:rPr>
              <a:t>State University, Long </a:t>
            </a:r>
            <a:r>
              <a:rPr lang="en-US" sz="5100" dirty="0" smtClean="0">
                <a:solidFill>
                  <a:schemeClr val="bg1"/>
                </a:solidFill>
                <a:latin typeface="Arial"/>
                <a:cs typeface="Arial"/>
              </a:rPr>
              <a:t>Beach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51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endParaRPr sz="5100" dirty="0">
              <a:solidFill>
                <a:schemeClr val="bg1"/>
              </a:solidFill>
              <a:latin typeface="Arial"/>
              <a:ea typeface="Andalus"/>
              <a:cs typeface="Arial"/>
              <a:sym typeface="Andalus"/>
            </a:endParaRPr>
          </a:p>
          <a:p>
            <a:pPr marL="0" lvl="0" indent="0">
              <a:buNone/>
              <a:defRPr sz="1800">
                <a:solidFill>
                  <a:srgbClr val="000000"/>
                </a:solidFill>
              </a:defRPr>
            </a:pPr>
            <a:r>
              <a:rPr lang="en-US" sz="5100" b="1" dirty="0" smtClean="0">
                <a:solidFill>
                  <a:schemeClr val="bg1"/>
                </a:solidFill>
                <a:latin typeface="Arial"/>
                <a:ea typeface="Andalus"/>
                <a:cs typeface="Arial"/>
                <a:sym typeface="Andalus"/>
              </a:rPr>
              <a:t>CERTIFICATIONS</a:t>
            </a:r>
          </a:p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5100" dirty="0">
                <a:solidFill>
                  <a:schemeClr val="bg1"/>
                </a:solidFill>
                <a:latin typeface="Arial"/>
                <a:cs typeface="Arial"/>
              </a:rPr>
              <a:t>California State Standard Teaching Credential  </a:t>
            </a:r>
            <a:r>
              <a:rPr lang="en-US" sz="5100" dirty="0" smtClean="0">
                <a:solidFill>
                  <a:schemeClr val="bg1"/>
                </a:solidFill>
                <a:latin typeface="Arial"/>
                <a:cs typeface="Arial"/>
              </a:rPr>
              <a:t>- Community </a:t>
            </a:r>
            <a:r>
              <a:rPr lang="en-US" sz="5100" dirty="0">
                <a:solidFill>
                  <a:schemeClr val="bg1"/>
                </a:solidFill>
                <a:latin typeface="Arial"/>
                <a:cs typeface="Arial"/>
              </a:rPr>
              <a:t>College, </a:t>
            </a:r>
            <a:r>
              <a:rPr lang="en-US" sz="51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</a:p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5100" dirty="0" smtClean="0">
                <a:solidFill>
                  <a:schemeClr val="bg1"/>
                </a:solidFill>
                <a:latin typeface="Arial"/>
                <a:cs typeface="Arial"/>
              </a:rPr>
              <a:t>American </a:t>
            </a:r>
            <a:r>
              <a:rPr lang="en-US" sz="5100" dirty="0">
                <a:solidFill>
                  <a:schemeClr val="bg1"/>
                </a:solidFill>
                <a:latin typeface="Arial"/>
                <a:cs typeface="Arial"/>
              </a:rPr>
              <a:t>Red Cross – Instructor </a:t>
            </a:r>
            <a:r>
              <a:rPr lang="en-US" sz="5100" dirty="0" smtClean="0">
                <a:solidFill>
                  <a:schemeClr val="bg1"/>
                </a:solidFill>
                <a:latin typeface="Arial"/>
                <a:cs typeface="Arial"/>
              </a:rPr>
              <a:t>Certification </a:t>
            </a:r>
            <a:r>
              <a:rPr lang="en-US" sz="5100" dirty="0">
                <a:solidFill>
                  <a:schemeClr val="bg1"/>
                </a:solidFill>
                <a:latin typeface="Arial"/>
                <a:cs typeface="Arial"/>
              </a:rPr>
              <a:t>for First Aid, CPR, </a:t>
            </a:r>
            <a:r>
              <a:rPr lang="en-US" sz="5100" dirty="0" smtClean="0">
                <a:solidFill>
                  <a:schemeClr val="bg1"/>
                </a:solidFill>
                <a:latin typeface="Arial"/>
                <a:cs typeface="Arial"/>
              </a:rPr>
              <a:t>AED</a:t>
            </a:r>
          </a:p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51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endParaRPr dirty="0">
              <a:solidFill>
                <a:srgbClr val="FFFFFF"/>
              </a:solidFill>
              <a:latin typeface="Arial"/>
              <a:ea typeface="Andalus"/>
              <a:cs typeface="Arial"/>
              <a:sym typeface="Andalus"/>
            </a:endParaRPr>
          </a:p>
          <a:p>
            <a:pPr marL="0" indent="0">
              <a:buNone/>
            </a:pPr>
            <a:r>
              <a:rPr lang="en-US" sz="4500" b="1" dirty="0" smtClean="0">
                <a:solidFill>
                  <a:schemeClr val="bg1"/>
                </a:solidFill>
                <a:latin typeface="Arial"/>
                <a:ea typeface="Andalus"/>
                <a:cs typeface="Arial"/>
                <a:sym typeface="Andalus"/>
              </a:rPr>
              <a:t>CURRENTLY</a:t>
            </a:r>
            <a:r>
              <a:rPr lang="en-US" sz="4500" dirty="0" smtClean="0">
                <a:solidFill>
                  <a:schemeClr val="bg1"/>
                </a:solidFill>
                <a:latin typeface="Arial"/>
                <a:ea typeface="Andalus"/>
                <a:cs typeface="Arial"/>
                <a:sym typeface="Andalus"/>
              </a:rPr>
              <a:t> </a:t>
            </a:r>
          </a:p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4500" dirty="0" smtClean="0">
                <a:solidFill>
                  <a:schemeClr val="bg1"/>
                </a:solidFill>
                <a:latin typeface="Arial"/>
                <a:cs typeface="Arial"/>
              </a:rPr>
              <a:t>Part</a:t>
            </a:r>
            <a:r>
              <a:rPr lang="en-US" sz="4500" dirty="0">
                <a:solidFill>
                  <a:schemeClr val="bg1"/>
                </a:solidFill>
                <a:latin typeface="Arial"/>
                <a:cs typeface="Arial"/>
              </a:rPr>
              <a:t>-time instructor </a:t>
            </a:r>
            <a:r>
              <a:rPr lang="en-US" sz="4500" dirty="0" smtClean="0">
                <a:solidFill>
                  <a:schemeClr val="bg1"/>
                </a:solidFill>
                <a:latin typeface="Arial"/>
                <a:cs typeface="Arial"/>
              </a:rPr>
              <a:t>Cerritos College</a:t>
            </a:r>
            <a:endParaRPr sz="4500" dirty="0">
              <a:solidFill>
                <a:schemeClr val="bg1"/>
              </a:solidFill>
              <a:latin typeface="Arial"/>
              <a:ea typeface="Andalus"/>
              <a:cs typeface="Arial"/>
              <a:sym typeface="Andalus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224" y="19100"/>
            <a:ext cx="1364776" cy="17824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93108448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817" y="228600"/>
            <a:ext cx="1771650" cy="10311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00"/>
          <a:stretch/>
        </p:blipFill>
        <p:spPr>
          <a:xfrm>
            <a:off x="-2935" y="4023"/>
            <a:ext cx="1065443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3" t="76942"/>
          <a:stretch/>
        </p:blipFill>
        <p:spPr>
          <a:xfrm>
            <a:off x="7109139" y="5280741"/>
            <a:ext cx="2035261" cy="1581283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062509" y="1366092"/>
            <a:ext cx="6340827" cy="549190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75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 Special Thank You to the following who worked so hard to make this a special day: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75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Jim Thornton – NATA President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75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Kathy </a:t>
            </a:r>
            <a:r>
              <a:rPr lang="en-US" sz="2750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Dieringer</a:t>
            </a:r>
            <a:r>
              <a:rPr lang="en-US" sz="275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5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– District 6 Director; former WATC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75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Pat Aronson – District 3 Director; former WATC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75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Tim Weston – District 1 Director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75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Michael Goldenberg – District 2 Director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75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Tamesha Logan – Director of Marketing and Public Relations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75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Kandy Cefoldo – Senior Board Relations Coordinator </a:t>
            </a:r>
          </a:p>
          <a:p>
            <a:endParaRPr lang="en-US" sz="275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267123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274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  <a:t>BEVERLY SWEET</a:t>
            </a:r>
            <a:endParaRPr sz="4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9" name="Shape 59"/>
          <p:cNvSpPr>
            <a:spLocks noGrp="1"/>
          </p:cNvSpPr>
          <p:nvPr>
            <p:ph type="body" idx="1"/>
          </p:nvPr>
        </p:nvSpPr>
        <p:spPr>
          <a:xfrm>
            <a:off x="326949" y="729888"/>
            <a:ext cx="8229600" cy="6128111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en-US" sz="2200" dirty="0" smtClean="0">
                <a:solidFill>
                  <a:schemeClr val="bg1"/>
                </a:solidFill>
                <a:latin typeface="Arial"/>
                <a:cs typeface="Arial"/>
              </a:rPr>
              <a:t>2015 - </a:t>
            </a:r>
            <a:r>
              <a:rPr lang="en-US" sz="2200" dirty="0">
                <a:solidFill>
                  <a:schemeClr val="bg1"/>
                </a:solidFill>
                <a:latin typeface="Arial"/>
                <a:cs typeface="Arial"/>
              </a:rPr>
              <a:t>Inducted into Cerritos College </a:t>
            </a:r>
            <a:endParaRPr lang="en-US" sz="22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440871" lvl="1" indent="0" algn="l">
              <a:buNone/>
              <a:defRPr sz="1800">
                <a:solidFill>
                  <a:srgbClr val="000000"/>
                </a:solidFill>
              </a:defRPr>
            </a:pPr>
            <a:r>
              <a:rPr lang="en-US" sz="2200" dirty="0" smtClean="0">
                <a:solidFill>
                  <a:schemeClr val="bg1"/>
                </a:solidFill>
                <a:latin typeface="Arial"/>
                <a:cs typeface="Arial"/>
              </a:rPr>
              <a:t>Hall </a:t>
            </a:r>
            <a:r>
              <a:rPr lang="en-US" sz="2200" dirty="0">
                <a:solidFill>
                  <a:schemeClr val="bg1"/>
                </a:solidFill>
                <a:latin typeface="Arial"/>
                <a:cs typeface="Arial"/>
              </a:rPr>
              <a:t>of Fame as Distinguished Classified </a:t>
            </a:r>
            <a:endParaRPr lang="en-US" sz="22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en-US" sz="2200" dirty="0" smtClean="0">
                <a:solidFill>
                  <a:schemeClr val="bg1"/>
                </a:solidFill>
                <a:latin typeface="Arial"/>
                <a:cs typeface="Arial"/>
              </a:rPr>
              <a:t>2012 - </a:t>
            </a:r>
            <a:r>
              <a:rPr lang="en-US" sz="2200" dirty="0">
                <a:solidFill>
                  <a:schemeClr val="bg1"/>
                </a:solidFill>
                <a:latin typeface="Arial"/>
                <a:cs typeface="Arial"/>
              </a:rPr>
              <a:t>Crisis Management Presentation for Cerritos College Management </a:t>
            </a:r>
            <a:endParaRPr lang="en-US" sz="22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en-US" sz="2200" dirty="0" smtClean="0">
                <a:solidFill>
                  <a:schemeClr val="bg1"/>
                </a:solidFill>
                <a:latin typeface="Arial"/>
                <a:cs typeface="Arial"/>
              </a:rPr>
              <a:t>2012 - </a:t>
            </a:r>
            <a:r>
              <a:rPr lang="en-US" sz="2200" dirty="0">
                <a:solidFill>
                  <a:schemeClr val="bg1"/>
                </a:solidFill>
                <a:latin typeface="Arial"/>
                <a:cs typeface="Arial"/>
              </a:rPr>
              <a:t>Developed Safety Response Cards for </a:t>
            </a:r>
            <a:r>
              <a:rPr lang="en-US" sz="2200" dirty="0" smtClean="0">
                <a:solidFill>
                  <a:schemeClr val="bg1"/>
                </a:solidFill>
                <a:latin typeface="Arial"/>
                <a:cs typeface="Arial"/>
              </a:rPr>
              <a:t>Campus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en-US" sz="2200" dirty="0" smtClean="0">
                <a:solidFill>
                  <a:schemeClr val="bg1"/>
                </a:solidFill>
                <a:latin typeface="Arial"/>
                <a:cs typeface="Arial"/>
              </a:rPr>
              <a:t>2003 -  </a:t>
            </a:r>
            <a:r>
              <a:rPr lang="en-US" sz="2200" dirty="0">
                <a:solidFill>
                  <a:schemeClr val="bg1"/>
                </a:solidFill>
                <a:latin typeface="Arial"/>
                <a:cs typeface="Arial"/>
              </a:rPr>
              <a:t>Far West Athletic Trainers’ Association Special Service Award for California </a:t>
            </a:r>
            <a:endParaRPr lang="en-US" sz="22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en-US" sz="2200" dirty="0">
                <a:solidFill>
                  <a:schemeClr val="bg1"/>
                </a:solidFill>
                <a:latin typeface="Arial"/>
                <a:cs typeface="Arial"/>
              </a:rPr>
              <a:t>Cerritos College Disaster Plan </a:t>
            </a:r>
            <a:r>
              <a:rPr lang="en-US" sz="2200" dirty="0" smtClean="0">
                <a:solidFill>
                  <a:schemeClr val="bg1"/>
                </a:solidFill>
                <a:latin typeface="Arial"/>
                <a:cs typeface="Arial"/>
              </a:rPr>
              <a:t>and Educational </a:t>
            </a:r>
            <a:r>
              <a:rPr lang="en-US" sz="2200" dirty="0">
                <a:solidFill>
                  <a:schemeClr val="bg1"/>
                </a:solidFill>
                <a:latin typeface="Arial"/>
                <a:cs typeface="Arial"/>
              </a:rPr>
              <a:t>Master Plan Task </a:t>
            </a:r>
            <a:r>
              <a:rPr lang="en-US" sz="2200" dirty="0" smtClean="0">
                <a:solidFill>
                  <a:schemeClr val="bg1"/>
                </a:solidFill>
                <a:latin typeface="Arial"/>
                <a:cs typeface="Arial"/>
              </a:rPr>
              <a:t>Forces; </a:t>
            </a:r>
            <a:r>
              <a:rPr lang="en-US" sz="2200" dirty="0">
                <a:solidFill>
                  <a:schemeClr val="bg1"/>
                </a:solidFill>
                <a:latin typeface="Arial"/>
                <a:cs typeface="Arial"/>
              </a:rPr>
              <a:t>Negotiations Committee and </a:t>
            </a:r>
            <a:r>
              <a:rPr lang="en-US" sz="2200" dirty="0" smtClean="0">
                <a:solidFill>
                  <a:schemeClr val="bg1"/>
                </a:solidFill>
                <a:latin typeface="Arial"/>
                <a:cs typeface="Arial"/>
              </a:rPr>
              <a:t>Team; </a:t>
            </a:r>
            <a:r>
              <a:rPr lang="en-US" sz="2200" dirty="0">
                <a:solidFill>
                  <a:schemeClr val="bg1"/>
                </a:solidFill>
                <a:latin typeface="Arial"/>
                <a:cs typeface="Arial"/>
              </a:rPr>
              <a:t>Safety Committee </a:t>
            </a:r>
            <a:endParaRPr lang="en-US" sz="22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en-US" sz="2200" dirty="0">
                <a:solidFill>
                  <a:schemeClr val="bg1"/>
                </a:solidFill>
                <a:latin typeface="Arial"/>
                <a:cs typeface="Arial"/>
              </a:rPr>
              <a:t>International Educational 3-Day Program for Osaka-</a:t>
            </a:r>
            <a:r>
              <a:rPr lang="en-US" sz="2200" dirty="0" err="1">
                <a:solidFill>
                  <a:schemeClr val="bg1"/>
                </a:solidFill>
                <a:latin typeface="Arial"/>
                <a:cs typeface="Arial"/>
              </a:rPr>
              <a:t>Jikei</a:t>
            </a:r>
            <a:r>
              <a:rPr lang="en-US" sz="2200" dirty="0">
                <a:solidFill>
                  <a:schemeClr val="bg1"/>
                </a:solidFill>
                <a:latin typeface="Arial"/>
                <a:cs typeface="Arial"/>
              </a:rPr>
              <a:t> College, Osaka, Japan, 2002- current (Co-Chair 2000-2013) </a:t>
            </a:r>
            <a:endParaRPr lang="en-US" sz="22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en-US" sz="2200" dirty="0" smtClean="0">
                <a:solidFill>
                  <a:schemeClr val="bg1"/>
                </a:solidFill>
              </a:rPr>
              <a:t>Developed the </a:t>
            </a:r>
            <a:r>
              <a:rPr lang="en-US" sz="2200" dirty="0">
                <a:solidFill>
                  <a:schemeClr val="bg1"/>
                </a:solidFill>
              </a:rPr>
              <a:t>Athletic Trainer Aide Educational </a:t>
            </a:r>
            <a:r>
              <a:rPr lang="en-US" sz="2200" dirty="0" smtClean="0">
                <a:solidFill>
                  <a:schemeClr val="bg1"/>
                </a:solidFill>
              </a:rPr>
              <a:t>Program, International </a:t>
            </a:r>
            <a:r>
              <a:rPr lang="en-US" sz="2200" dirty="0">
                <a:solidFill>
                  <a:schemeClr val="bg1"/>
                </a:solidFill>
              </a:rPr>
              <a:t>program with Osaka </a:t>
            </a:r>
            <a:endParaRPr lang="en-US" sz="22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algn="l">
              <a:defRPr sz="1800">
                <a:solidFill>
                  <a:srgbClr val="000000"/>
                </a:solidFill>
              </a:defRPr>
            </a:pPr>
            <a:r>
              <a:rPr lang="en-US" sz="2200" dirty="0">
                <a:solidFill>
                  <a:schemeClr val="bg1"/>
                </a:solidFill>
                <a:latin typeface="Arial"/>
                <a:cs typeface="Arial"/>
              </a:rPr>
              <a:t>Supervising Athletic Trainer for students in Athletic Training, 1980-2013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812" y="30618"/>
            <a:ext cx="1329188" cy="13985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1656173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400" b="1" dirty="0" smtClean="0">
                <a:solidFill>
                  <a:srgbClr val="FFFFFF"/>
                </a:solidFill>
                <a:latin typeface="Arial"/>
                <a:cs typeface="Arial"/>
              </a:rPr>
              <a:t>CARRIE GRAHAM</a:t>
            </a:r>
            <a:endParaRPr lang="en-US" sz="44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0" name="Shape 50"/>
          <p:cNvSpPr>
            <a:spLocks noGrp="1"/>
          </p:cNvSpPr>
          <p:nvPr>
            <p:ph type="body" idx="1"/>
          </p:nvPr>
        </p:nvSpPr>
        <p:spPr>
          <a:xfrm>
            <a:off x="4959927" y="1567177"/>
            <a:ext cx="3519055" cy="1132845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b="0"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NATA</a:t>
            </a:r>
            <a:r>
              <a:rPr lang="en-US" sz="28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Member Since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1993 </a:t>
            </a:r>
            <a:endParaRPr sz="28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Shape 51"/>
          <p:cNvSpPr/>
          <p:nvPr/>
        </p:nvSpPr>
        <p:spPr>
          <a:xfrm>
            <a:off x="4821383" y="2963281"/>
            <a:ext cx="3865416" cy="12362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ctr">
              <a:spcBef>
                <a:spcPts val="500"/>
              </a:spcBef>
            </a:pPr>
            <a:r>
              <a:rPr sz="2400" b="1" dirty="0">
                <a:solidFill>
                  <a:schemeClr val="bg1"/>
                </a:solidFill>
                <a:latin typeface="Arial"/>
                <a:cs typeface="Arial"/>
              </a:rPr>
              <a:t>WATC Member </a:t>
            </a:r>
            <a:endParaRPr lang="en-US" sz="2400" b="1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lvl="0" algn="ctr">
              <a:spcBef>
                <a:spcPts val="500"/>
              </a:spcBef>
            </a:pPr>
            <a:r>
              <a:rPr sz="2400" b="1" dirty="0" smtClean="0">
                <a:solidFill>
                  <a:schemeClr val="bg1"/>
                </a:solidFill>
                <a:latin typeface="Arial"/>
                <a:cs typeface="Arial"/>
              </a:rPr>
              <a:t>District 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10</a:t>
            </a:r>
            <a:endParaRPr sz="2400" b="1" dirty="0">
              <a:solidFill>
                <a:schemeClr val="bg1"/>
              </a:solidFill>
              <a:latin typeface="Arial"/>
              <a:cs typeface="Arial"/>
            </a:endParaRPr>
          </a:p>
          <a:p>
            <a:pPr lvl="0" algn="ctr">
              <a:spcBef>
                <a:spcPts val="500"/>
              </a:spcBef>
            </a:pPr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2000-2003</a:t>
            </a:r>
            <a:endParaRPr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2" name="Shape 52"/>
          <p:cNvSpPr/>
          <p:nvPr/>
        </p:nvSpPr>
        <p:spPr>
          <a:xfrm>
            <a:off x="2667000" y="2133600"/>
            <a:ext cx="3581400" cy="3494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marL="342900" indent="-342900" algn="ctr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endParaRPr sz="2400" dirty="0">
              <a:solidFill>
                <a:srgbClr val="FF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21383" y="4468066"/>
            <a:ext cx="3865417" cy="895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500"/>
              </a:spcBef>
            </a:pPr>
            <a:r>
              <a:rPr lang="en-US" sz="2400" b="1" dirty="0">
                <a:solidFill>
                  <a:schemeClr val="bg1"/>
                </a:solidFill>
                <a:latin typeface="Arial"/>
                <a:cs typeface="Arial"/>
              </a:rPr>
              <a:t>WATC Member 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District 1</a:t>
            </a:r>
            <a:endParaRPr lang="en-US" sz="2400" b="1" dirty="0">
              <a:solidFill>
                <a:schemeClr val="bg1"/>
              </a:solidFill>
              <a:latin typeface="Arial"/>
              <a:cs typeface="Arial"/>
            </a:endParaRPr>
          </a:p>
          <a:p>
            <a:pPr lvl="0" algn="ctr">
              <a:spcBef>
                <a:spcPts val="500"/>
              </a:spcBef>
            </a:pPr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2006 </a:t>
            </a:r>
            <a:r>
              <a:rPr lang="en-US" sz="2400" b="1" dirty="0">
                <a:solidFill>
                  <a:schemeClr val="bg1"/>
                </a:solidFill>
                <a:latin typeface="Arial"/>
                <a:cs typeface="Arial"/>
              </a:rPr>
              <a:t>- 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2008</a:t>
            </a:r>
            <a:endParaRPr lang="en-US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01080"/>
            <a:ext cx="3214254" cy="515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720202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400" b="1" dirty="0" smtClean="0">
                <a:solidFill>
                  <a:srgbClr val="FFFFFF"/>
                </a:solidFill>
                <a:latin typeface="Arial"/>
                <a:cs typeface="Arial"/>
              </a:rPr>
              <a:t>CARRIE GRAHAM </a:t>
            </a:r>
            <a:endParaRPr lang="en-US" sz="44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5" name="Shape 55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33745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dirty="0" smtClean="0">
                <a:latin typeface="Arial"/>
                <a:cs typeface="Arial"/>
              </a:rPr>
              <a:t>EDUCATION</a:t>
            </a:r>
          </a:p>
          <a:p>
            <a:r>
              <a:rPr lang="en-US" dirty="0" smtClean="0">
                <a:latin typeface="Arial"/>
                <a:cs typeface="Arial"/>
              </a:rPr>
              <a:t>BA Sports Medicine, Catawba </a:t>
            </a:r>
            <a:r>
              <a:rPr lang="en-US" dirty="0">
                <a:latin typeface="Arial"/>
                <a:cs typeface="Arial"/>
              </a:rPr>
              <a:t>College, Salisbury, </a:t>
            </a:r>
            <a:r>
              <a:rPr lang="en-US" dirty="0" smtClean="0">
                <a:latin typeface="Arial"/>
                <a:cs typeface="Arial"/>
              </a:rPr>
              <a:t>NC</a:t>
            </a:r>
          </a:p>
          <a:p>
            <a:r>
              <a:rPr lang="en-US" dirty="0" smtClean="0">
                <a:latin typeface="Arial"/>
                <a:cs typeface="Arial"/>
              </a:rPr>
              <a:t>MA </a:t>
            </a:r>
            <a:r>
              <a:rPr lang="en-US" dirty="0">
                <a:latin typeface="Arial"/>
                <a:cs typeface="Arial"/>
              </a:rPr>
              <a:t>Health, Physical Education, and </a:t>
            </a:r>
            <a:r>
              <a:rPr lang="en-US" dirty="0" smtClean="0">
                <a:latin typeface="Arial"/>
                <a:cs typeface="Arial"/>
              </a:rPr>
              <a:t>Recreation, </a:t>
            </a:r>
            <a:r>
              <a:rPr lang="en-US" dirty="0">
                <a:latin typeface="Arial"/>
                <a:cs typeface="Arial"/>
              </a:rPr>
              <a:t>Western Michigan </a:t>
            </a:r>
            <a:r>
              <a:rPr lang="en-US" dirty="0" smtClean="0">
                <a:latin typeface="Arial"/>
                <a:cs typeface="Arial"/>
              </a:rPr>
              <a:t>University</a:t>
            </a:r>
          </a:p>
          <a:p>
            <a:pPr marL="0" lvl="0" indent="0">
              <a:buNone/>
            </a:pPr>
            <a:endParaRPr lang="en-US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800" b="1" dirty="0" smtClean="0">
                <a:solidFill>
                  <a:srgbClr val="FFFFFF"/>
                </a:solidFill>
                <a:latin typeface="Arial"/>
                <a:ea typeface="Andalus"/>
                <a:cs typeface="Arial"/>
                <a:sym typeface="Andalus"/>
              </a:rPr>
              <a:t>CURRENTLY  </a:t>
            </a:r>
          </a:p>
          <a:p>
            <a:r>
              <a:rPr lang="en-US" dirty="0" smtClean="0">
                <a:latin typeface="Arial"/>
                <a:cs typeface="Arial"/>
              </a:rPr>
              <a:t>Assistant </a:t>
            </a:r>
            <a:r>
              <a:rPr lang="en-US" dirty="0">
                <a:latin typeface="Arial"/>
                <a:cs typeface="Arial"/>
              </a:rPr>
              <a:t>Professor – Exercise Science/Athletic </a:t>
            </a:r>
            <a:r>
              <a:rPr lang="en-US" dirty="0" smtClean="0">
                <a:latin typeface="Arial"/>
                <a:cs typeface="Arial"/>
              </a:rPr>
              <a:t>Training </a:t>
            </a:r>
            <a:r>
              <a:rPr lang="en-US" dirty="0">
                <a:latin typeface="Arial"/>
                <a:cs typeface="Arial"/>
              </a:rPr>
              <a:t>Catawba College, Salisbury, NC</a:t>
            </a:r>
          </a:p>
          <a:p>
            <a:pPr marL="0" indent="0">
              <a:buNone/>
            </a:pPr>
            <a:endParaRPr lang="en-US" dirty="0"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783" y="0"/>
            <a:ext cx="1584217" cy="206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218211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400" b="1" dirty="0" smtClean="0">
                <a:solidFill>
                  <a:srgbClr val="FFFFFF"/>
                </a:solidFill>
                <a:latin typeface="Arial"/>
                <a:cs typeface="Arial"/>
              </a:rPr>
              <a:t>CATHY POERNER SUPAK</a:t>
            </a:r>
            <a:endParaRPr sz="44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0" name="Shape 50"/>
          <p:cNvSpPr>
            <a:spLocks noGrp="1"/>
          </p:cNvSpPr>
          <p:nvPr>
            <p:ph type="body" idx="1"/>
          </p:nvPr>
        </p:nvSpPr>
        <p:spPr>
          <a:xfrm>
            <a:off x="4787153" y="1669837"/>
            <a:ext cx="3442447" cy="139438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b="0"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 b="1" dirty="0" smtClean="0">
                <a:solidFill>
                  <a:srgbClr val="FFFFFF"/>
                </a:solidFill>
                <a:latin typeface="Arial"/>
                <a:cs typeface="Arial"/>
              </a:rPr>
              <a:t>NATA </a:t>
            </a:r>
            <a:r>
              <a:rPr lang="en-US" sz="2800" b="1" dirty="0" smtClean="0">
                <a:solidFill>
                  <a:srgbClr val="FFFFFF"/>
                </a:solidFill>
                <a:latin typeface="Arial"/>
                <a:cs typeface="Arial"/>
              </a:rPr>
              <a:t>Member Since</a:t>
            </a:r>
            <a:r>
              <a:rPr lang="en-US" sz="2800" b="1" dirty="0">
                <a:latin typeface="Arial"/>
                <a:cs typeface="Arial"/>
              </a:rPr>
              <a:t> </a:t>
            </a:r>
            <a:r>
              <a:rPr lang="en-US" sz="2800" b="1" dirty="0" smtClean="0">
                <a:solidFill>
                  <a:srgbClr val="FFFFFF"/>
                </a:solidFill>
                <a:latin typeface="Arial"/>
                <a:cs typeface="Arial"/>
              </a:rPr>
              <a:t>1981</a:t>
            </a:r>
            <a:endParaRPr sz="28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1" name="Shape 51"/>
          <p:cNvSpPr/>
          <p:nvPr/>
        </p:nvSpPr>
        <p:spPr>
          <a:xfrm>
            <a:off x="5118846" y="3223131"/>
            <a:ext cx="2895601" cy="13567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spAutoFit/>
          </a:bodyPr>
          <a:lstStyle/>
          <a:p>
            <a:pPr lvl="0" algn="ctr">
              <a:spcBef>
                <a:spcPts val="500"/>
              </a:spcBef>
            </a:pPr>
            <a:r>
              <a:rPr sz="2800" b="1" dirty="0">
                <a:solidFill>
                  <a:schemeClr val="bg1"/>
                </a:solidFill>
                <a:latin typeface="Arial"/>
                <a:cs typeface="Arial"/>
              </a:rPr>
              <a:t>WATC Member </a:t>
            </a:r>
            <a:r>
              <a:rPr sz="2800" b="1" dirty="0" smtClean="0">
                <a:solidFill>
                  <a:schemeClr val="bg1"/>
                </a:solidFill>
                <a:latin typeface="Arial"/>
                <a:cs typeface="Arial"/>
              </a:rPr>
              <a:t>District </a:t>
            </a:r>
            <a:r>
              <a:rPr lang="en-US" sz="2800" b="1" dirty="0" smtClean="0">
                <a:solidFill>
                  <a:schemeClr val="bg1"/>
                </a:solidFill>
                <a:latin typeface="Arial"/>
                <a:cs typeface="Arial"/>
              </a:rPr>
              <a:t>6</a:t>
            </a:r>
            <a:endParaRPr sz="2800" b="1" dirty="0">
              <a:solidFill>
                <a:schemeClr val="bg1"/>
              </a:solidFill>
              <a:latin typeface="Arial"/>
              <a:cs typeface="Arial"/>
            </a:endParaRPr>
          </a:p>
          <a:p>
            <a:pPr lvl="0" algn="ctr">
              <a:spcBef>
                <a:spcPts val="500"/>
              </a:spcBef>
            </a:pPr>
            <a:r>
              <a:rPr lang="en-US" sz="2800" b="1" dirty="0" smtClean="0">
                <a:solidFill>
                  <a:schemeClr val="bg1"/>
                </a:solidFill>
                <a:latin typeface="Arial"/>
                <a:cs typeface="Arial"/>
              </a:rPr>
              <a:t>2003</a:t>
            </a:r>
            <a:r>
              <a:rPr sz="2800" b="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chemeClr val="bg1"/>
                </a:solidFill>
                <a:latin typeface="Arial"/>
                <a:cs typeface="Arial"/>
              </a:rPr>
              <a:t>- </a:t>
            </a:r>
            <a:r>
              <a:rPr lang="en-US" sz="2800" b="1" dirty="0" smtClean="0">
                <a:solidFill>
                  <a:schemeClr val="bg1"/>
                </a:solidFill>
                <a:latin typeface="Arial"/>
                <a:cs typeface="Arial"/>
              </a:rPr>
              <a:t>2006</a:t>
            </a:r>
            <a:endParaRPr sz="28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2" name="Shape 52"/>
          <p:cNvSpPr/>
          <p:nvPr/>
        </p:nvSpPr>
        <p:spPr>
          <a:xfrm>
            <a:off x="2772825" y="2505115"/>
            <a:ext cx="3581400" cy="3494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marL="342900" indent="-342900" algn="ctr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endParaRPr sz="240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19186" y="1997701"/>
            <a:ext cx="9233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497" y="1597923"/>
            <a:ext cx="2975708" cy="397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107246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  <a:t>CATHY POERNER SUPAK</a:t>
            </a:r>
            <a:endParaRPr sz="4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5" name="Shape 55"/>
          <p:cNvSpPr>
            <a:spLocks noGrp="1"/>
          </p:cNvSpPr>
          <p:nvPr>
            <p:ph type="body" idx="1"/>
          </p:nvPr>
        </p:nvSpPr>
        <p:spPr>
          <a:xfrm>
            <a:off x="286603" y="1600200"/>
            <a:ext cx="8400197" cy="5073555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0" lvl="0" indent="0">
              <a:buNone/>
              <a:defRPr sz="1800">
                <a:solidFill>
                  <a:srgbClr val="000000"/>
                </a:solidFill>
              </a:defRPr>
            </a:pPr>
            <a:r>
              <a:rPr lang="en-US" sz="3300" b="1" dirty="0" smtClean="0">
                <a:solidFill>
                  <a:srgbClr val="FFFFFF"/>
                </a:solidFill>
                <a:latin typeface="Arial"/>
                <a:ea typeface="Andalus"/>
                <a:cs typeface="Arial"/>
                <a:sym typeface="Andalus"/>
              </a:rPr>
              <a:t>EDUCATION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300" dirty="0" err="1" smtClean="0">
                <a:solidFill>
                  <a:srgbClr val="FFFFFF"/>
                </a:solidFill>
                <a:latin typeface="Arial"/>
                <a:ea typeface="Andalus"/>
                <a:cs typeface="Arial"/>
                <a:sym typeface="Andalus"/>
              </a:rPr>
              <a:t>BSEd</a:t>
            </a:r>
            <a:r>
              <a:rPr lang="en-US" sz="3300" dirty="0" smtClean="0">
                <a:solidFill>
                  <a:srgbClr val="FFFFFF"/>
                </a:solidFill>
                <a:latin typeface="Arial"/>
                <a:ea typeface="Andalus"/>
                <a:cs typeface="Arial"/>
                <a:sym typeface="Andalus"/>
              </a:rPr>
              <a:t> Athletic Training, Texas State University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3300" dirty="0">
              <a:solidFill>
                <a:srgbClr val="FFFFFF"/>
              </a:solidFill>
              <a:latin typeface="Arial"/>
              <a:ea typeface="Andalus"/>
              <a:cs typeface="Arial"/>
              <a:sym typeface="Andalus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300" b="1" dirty="0" smtClean="0">
                <a:solidFill>
                  <a:srgbClr val="FFFFFF"/>
                </a:solidFill>
                <a:latin typeface="Arial"/>
                <a:ea typeface="Andalus"/>
                <a:cs typeface="Arial"/>
                <a:sym typeface="Andalus"/>
              </a:rPr>
              <a:t>CERTIFICATIONS</a:t>
            </a:r>
          </a:p>
          <a:p>
            <a:pPr marL="457200" lvl="1" indent="0">
              <a:buNone/>
              <a:defRPr sz="1800">
                <a:solidFill>
                  <a:srgbClr val="000000"/>
                </a:solidFill>
              </a:defRPr>
            </a:pPr>
            <a:r>
              <a:rPr lang="en-US" sz="3300" dirty="0">
                <a:solidFill>
                  <a:schemeClr val="bg1"/>
                </a:solidFill>
                <a:latin typeface="Arial"/>
                <a:cs typeface="Arial"/>
              </a:rPr>
              <a:t>Texas Teacher’s Certification in Secondary Education-Political Science and Physical Education </a:t>
            </a:r>
            <a:endParaRPr sz="3300" dirty="0">
              <a:solidFill>
                <a:schemeClr val="bg1"/>
              </a:solidFill>
              <a:latin typeface="Arial"/>
              <a:ea typeface="Andalus"/>
              <a:cs typeface="Arial"/>
              <a:sym typeface="Andalus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3300" dirty="0">
              <a:solidFill>
                <a:schemeClr val="bg1"/>
              </a:solidFill>
              <a:latin typeface="Arial"/>
              <a:ea typeface="Andalus"/>
              <a:cs typeface="Arial"/>
              <a:sym typeface="Andalus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3300" dirty="0">
              <a:solidFill>
                <a:srgbClr val="FFFFFF"/>
              </a:solidFill>
              <a:latin typeface="Arial"/>
              <a:ea typeface="Andalus"/>
              <a:cs typeface="Arial"/>
              <a:sym typeface="Andalus"/>
            </a:endParaRPr>
          </a:p>
          <a:p>
            <a:pPr marL="0" indent="0">
              <a:buNone/>
            </a:pPr>
            <a:r>
              <a:rPr lang="en-US" sz="3300" b="1" dirty="0" smtClean="0">
                <a:solidFill>
                  <a:srgbClr val="FFFFFF"/>
                </a:solidFill>
                <a:latin typeface="Arial"/>
                <a:ea typeface="Andalus"/>
                <a:cs typeface="Arial"/>
                <a:sym typeface="Andalus"/>
              </a:rPr>
              <a:t>CURRENTLY</a:t>
            </a:r>
            <a:r>
              <a:rPr lang="en-US" sz="3300" dirty="0" smtClean="0">
                <a:solidFill>
                  <a:srgbClr val="FFFFFF"/>
                </a:solidFill>
                <a:latin typeface="Arial"/>
                <a:ea typeface="Andalus"/>
                <a:cs typeface="Arial"/>
                <a:sym typeface="Andalus"/>
              </a:rPr>
              <a:t> </a:t>
            </a:r>
          </a:p>
          <a:p>
            <a:r>
              <a:rPr lang="en-US" sz="3300" dirty="0" smtClean="0">
                <a:latin typeface="Arial"/>
                <a:cs typeface="Arial"/>
              </a:rPr>
              <a:t>Outreach </a:t>
            </a:r>
            <a:r>
              <a:rPr lang="en-US" sz="3300" dirty="0">
                <a:latin typeface="Arial"/>
                <a:cs typeface="Arial"/>
              </a:rPr>
              <a:t>Athletic Trainer at Clear Brook High School for Houston Methodist St. John,  Sports Medicine &amp; </a:t>
            </a:r>
            <a:r>
              <a:rPr lang="en-US" sz="3300" dirty="0" smtClean="0">
                <a:latin typeface="Arial"/>
                <a:cs typeface="Arial"/>
              </a:rPr>
              <a:t>Orthopedics</a:t>
            </a:r>
            <a:endParaRPr lang="en-US" sz="33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800" dirty="0">
                <a:latin typeface="Arial"/>
                <a:cs typeface="Arial"/>
              </a:rPr>
              <a:t> </a:t>
            </a:r>
          </a:p>
          <a:p>
            <a:pPr marL="0" lvl="0" indent="0">
              <a:buNone/>
              <a:defRPr sz="1800">
                <a:solidFill>
                  <a:srgbClr val="000000"/>
                </a:solidFill>
              </a:defRPr>
            </a:pPr>
            <a:endParaRPr sz="2800" dirty="0">
              <a:solidFill>
                <a:srgbClr val="FFFFFF"/>
              </a:solidFill>
              <a:latin typeface="Arial"/>
              <a:ea typeface="Andalus"/>
              <a:cs typeface="Arial"/>
              <a:sym typeface="Andalu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4507" y="0"/>
            <a:ext cx="1289493" cy="1722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519244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  <a:t>CATHY POERNER SUPAK</a:t>
            </a:r>
            <a:endParaRPr sz="4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9" name="Shape 59"/>
          <p:cNvSpPr>
            <a:spLocks noGrp="1"/>
          </p:cNvSpPr>
          <p:nvPr>
            <p:ph type="body" idx="1"/>
          </p:nvPr>
        </p:nvSpPr>
        <p:spPr>
          <a:xfrm>
            <a:off x="457199" y="1600200"/>
            <a:ext cx="8509379" cy="52578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400" dirty="0" smtClean="0">
                <a:solidFill>
                  <a:srgbClr val="FFFFFF"/>
                </a:solidFill>
                <a:latin typeface="Arial"/>
                <a:cs typeface="Arial"/>
              </a:rPr>
              <a:t>2015 </a:t>
            </a:r>
            <a:r>
              <a:rPr lang="en-US" sz="3400" dirty="0" smtClean="0">
                <a:latin typeface="Arial"/>
                <a:cs typeface="Arial"/>
              </a:rPr>
              <a:t> </a:t>
            </a:r>
            <a:r>
              <a:rPr lang="en-US" sz="3400" dirty="0">
                <a:solidFill>
                  <a:schemeClr val="bg1"/>
                </a:solidFill>
                <a:latin typeface="Arial"/>
                <a:cs typeface="Arial"/>
              </a:rPr>
              <a:t>SWATA Hall of Fame </a:t>
            </a:r>
            <a:endParaRPr lang="en-US" sz="34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400" dirty="0" smtClean="0">
                <a:solidFill>
                  <a:schemeClr val="bg1"/>
                </a:solidFill>
                <a:latin typeface="Arial"/>
                <a:cs typeface="Arial"/>
              </a:rPr>
              <a:t>2014 SWATA Most Distinguished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400" dirty="0" smtClean="0">
                <a:solidFill>
                  <a:schemeClr val="bg1"/>
                </a:solidFill>
                <a:latin typeface="Arial"/>
                <a:cs typeface="Arial"/>
              </a:rPr>
              <a:t>2014 Greater Houston Athletic Trainer Society’s Hall of Fame 2013 Appointment by TX Governor Perry to the State’s Advisory Board of Athletic Trainers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400" dirty="0" smtClean="0">
                <a:solidFill>
                  <a:schemeClr val="bg1"/>
                </a:solidFill>
                <a:latin typeface="Arial"/>
                <a:cs typeface="Arial"/>
              </a:rPr>
              <a:t>2007 Chair of Texas State Athletic Trainers’ Association (first female chair)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400" dirty="0" smtClean="0">
                <a:solidFill>
                  <a:schemeClr val="bg1"/>
                </a:solidFill>
                <a:latin typeface="Arial"/>
                <a:cs typeface="Arial"/>
              </a:rPr>
              <a:t>2004 NATA Service Award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28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4507" y="0"/>
            <a:ext cx="1289493" cy="1722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547838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title"/>
          </p:nvPr>
        </p:nvSpPr>
        <p:spPr>
          <a:xfrm>
            <a:off x="457200" y="-72470"/>
            <a:ext cx="8126129" cy="1143001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400" b="1" dirty="0" smtClean="0">
                <a:solidFill>
                  <a:srgbClr val="FFFFFF"/>
                </a:solidFill>
                <a:latin typeface="Arial"/>
                <a:cs typeface="Arial"/>
              </a:rPr>
              <a:t>CHERI (DRYSDALE) ORNDORF</a:t>
            </a:r>
            <a:endParaRPr lang="en-US" sz="44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0" name="Shape 50"/>
          <p:cNvSpPr>
            <a:spLocks noGrp="1"/>
          </p:cNvSpPr>
          <p:nvPr>
            <p:ph type="body" idx="1"/>
          </p:nvPr>
        </p:nvSpPr>
        <p:spPr>
          <a:xfrm>
            <a:off x="4815379" y="1676400"/>
            <a:ext cx="3276600" cy="13716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defRPr sz="1800" b="0">
                <a:solidFill>
                  <a:srgbClr val="000000"/>
                </a:solidFill>
              </a:defRPr>
            </a:pPr>
            <a:r>
              <a:rPr sz="2800" dirty="0" smtClean="0">
                <a:solidFill>
                  <a:srgbClr val="FFFFFF"/>
                </a:solidFill>
                <a:latin typeface="Arial"/>
                <a:ea typeface="Andalus"/>
                <a:cs typeface="Arial"/>
                <a:sym typeface="Andalus"/>
              </a:rPr>
              <a:t>NATA</a:t>
            </a:r>
            <a:r>
              <a:rPr lang="en-US" sz="2800" dirty="0" smtClean="0">
                <a:solidFill>
                  <a:srgbClr val="FFFFFF"/>
                </a:solidFill>
                <a:latin typeface="Arial"/>
                <a:ea typeface="Andalus"/>
                <a:cs typeface="Arial"/>
                <a:sym typeface="Andalus"/>
              </a:rPr>
              <a:t> Member Since</a:t>
            </a:r>
            <a:r>
              <a:rPr lang="en-US" sz="2800" dirty="0">
                <a:latin typeface="Arial"/>
                <a:ea typeface="Andalus"/>
                <a:cs typeface="Arial"/>
                <a:sym typeface="Andalus"/>
              </a:rPr>
              <a:t> </a:t>
            </a:r>
            <a:r>
              <a:rPr sz="2800" dirty="0" smtClean="0">
                <a:solidFill>
                  <a:srgbClr val="FFFFFF"/>
                </a:solidFill>
                <a:latin typeface="Arial"/>
                <a:ea typeface="Andalus"/>
                <a:cs typeface="Arial"/>
                <a:sym typeface="Andalus"/>
              </a:rPr>
              <a:t>19</a:t>
            </a:r>
            <a:r>
              <a:rPr lang="en-US" sz="2800" dirty="0" smtClean="0">
                <a:solidFill>
                  <a:srgbClr val="FFFFFF"/>
                </a:solidFill>
                <a:latin typeface="Arial"/>
                <a:ea typeface="Andalus"/>
                <a:cs typeface="Arial"/>
                <a:sym typeface="Andalus"/>
              </a:rPr>
              <a:t>98</a:t>
            </a:r>
            <a:endParaRPr sz="2800" dirty="0">
              <a:solidFill>
                <a:srgbClr val="FFFFFF"/>
              </a:solidFill>
              <a:latin typeface="Arial"/>
              <a:ea typeface="Andalus"/>
              <a:cs typeface="Arial"/>
              <a:sym typeface="Andalus"/>
            </a:endParaRPr>
          </a:p>
        </p:txBody>
      </p:sp>
      <p:sp>
        <p:nvSpPr>
          <p:cNvPr id="51" name="Shape 51"/>
          <p:cNvSpPr/>
          <p:nvPr/>
        </p:nvSpPr>
        <p:spPr>
          <a:xfrm>
            <a:off x="5204053" y="3624795"/>
            <a:ext cx="2690321" cy="12362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ctr">
              <a:spcBef>
                <a:spcPts val="500"/>
              </a:spcBef>
            </a:pPr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WATC Member</a:t>
            </a:r>
          </a:p>
          <a:p>
            <a:pPr lvl="0" algn="ctr">
              <a:spcBef>
                <a:spcPts val="500"/>
              </a:spcBef>
            </a:pPr>
            <a:r>
              <a:rPr sz="2400" b="1" dirty="0" smtClean="0">
                <a:solidFill>
                  <a:schemeClr val="bg1"/>
                </a:solidFill>
                <a:latin typeface="Arial"/>
                <a:cs typeface="Arial"/>
              </a:rPr>
              <a:t>District 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2</a:t>
            </a:r>
            <a:r>
              <a:rPr sz="2400" b="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</a:p>
          <a:p>
            <a:pPr lvl="0" algn="ctr">
              <a:spcBef>
                <a:spcPts val="500"/>
              </a:spcBef>
            </a:pPr>
            <a:r>
              <a:rPr sz="2400" b="1" dirty="0" smtClean="0">
                <a:solidFill>
                  <a:schemeClr val="bg1"/>
                </a:solidFill>
                <a:latin typeface="Arial"/>
                <a:cs typeface="Arial"/>
              </a:rPr>
              <a:t>200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5</a:t>
            </a:r>
            <a:r>
              <a:rPr sz="2400" b="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bg1"/>
                </a:solidFill>
                <a:latin typeface="Arial"/>
                <a:cs typeface="Arial"/>
              </a:rPr>
              <a:t>- 2008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71954"/>
            <a:ext cx="3352800" cy="4705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7674291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>
            <a:spLocks noGrp="1"/>
          </p:cNvSpPr>
          <p:nvPr>
            <p:ph type="title"/>
          </p:nvPr>
        </p:nvSpPr>
        <p:spPr>
          <a:xfrm>
            <a:off x="0" y="228600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400" b="1" dirty="0" smtClean="0">
                <a:solidFill>
                  <a:srgbClr val="FFFFFF"/>
                </a:solidFill>
                <a:latin typeface="Arial"/>
                <a:cs typeface="Arial"/>
              </a:rPr>
              <a:t>CHERI (DRYDALE) ORNDORF</a:t>
            </a:r>
            <a:endParaRPr lang="en-US" sz="44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5" name="Shape 55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54102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lvl="0" indent="0" defTabSz="740663">
              <a:spcBef>
                <a:spcPts val="500"/>
              </a:spcBef>
              <a:buNone/>
              <a:defRPr sz="1800">
                <a:solidFill>
                  <a:srgbClr val="000000"/>
                </a:solidFill>
              </a:defRPr>
            </a:pPr>
            <a:r>
              <a:rPr lang="en-US" sz="2400" b="1" dirty="0" smtClean="0">
                <a:solidFill>
                  <a:srgbClr val="FFFFFF"/>
                </a:solidFill>
                <a:latin typeface="Arial"/>
                <a:cs typeface="Arial"/>
              </a:rPr>
              <a:t>EDUCATION</a:t>
            </a:r>
          </a:p>
          <a:p>
            <a:pPr marL="277749" lvl="0" indent="-277749" defTabSz="740663">
              <a:spcBef>
                <a:spcPts val="500"/>
              </a:spcBef>
              <a:defRPr sz="1800">
                <a:solidFill>
                  <a:srgbClr val="000000"/>
                </a:solidFill>
              </a:defRPr>
            </a:pPr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BS Health Sciences/Athletic Training</a:t>
            </a: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,</a:t>
            </a:r>
            <a:r>
              <a:rPr sz="24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Lock Haven University </a:t>
            </a:r>
            <a:endParaRPr sz="240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277749" lvl="0" indent="-277749" defTabSz="740663">
              <a:spcBef>
                <a:spcPts val="500"/>
              </a:spcBef>
              <a:defRPr sz="1800">
                <a:solidFill>
                  <a:srgbClr val="000000"/>
                </a:solidFill>
              </a:defRPr>
            </a:pPr>
            <a:r>
              <a:rPr sz="2400" dirty="0" smtClean="0">
                <a:solidFill>
                  <a:schemeClr val="bg1"/>
                </a:solidFill>
                <a:latin typeface="Arial"/>
                <a:cs typeface="Arial"/>
              </a:rPr>
              <a:t>M</a:t>
            </a: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E</a:t>
            </a: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d</a:t>
            </a:r>
            <a:r>
              <a:rPr sz="24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Health </a:t>
            </a:r>
            <a:r>
              <a:rPr sz="2400" dirty="0" smtClean="0">
                <a:solidFill>
                  <a:schemeClr val="bg1"/>
                </a:solidFill>
                <a:latin typeface="Arial"/>
                <a:cs typeface="Arial"/>
              </a:rPr>
              <a:t>Education</a:t>
            </a: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,</a:t>
            </a: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 Penn State University</a:t>
            </a:r>
          </a:p>
          <a:p>
            <a:pPr marL="277749" lvl="0" indent="-277749" defTabSz="740663">
              <a:spcBef>
                <a:spcPts val="500"/>
              </a:spcBef>
              <a:defRPr sz="1800">
                <a:solidFill>
                  <a:srgbClr val="000000"/>
                </a:solidFill>
              </a:defRPr>
            </a:pPr>
            <a:endParaRPr lang="en-US" sz="24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0" lvl="0" indent="0" defTabSz="740663">
              <a:spcBef>
                <a:spcPts val="500"/>
              </a:spcBef>
              <a:buNone/>
              <a:defRPr sz="1800">
                <a:solidFill>
                  <a:srgbClr val="000000"/>
                </a:solidFill>
              </a:defRPr>
            </a:pPr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CERFICATIONS </a:t>
            </a:r>
            <a:endParaRPr sz="2400" b="1" dirty="0">
              <a:solidFill>
                <a:schemeClr val="bg1"/>
              </a:solidFill>
              <a:latin typeface="Arial"/>
              <a:cs typeface="Arial"/>
            </a:endParaRPr>
          </a:p>
          <a:p>
            <a:pPr marL="277749" lvl="0" indent="-277749" defTabSz="740663">
              <a:spcBef>
                <a:spcPts val="500"/>
              </a:spcBef>
              <a:defRPr sz="1800">
                <a:solidFill>
                  <a:srgbClr val="000000"/>
                </a:solidFill>
              </a:defRPr>
            </a:pPr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Sound Assisted Soft Tissue Mobilization Technique Certified</a:t>
            </a:r>
            <a:endParaRPr sz="240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277749" lvl="0" indent="-277749" defTabSz="740663">
              <a:spcBef>
                <a:spcPts val="500"/>
              </a:spcBef>
              <a:defRPr sz="1800">
                <a:solidFill>
                  <a:srgbClr val="000000"/>
                </a:solidFill>
              </a:defRPr>
            </a:pPr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Red Cord Level 1 &amp; 2 Certified</a:t>
            </a:r>
            <a:endParaRPr sz="240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277749" lvl="0" indent="-277749" defTabSz="740663">
              <a:spcBef>
                <a:spcPts val="500"/>
              </a:spcBef>
              <a:defRPr sz="1800">
                <a:solidFill>
                  <a:srgbClr val="000000"/>
                </a:solidFill>
              </a:defRPr>
            </a:pPr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Reiki 1 &amp; 2 Certified</a:t>
            </a:r>
            <a:endParaRPr sz="2400" dirty="0">
              <a:solidFill>
                <a:srgbClr val="FFFFFF"/>
              </a:solidFill>
              <a:latin typeface="Arial"/>
              <a:ea typeface="Andalus"/>
              <a:cs typeface="Arial"/>
              <a:sym typeface="Andalus"/>
            </a:endParaRPr>
          </a:p>
          <a:p>
            <a:pPr marL="277749" lvl="0" indent="-277749" defTabSz="740663">
              <a:spcBef>
                <a:spcPts val="500"/>
              </a:spcBef>
              <a:defRPr sz="1800">
                <a:solidFill>
                  <a:srgbClr val="000000"/>
                </a:solidFill>
              </a:defRPr>
            </a:pPr>
            <a:endParaRPr lang="en-US" sz="2400" dirty="0" smtClean="0">
              <a:solidFill>
                <a:srgbClr val="FFFFFF"/>
              </a:solidFill>
              <a:latin typeface="Arial"/>
              <a:ea typeface="Andalus"/>
              <a:cs typeface="Arial"/>
              <a:sym typeface="Andalus"/>
            </a:endParaRPr>
          </a:p>
          <a:p>
            <a:pPr marL="0" lvl="0" indent="0" defTabSz="740663">
              <a:spcBef>
                <a:spcPts val="500"/>
              </a:spcBef>
              <a:buNone/>
              <a:defRPr sz="1800">
                <a:solidFill>
                  <a:srgbClr val="000000"/>
                </a:solidFill>
              </a:defRPr>
            </a:pPr>
            <a:r>
              <a:rPr lang="en-US" sz="2400" b="1" dirty="0" smtClean="0">
                <a:solidFill>
                  <a:srgbClr val="FFFFFF"/>
                </a:solidFill>
                <a:latin typeface="Arial"/>
                <a:ea typeface="Andalus"/>
                <a:cs typeface="Arial"/>
                <a:sym typeface="Andalus"/>
              </a:rPr>
              <a:t>CURRENTLY</a:t>
            </a:r>
            <a:r>
              <a:rPr sz="2400" dirty="0" smtClean="0">
                <a:solidFill>
                  <a:srgbClr val="FFFFFF"/>
                </a:solidFill>
                <a:latin typeface="Arial"/>
                <a:ea typeface="Andalus"/>
                <a:cs typeface="Arial"/>
                <a:sym typeface="Andalus"/>
              </a:rPr>
              <a:t> </a:t>
            </a:r>
            <a:endParaRPr lang="en-US" sz="2400" dirty="0" smtClean="0">
              <a:solidFill>
                <a:srgbClr val="FFFFFF"/>
              </a:solidFill>
              <a:latin typeface="Arial"/>
              <a:ea typeface="Andalus"/>
              <a:cs typeface="Arial"/>
              <a:sym typeface="Andalus"/>
            </a:endParaRPr>
          </a:p>
          <a:p>
            <a:pPr defTabSz="740663">
              <a:spcBef>
                <a:spcPts val="500"/>
              </a:spcBef>
              <a:defRPr sz="1800">
                <a:solidFill>
                  <a:srgbClr val="000000"/>
                </a:solidFill>
              </a:defRPr>
            </a:pPr>
            <a:r>
              <a:rPr lang="en-US" sz="2400" dirty="0" smtClean="0">
                <a:solidFill>
                  <a:srgbClr val="FFFFFF"/>
                </a:solidFill>
                <a:latin typeface="Arial"/>
                <a:ea typeface="Andalus"/>
                <a:cs typeface="Arial"/>
                <a:sym typeface="Andalus"/>
              </a:rPr>
              <a:t>Clinical Rehab Specialist </a:t>
            </a:r>
            <a:r>
              <a:rPr sz="2400" dirty="0" smtClean="0">
                <a:solidFill>
                  <a:srgbClr val="FFFFFF"/>
                </a:solidFill>
                <a:latin typeface="Arial"/>
                <a:ea typeface="Andalus"/>
                <a:cs typeface="Arial"/>
                <a:sym typeface="Andalus"/>
              </a:rPr>
              <a:t>for </a:t>
            </a:r>
            <a:r>
              <a:rPr lang="en-US" sz="2400" dirty="0" smtClean="0">
                <a:solidFill>
                  <a:srgbClr val="FFFFFF"/>
                </a:solidFill>
                <a:latin typeface="Arial"/>
                <a:ea typeface="Andalus"/>
                <a:cs typeface="Arial"/>
                <a:sym typeface="Andalus"/>
              </a:rPr>
              <a:t>Bucknell University</a:t>
            </a:r>
            <a:endParaRPr sz="2400" dirty="0">
              <a:solidFill>
                <a:srgbClr val="FFFFFF"/>
              </a:solidFill>
              <a:latin typeface="Arial"/>
              <a:ea typeface="Andalus"/>
              <a:cs typeface="Arial"/>
              <a:sym typeface="Andalus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418" y="0"/>
            <a:ext cx="1023582" cy="1436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9714858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/>
          </p:cNvSpPr>
          <p:nvPr>
            <p:ph type="title"/>
          </p:nvPr>
        </p:nvSpPr>
        <p:spPr>
          <a:xfrm>
            <a:off x="-9929" y="0"/>
            <a:ext cx="8229600" cy="1143001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400" dirty="0" smtClean="0">
                <a:solidFill>
                  <a:srgbClr val="FFFFFF"/>
                </a:solidFill>
                <a:latin typeface="Arial"/>
                <a:cs typeface="Arial"/>
              </a:rPr>
              <a:t>CHERI (DRYSDALE) ORNDORF</a:t>
            </a:r>
            <a:endParaRPr lang="en-US" sz="44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9" name="Shape 59"/>
          <p:cNvSpPr>
            <a:spLocks noGrp="1"/>
          </p:cNvSpPr>
          <p:nvPr>
            <p:ph type="body" idx="1"/>
          </p:nvPr>
        </p:nvSpPr>
        <p:spPr>
          <a:xfrm>
            <a:off x="54322" y="1066801"/>
            <a:ext cx="9035356" cy="571763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6314" lvl="0" indent="-226314" defTabSz="603504">
              <a:lnSpc>
                <a:spcPct val="120000"/>
              </a:lnSpc>
              <a:spcBef>
                <a:spcPts val="500"/>
              </a:spcBef>
              <a:defRPr sz="1800">
                <a:solidFill>
                  <a:srgbClr val="000000"/>
                </a:solidFill>
              </a:defRPr>
            </a:pP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2013-Present </a:t>
            </a: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– Head Athletic Trainer for US </a:t>
            </a: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Women’s   Lacrosse </a:t>
            </a: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Senior National Team (will be competing in World Cup in England 2017</a:t>
            </a: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)</a:t>
            </a:r>
          </a:p>
          <a:p>
            <a:pPr marL="226314" lvl="0" indent="-226314" defTabSz="603504">
              <a:lnSpc>
                <a:spcPct val="120000"/>
              </a:lnSpc>
              <a:spcBef>
                <a:spcPts val="500"/>
              </a:spcBef>
              <a:defRPr sz="1800">
                <a:solidFill>
                  <a:srgbClr val="000000"/>
                </a:solidFill>
              </a:defRPr>
            </a:pP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2011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–Athletic </a:t>
            </a: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Trainer for US Women’s Lacrosse U19 Team (won World Cup in </a:t>
            </a: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Germany</a:t>
            </a:r>
          </a:p>
          <a:p>
            <a:pPr marL="226314" indent="-226314" defTabSz="603504">
              <a:lnSpc>
                <a:spcPct val="120000"/>
              </a:lnSpc>
              <a:spcBef>
                <a:spcPts val="500"/>
              </a:spcBef>
              <a:defRPr sz="1800">
                <a:solidFill>
                  <a:srgbClr val="000000"/>
                </a:solidFill>
              </a:defRPr>
            </a:pP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2007-2010- Served as Chair for Women in Athletic Training Tennis Tournament Committee to benefit Susan G. </a:t>
            </a: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Komen</a:t>
            </a:r>
          </a:p>
          <a:p>
            <a:pPr marL="226314" lvl="0" indent="-226314" defTabSz="603504">
              <a:spcBef>
                <a:spcPts val="500"/>
              </a:spcBef>
              <a:defRPr sz="1800">
                <a:solidFill>
                  <a:srgbClr val="000000"/>
                </a:solidFill>
              </a:defRPr>
            </a:pP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2006-2008- Presenter at Annual Convention for NATA on Muscle Energy</a:t>
            </a:r>
          </a:p>
          <a:p>
            <a:pPr marL="226314" lvl="0" indent="-226314" defTabSz="603504">
              <a:spcBef>
                <a:spcPts val="500"/>
              </a:spcBef>
              <a:defRPr sz="1800">
                <a:solidFill>
                  <a:srgbClr val="000000"/>
                </a:solidFill>
              </a:defRPr>
            </a:pP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2005-2008 – NATA District 2 Chair and NJ State Chair, Women in Athletic Training Committee</a:t>
            </a:r>
          </a:p>
          <a:p>
            <a:pPr marL="226314" lvl="0" indent="-226314" defTabSz="603504">
              <a:spcBef>
                <a:spcPts val="500"/>
              </a:spcBef>
              <a:defRPr sz="1800">
                <a:solidFill>
                  <a:srgbClr val="000000"/>
                </a:solidFill>
              </a:defRPr>
            </a:pPr>
            <a:r>
              <a:rPr sz="2400" dirty="0" smtClean="0">
                <a:solidFill>
                  <a:srgbClr val="FFFFFF"/>
                </a:solidFill>
                <a:latin typeface="Arial"/>
                <a:cs typeface="Arial"/>
              </a:rPr>
              <a:t>19</a:t>
            </a:r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99 and 2007</a:t>
            </a:r>
            <a:r>
              <a:rPr sz="24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24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Volunteered at US Olympic Training Centers (Chula Vista and Colorado)</a:t>
            </a:r>
            <a:endParaRPr lang="en-US" sz="2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670" y="8557"/>
            <a:ext cx="894927" cy="125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4826760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000" b="1" dirty="0" smtClean="0">
                <a:solidFill>
                  <a:schemeClr val="bg1"/>
                </a:solidFill>
                <a:latin typeface="Arial"/>
                <a:cs typeface="Arial"/>
              </a:rPr>
              <a:t>DAPHNE BENAS</a:t>
            </a:r>
            <a:endParaRPr sz="4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1" name="Shape 51"/>
          <p:cNvSpPr/>
          <p:nvPr/>
        </p:nvSpPr>
        <p:spPr>
          <a:xfrm>
            <a:off x="5114363" y="3368764"/>
            <a:ext cx="2895601" cy="11721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 algn="ctr">
              <a:spcBef>
                <a:spcPts val="500"/>
              </a:spcBef>
            </a:pPr>
            <a:r>
              <a:rPr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 Member </a:t>
            </a:r>
            <a:r>
              <a:rPr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District 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lvl="0" algn="ctr">
              <a:spcBef>
                <a:spcPts val="500"/>
              </a:spcBef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2001</a:t>
            </a:r>
            <a:r>
              <a:rPr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2003</a:t>
            </a:r>
            <a:endParaRPr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Shape 52"/>
          <p:cNvSpPr/>
          <p:nvPr/>
        </p:nvSpPr>
        <p:spPr>
          <a:xfrm>
            <a:off x="2772825" y="2505115"/>
            <a:ext cx="3581400" cy="3494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marL="342900" indent="-342900" algn="ctr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endParaRPr sz="240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19186" y="1997701"/>
            <a:ext cx="9233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35071" y="2248607"/>
            <a:ext cx="3254187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NATA Member Since</a:t>
            </a: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1973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49096"/>
            <a:ext cx="3657600" cy="457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131091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817" y="228600"/>
            <a:ext cx="1771650" cy="10311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00"/>
          <a:stretch/>
        </p:blipFill>
        <p:spPr>
          <a:xfrm>
            <a:off x="-2934" y="4023"/>
            <a:ext cx="1065443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3" t="76942"/>
          <a:stretch/>
        </p:blipFill>
        <p:spPr>
          <a:xfrm>
            <a:off x="7109140" y="5280743"/>
            <a:ext cx="2035261" cy="1581283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062509" y="1366093"/>
            <a:ext cx="7276273" cy="52940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750" b="1" i="1" dirty="0" smtClean="0">
                <a:solidFill>
                  <a:srgbClr val="5B9BD5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A Special Thank You to  the organizing committee:</a:t>
            </a:r>
            <a:endParaRPr lang="en-US" sz="2750" dirty="0">
              <a:solidFill>
                <a:srgbClr val="5B9BD5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750" dirty="0">
                <a:solidFill>
                  <a:srgbClr val="5B9BD5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Katie Grove – Task Force and WATC chair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750" dirty="0">
                <a:solidFill>
                  <a:srgbClr val="5B9BD5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Gretchen </a:t>
            </a:r>
            <a:r>
              <a:rPr lang="en-US" sz="2750" dirty="0" err="1">
                <a:solidFill>
                  <a:srgbClr val="5B9BD5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Schlabach</a:t>
            </a:r>
            <a:r>
              <a:rPr lang="en-US" sz="2750" dirty="0">
                <a:solidFill>
                  <a:srgbClr val="5B9BD5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 – D4 Task Force &amp; D4 WATC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750" dirty="0">
                <a:solidFill>
                  <a:srgbClr val="5B9BD5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Cheri </a:t>
            </a:r>
            <a:r>
              <a:rPr lang="en-US" sz="2750" dirty="0" err="1">
                <a:solidFill>
                  <a:srgbClr val="5B9BD5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Drysdale</a:t>
            </a:r>
            <a:r>
              <a:rPr lang="en-US" sz="2750" dirty="0">
                <a:solidFill>
                  <a:srgbClr val="5B9BD5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750" dirty="0" err="1">
                <a:solidFill>
                  <a:srgbClr val="5B9BD5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Orndorff</a:t>
            </a:r>
            <a:r>
              <a:rPr lang="en-US" sz="2750" dirty="0">
                <a:solidFill>
                  <a:srgbClr val="5B9BD5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 – D2 WATC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750" dirty="0">
                <a:solidFill>
                  <a:srgbClr val="5B9BD5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Margie King – D1Task Force &amp; WATC Chair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750" dirty="0">
                <a:solidFill>
                  <a:srgbClr val="5B9BD5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And technical assistance provided by: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750" dirty="0">
                <a:solidFill>
                  <a:srgbClr val="5B9BD5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Jessica Rager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750" dirty="0">
                <a:solidFill>
                  <a:srgbClr val="5B9BD5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Brian </a:t>
            </a:r>
            <a:r>
              <a:rPr lang="en-US" sz="2750" dirty="0" err="1">
                <a:solidFill>
                  <a:srgbClr val="5B9BD5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Duclos</a:t>
            </a:r>
            <a:endParaRPr lang="en-US" sz="2750" dirty="0">
              <a:solidFill>
                <a:srgbClr val="5B9BD5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endParaRPr lang="en-US" sz="2750" dirty="0">
              <a:solidFill>
                <a:srgbClr val="5B9BD5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363699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DAPHNE BENAS</a:t>
            </a:r>
            <a:endParaRPr lang="en-US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1918" y="1913135"/>
            <a:ext cx="8360164" cy="4944865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EDUCATION</a:t>
            </a:r>
          </a:p>
          <a:p>
            <a:pPr marL="342900" indent="-342900" algn="ctr">
              <a:buFont typeface="Arial"/>
              <a:buChar char="•"/>
            </a:pPr>
            <a:r>
              <a:rPr lang="en-US" b="0" dirty="0" smtClean="0"/>
              <a:t>BS - Physical Therapy, University of Connecticut</a:t>
            </a:r>
          </a:p>
          <a:p>
            <a:pPr marL="342900" indent="-342900" algn="ctr">
              <a:buFont typeface="Arial"/>
              <a:buChar char="•"/>
            </a:pPr>
            <a:r>
              <a:rPr lang="en-US" b="0" dirty="0" smtClean="0"/>
              <a:t>MS – Orthopedic Physical Therapy, </a:t>
            </a:r>
            <a:r>
              <a:rPr lang="en-US" b="0" dirty="0"/>
              <a:t>Quinnipiac University </a:t>
            </a:r>
            <a:endParaRPr lang="en-US" b="0" dirty="0" smtClean="0"/>
          </a:p>
          <a:p>
            <a:pPr marL="342900" indent="-342900" algn="ctr">
              <a:buFont typeface="Arial"/>
              <a:buChar char="•"/>
            </a:pPr>
            <a:endParaRPr lang="en-US" dirty="0" smtClean="0"/>
          </a:p>
          <a:p>
            <a:pPr algn="ctr"/>
            <a:r>
              <a:rPr lang="en-US" dirty="0" smtClean="0"/>
              <a:t>CERTIFICATION/LICENSE</a:t>
            </a:r>
          </a:p>
          <a:p>
            <a:pPr marL="342900" indent="-342900" algn="ctr">
              <a:buFont typeface="Arial"/>
              <a:buChar char="•"/>
            </a:pPr>
            <a:r>
              <a:rPr lang="en-US" b="0" dirty="0" smtClean="0"/>
              <a:t>Licensed Physical Therapist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CURRENTLY</a:t>
            </a:r>
          </a:p>
          <a:p>
            <a:pPr marL="342900" indent="-342900" algn="ctr">
              <a:buFont typeface="Arial"/>
              <a:buChar char="•"/>
            </a:pPr>
            <a:r>
              <a:rPr lang="en-US" b="0" dirty="0"/>
              <a:t>Assistant Athletic Trainer Yale University 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748" y="0"/>
            <a:ext cx="1893252" cy="237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202889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DAP</a:t>
            </a:r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HNE BENAS</a:t>
            </a:r>
            <a:endParaRPr lang="en-US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654" y="1571944"/>
            <a:ext cx="8433155" cy="5148799"/>
          </a:xfrm>
        </p:spPr>
        <p:txBody>
          <a:bodyPr>
            <a:norm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800" b="0" dirty="0"/>
              <a:t>Glamour Magazine Top 10 Career Woman</a:t>
            </a:r>
          </a:p>
          <a:p>
            <a:pPr marL="342900" indent="-342900">
              <a:buFont typeface="Arial"/>
              <a:buChar char="•"/>
            </a:pPr>
            <a:r>
              <a:rPr lang="en-US" sz="2800" b="0" dirty="0" smtClean="0"/>
              <a:t>First </a:t>
            </a:r>
            <a:r>
              <a:rPr lang="en-US" sz="2800" b="0" dirty="0"/>
              <a:t>woman Head Athletic Trainer of a university with a </a:t>
            </a:r>
            <a:r>
              <a:rPr lang="en-US" sz="2800" b="0" dirty="0" err="1"/>
              <a:t>Div</a:t>
            </a:r>
            <a:r>
              <a:rPr lang="en-US" sz="2800" b="0" dirty="0"/>
              <a:t> 1 Football program</a:t>
            </a:r>
          </a:p>
          <a:p>
            <a:pPr marL="342900" indent="-342900">
              <a:buFont typeface="Arial"/>
              <a:buChar char="•"/>
            </a:pPr>
            <a:r>
              <a:rPr lang="en-US" sz="2800" b="0" dirty="0" smtClean="0"/>
              <a:t>College </a:t>
            </a:r>
            <a:r>
              <a:rPr lang="en-US" sz="2800" b="0" dirty="0"/>
              <a:t>Athletic Trainer of the year from </a:t>
            </a:r>
            <a:r>
              <a:rPr lang="en-US" sz="2800" b="0" dirty="0" smtClean="0"/>
              <a:t>CATS</a:t>
            </a:r>
          </a:p>
          <a:p>
            <a:pPr marL="342900" indent="-342900">
              <a:buFont typeface="Arial"/>
              <a:buChar char="•"/>
            </a:pPr>
            <a:r>
              <a:rPr lang="en-US" sz="2800" b="0" dirty="0" smtClean="0"/>
              <a:t>Member </a:t>
            </a:r>
            <a:r>
              <a:rPr lang="en-US" sz="2800" b="0" dirty="0"/>
              <a:t>of the organizational committee for the medical coverage of the Special Olympics World games </a:t>
            </a:r>
          </a:p>
          <a:p>
            <a:pPr marL="342900" indent="-342900">
              <a:buFont typeface="Arial"/>
              <a:buChar char="•"/>
            </a:pPr>
            <a:r>
              <a:rPr lang="en-US" sz="2800" b="0" dirty="0" smtClean="0"/>
              <a:t>First </a:t>
            </a:r>
            <a:r>
              <a:rPr lang="en-US" sz="2800" b="0" dirty="0"/>
              <a:t>woman athletic trainer on the NCAA’s Competitive Safeguards Committee </a:t>
            </a:r>
          </a:p>
          <a:p>
            <a:pPr marL="342900" indent="-342900">
              <a:buFont typeface="Arial"/>
              <a:buChar char="•"/>
            </a:pPr>
            <a:r>
              <a:rPr lang="en-US" sz="2800" b="0" dirty="0" smtClean="0"/>
              <a:t>On </a:t>
            </a:r>
            <a:r>
              <a:rPr lang="en-US" sz="2800" b="0" dirty="0"/>
              <a:t>the board of the NATA Research and Education Foundation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216" y="0"/>
            <a:ext cx="1456784" cy="182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255487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000" b="1" dirty="0" smtClean="0">
                <a:solidFill>
                  <a:schemeClr val="bg1"/>
                </a:solidFill>
                <a:latin typeface="Arial"/>
                <a:cs typeface="Arial"/>
              </a:rPr>
              <a:t>DEBBIE BRADNEY </a:t>
            </a:r>
            <a:endParaRPr lang="en-US" sz="4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0" name="Shape 50"/>
          <p:cNvSpPr>
            <a:spLocks noGrp="1"/>
          </p:cNvSpPr>
          <p:nvPr>
            <p:ph type="body" idx="1"/>
          </p:nvPr>
        </p:nvSpPr>
        <p:spPr>
          <a:xfrm>
            <a:off x="4434840" y="2182366"/>
            <a:ext cx="3855720" cy="1209476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b="0"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 b="1" dirty="0" smtClean="0">
                <a:solidFill>
                  <a:srgbClr val="FFFFFF"/>
                </a:solidFill>
                <a:latin typeface="Arial"/>
                <a:cs typeface="Arial"/>
              </a:rPr>
              <a:t>NATA</a:t>
            </a:r>
            <a:r>
              <a:rPr lang="en-US" sz="2800" b="1" dirty="0" smtClean="0">
                <a:solidFill>
                  <a:srgbClr val="FFFFFF"/>
                </a:solidFill>
                <a:latin typeface="Arial"/>
                <a:cs typeface="Arial"/>
              </a:rPr>
              <a:t> Member Since</a:t>
            </a:r>
            <a:r>
              <a:rPr sz="2800" b="1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lang="en-US" sz="2800" b="1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800" b="1" dirty="0" smtClean="0">
                <a:solidFill>
                  <a:srgbClr val="FFFFFF"/>
                </a:solidFill>
                <a:latin typeface="Arial"/>
                <a:cs typeface="Arial"/>
              </a:rPr>
              <a:t>1993</a:t>
            </a:r>
            <a:endParaRPr sz="28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1" name="Shape 51"/>
          <p:cNvSpPr/>
          <p:nvPr/>
        </p:nvSpPr>
        <p:spPr>
          <a:xfrm>
            <a:off x="4906424" y="3820060"/>
            <a:ext cx="2895601" cy="11721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spAutoFit/>
          </a:bodyPr>
          <a:lstStyle/>
          <a:p>
            <a:pPr lvl="0" algn="ctr">
              <a:spcBef>
                <a:spcPts val="500"/>
              </a:spcBef>
            </a:pPr>
            <a:r>
              <a:rPr sz="2400" b="1" dirty="0">
                <a:solidFill>
                  <a:schemeClr val="bg1"/>
                </a:solidFill>
                <a:latin typeface="Arial"/>
                <a:cs typeface="Arial"/>
              </a:rPr>
              <a:t>WATC Member </a:t>
            </a:r>
            <a:r>
              <a:rPr sz="2400" b="1" dirty="0" smtClean="0">
                <a:solidFill>
                  <a:schemeClr val="bg1"/>
                </a:solidFill>
                <a:latin typeface="Arial"/>
                <a:cs typeface="Arial"/>
              </a:rPr>
              <a:t>District 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3</a:t>
            </a:r>
            <a:endParaRPr sz="2400" b="1" dirty="0">
              <a:solidFill>
                <a:schemeClr val="bg1"/>
              </a:solidFill>
              <a:latin typeface="Arial"/>
              <a:cs typeface="Arial"/>
            </a:endParaRPr>
          </a:p>
          <a:p>
            <a:pPr lvl="0" algn="ctr">
              <a:spcBef>
                <a:spcPts val="500"/>
              </a:spcBef>
            </a:pPr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2005</a:t>
            </a:r>
            <a:r>
              <a:rPr sz="2400" b="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bg1"/>
                </a:solidFill>
                <a:latin typeface="Arial"/>
                <a:cs typeface="Arial"/>
              </a:rPr>
              <a:t>- 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2007</a:t>
            </a:r>
            <a:endParaRPr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2" name="Shape 52"/>
          <p:cNvSpPr/>
          <p:nvPr/>
        </p:nvSpPr>
        <p:spPr>
          <a:xfrm>
            <a:off x="2772825" y="2505115"/>
            <a:ext cx="3581400" cy="3494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marL="342900" indent="-342900" algn="ctr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endParaRPr sz="240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19186" y="1997701"/>
            <a:ext cx="9233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65706"/>
            <a:ext cx="3227898" cy="46334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6094216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  <a:t>DEBBIE BRADNEY </a:t>
            </a:r>
            <a:endParaRPr sz="40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5" name="Shape 55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97205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 smtClean="0">
                <a:latin typeface="Arial"/>
                <a:cs typeface="Arial"/>
              </a:rPr>
              <a:t>EDUCATION</a:t>
            </a:r>
            <a:endParaRPr lang="en-US" b="1" dirty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BS </a:t>
            </a:r>
            <a:r>
              <a:rPr lang="en-US" dirty="0">
                <a:latin typeface="Arial"/>
                <a:cs typeface="Arial"/>
              </a:rPr>
              <a:t>– Ohio Wesleyan University</a:t>
            </a:r>
          </a:p>
          <a:p>
            <a:r>
              <a:rPr lang="en-US" dirty="0">
                <a:latin typeface="Arial"/>
                <a:cs typeface="Arial"/>
              </a:rPr>
              <a:t>MS – Ohio University</a:t>
            </a:r>
          </a:p>
          <a:p>
            <a:r>
              <a:rPr lang="en-US" dirty="0">
                <a:latin typeface="Arial"/>
                <a:cs typeface="Arial"/>
              </a:rPr>
              <a:t>DPE – Springfield </a:t>
            </a:r>
            <a:r>
              <a:rPr lang="en-US" dirty="0" smtClean="0">
                <a:latin typeface="Arial"/>
                <a:cs typeface="Arial"/>
              </a:rPr>
              <a:t>College</a:t>
            </a:r>
          </a:p>
          <a:p>
            <a:endParaRPr lang="en-US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b="1" dirty="0" smtClean="0">
                <a:latin typeface="Arial"/>
                <a:cs typeface="Arial"/>
              </a:rPr>
              <a:t>CERTIFICATION</a:t>
            </a:r>
            <a:endParaRPr lang="en-US" b="1" dirty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ACSM </a:t>
            </a:r>
            <a:r>
              <a:rPr lang="en-US" dirty="0">
                <a:latin typeface="Arial"/>
                <a:cs typeface="Arial"/>
              </a:rPr>
              <a:t>Certified Exercise Physiologist</a:t>
            </a:r>
          </a:p>
          <a:p>
            <a:pPr marL="0" indent="0">
              <a:buNone/>
            </a:pPr>
            <a:endParaRPr sz="2800" dirty="0">
              <a:solidFill>
                <a:srgbClr val="FFFFFF"/>
              </a:solidFill>
              <a:latin typeface="Arial"/>
              <a:ea typeface="Andalus"/>
              <a:cs typeface="Arial"/>
              <a:sym typeface="Andalus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2800" dirty="0">
              <a:solidFill>
                <a:srgbClr val="FFFFFF"/>
              </a:solidFill>
              <a:latin typeface="Arial"/>
              <a:ea typeface="Andalus"/>
              <a:cs typeface="Arial"/>
              <a:sym typeface="Andalus"/>
            </a:endParaRPr>
          </a:p>
          <a:p>
            <a:pPr marL="0" lvl="0" indent="0">
              <a:buNone/>
              <a:defRPr sz="1800">
                <a:solidFill>
                  <a:srgbClr val="000000"/>
                </a:solidFill>
              </a:defRPr>
            </a:pPr>
            <a:r>
              <a:rPr lang="en-US" sz="3500" b="1" dirty="0" smtClean="0">
                <a:solidFill>
                  <a:srgbClr val="FFFFFF"/>
                </a:solidFill>
                <a:latin typeface="Arial"/>
                <a:ea typeface="Andalus"/>
                <a:cs typeface="Arial"/>
                <a:sym typeface="Andalus"/>
              </a:rPr>
              <a:t>CURRENTLY </a:t>
            </a:r>
          </a:p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3500" dirty="0" smtClean="0">
                <a:solidFill>
                  <a:schemeClr val="bg1"/>
                </a:solidFill>
                <a:latin typeface="Arial"/>
                <a:cs typeface="Arial"/>
              </a:rPr>
              <a:t>Department </a:t>
            </a:r>
            <a:r>
              <a:rPr lang="en-US" sz="3500" dirty="0">
                <a:solidFill>
                  <a:schemeClr val="bg1"/>
                </a:solidFill>
                <a:latin typeface="Arial"/>
                <a:cs typeface="Arial"/>
              </a:rPr>
              <a:t>Chair, Athletic Training </a:t>
            </a:r>
            <a:endParaRPr sz="3500" dirty="0">
              <a:solidFill>
                <a:schemeClr val="bg1"/>
              </a:solidFill>
              <a:latin typeface="Arial"/>
              <a:ea typeface="Andalus"/>
              <a:cs typeface="Arial"/>
              <a:sym typeface="Andalus"/>
            </a:endParaRPr>
          </a:p>
        </p:txBody>
      </p:sp>
      <p:pic>
        <p:nvPicPr>
          <p:cNvPr id="5" name="Picture 4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422" y="0"/>
            <a:ext cx="1318578" cy="18418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2107616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  <a:t>DEBBIE BRADNEY </a:t>
            </a:r>
            <a:endParaRPr sz="40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9" name="Shape 59"/>
          <p:cNvSpPr>
            <a:spLocks noGrp="1"/>
          </p:cNvSpPr>
          <p:nvPr>
            <p:ph type="body" idx="1"/>
          </p:nvPr>
        </p:nvSpPr>
        <p:spPr>
          <a:xfrm>
            <a:off x="457200" y="2043905"/>
            <a:ext cx="8229600" cy="4525963"/>
          </a:xfrm>
          <a:prstGeom prst="rect">
            <a:avLst/>
          </a:prstGeom>
        </p:spPr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2012 VATA </a:t>
            </a:r>
            <a:r>
              <a:rPr lang="en-US" dirty="0">
                <a:latin typeface="Arial"/>
                <a:cs typeface="Arial"/>
              </a:rPr>
              <a:t>AT Educator of the Year </a:t>
            </a:r>
            <a:endParaRPr lang="en-US" dirty="0" smtClean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CAATE </a:t>
            </a:r>
            <a:r>
              <a:rPr lang="en-US" dirty="0">
                <a:latin typeface="Arial"/>
                <a:cs typeface="Arial"/>
              </a:rPr>
              <a:t>site visitor and Annual Report Review Committee</a:t>
            </a:r>
          </a:p>
          <a:p>
            <a:r>
              <a:rPr lang="en-US" dirty="0">
                <a:latin typeface="Arial"/>
                <a:cs typeface="Arial"/>
              </a:rPr>
              <a:t>BOC exam question reviewer</a:t>
            </a:r>
          </a:p>
          <a:p>
            <a:r>
              <a:rPr lang="en-US" dirty="0">
                <a:latin typeface="Arial"/>
                <a:cs typeface="Arial"/>
              </a:rPr>
              <a:t>BOC home study reviewer</a:t>
            </a:r>
          </a:p>
          <a:p>
            <a:r>
              <a:rPr lang="en-US" dirty="0">
                <a:latin typeface="Arial"/>
                <a:cs typeface="Arial"/>
              </a:rPr>
              <a:t>Department Chairperson, Athletic Training at Lynchburg College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3200" dirty="0">
              <a:solidFill>
                <a:srgbClr val="FFFFFF"/>
              </a:solidFill>
            </a:endParaRPr>
          </a:p>
        </p:txBody>
      </p:sp>
      <p:pic>
        <p:nvPicPr>
          <p:cNvPr id="5" name="Picture 4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463" y="-10318"/>
            <a:ext cx="1296537" cy="17692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7077299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400" b="1" dirty="0" smtClean="0">
                <a:solidFill>
                  <a:srgbClr val="FFFFFF"/>
                </a:solidFill>
                <a:latin typeface="Arial"/>
                <a:cs typeface="Arial"/>
              </a:rPr>
              <a:t>DENISE ALOSA</a:t>
            </a:r>
            <a:endParaRPr lang="en-US" sz="44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1" name="Shape 51"/>
          <p:cNvSpPr/>
          <p:nvPr/>
        </p:nvSpPr>
        <p:spPr>
          <a:xfrm>
            <a:off x="4654921" y="3666101"/>
            <a:ext cx="2895601" cy="11721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spAutoFit/>
          </a:bodyPr>
          <a:lstStyle/>
          <a:p>
            <a:pPr lvl="0" algn="ctr">
              <a:spcBef>
                <a:spcPts val="500"/>
              </a:spcBef>
            </a:pPr>
            <a:r>
              <a:rPr sz="2400" b="1" dirty="0">
                <a:solidFill>
                  <a:schemeClr val="bg1"/>
                </a:solidFill>
                <a:latin typeface="Arial"/>
                <a:cs typeface="Arial"/>
              </a:rPr>
              <a:t>WATC Member </a:t>
            </a:r>
            <a:r>
              <a:rPr sz="2400" b="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bg1"/>
                </a:solidFill>
                <a:latin typeface="Arial"/>
                <a:cs typeface="Arial"/>
              </a:rPr>
              <a:t>District 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1</a:t>
            </a:r>
            <a:endParaRPr sz="2400" b="1" dirty="0">
              <a:solidFill>
                <a:schemeClr val="bg1"/>
              </a:solidFill>
              <a:latin typeface="Arial"/>
              <a:cs typeface="Arial"/>
            </a:endParaRPr>
          </a:p>
          <a:p>
            <a:pPr lvl="0" algn="ctr">
              <a:spcBef>
                <a:spcPts val="500"/>
              </a:spcBef>
            </a:pPr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2003</a:t>
            </a:r>
            <a:r>
              <a:rPr sz="2400" b="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–</a:t>
            </a:r>
            <a:r>
              <a:rPr sz="2400" b="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2006</a:t>
            </a:r>
          </a:p>
        </p:txBody>
      </p:sp>
      <p:sp>
        <p:nvSpPr>
          <p:cNvPr id="52" name="Shape 52"/>
          <p:cNvSpPr/>
          <p:nvPr/>
        </p:nvSpPr>
        <p:spPr>
          <a:xfrm>
            <a:off x="2772825" y="2505115"/>
            <a:ext cx="3581400" cy="3494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marL="342900" indent="-342900" algn="ctr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endParaRPr sz="240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19186" y="1997701"/>
            <a:ext cx="9233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23" y="1405453"/>
            <a:ext cx="3234191" cy="45937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4513727" y="2367031"/>
            <a:ext cx="3177990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NATA Member Since 1985 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2220656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DENISE ALOSA</a:t>
            </a:r>
            <a:endParaRPr lang="en-US" sz="4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Shape 55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lvl="0" indent="0">
              <a:buNone/>
              <a:defRPr sz="1800">
                <a:solidFill>
                  <a:srgbClr val="000000"/>
                </a:solidFill>
              </a:defRPr>
            </a:pPr>
            <a:r>
              <a:rPr lang="en-US" sz="2800" b="1" dirty="0" smtClean="0">
                <a:solidFill>
                  <a:srgbClr val="FFFFFF"/>
                </a:solidFill>
                <a:ea typeface="Andalus"/>
                <a:sym typeface="Andalus"/>
              </a:rPr>
              <a:t>EDUCATION</a:t>
            </a:r>
            <a:r>
              <a:rPr lang="en-US" sz="2800" dirty="0" smtClean="0">
                <a:solidFill>
                  <a:srgbClr val="FFFFFF"/>
                </a:solidFill>
                <a:ea typeface="Andalus"/>
                <a:sym typeface="Andalus"/>
              </a:rPr>
              <a:t> </a:t>
            </a:r>
          </a:p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2800" dirty="0" smtClean="0">
                <a:solidFill>
                  <a:schemeClr val="bg1"/>
                </a:solidFill>
                <a:ea typeface="Andalus"/>
                <a:sym typeface="Andalus"/>
              </a:rPr>
              <a:t>BS - University  of Vermont in Education  and Athletic Training Education Program,  1985</a:t>
            </a:r>
          </a:p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2800" dirty="0" smtClean="0">
                <a:solidFill>
                  <a:schemeClr val="bg1"/>
                </a:solidFill>
                <a:ea typeface="Andalus"/>
                <a:sym typeface="Andalus"/>
              </a:rPr>
              <a:t>MS - University of New Hampshire in Exercise  Science, 1993</a:t>
            </a:r>
            <a:endParaRPr sz="2800" dirty="0">
              <a:solidFill>
                <a:schemeClr val="bg1"/>
              </a:solidFill>
              <a:ea typeface="Andalus"/>
              <a:sym typeface="Andalus"/>
            </a:endParaRPr>
          </a:p>
          <a:p>
            <a:pPr marL="0" lvl="0" indent="0">
              <a:buNone/>
              <a:defRPr sz="1800">
                <a:solidFill>
                  <a:srgbClr val="000000"/>
                </a:solidFill>
              </a:defRPr>
            </a:pPr>
            <a:endParaRPr lang="en-US" sz="2800" dirty="0" smtClean="0">
              <a:solidFill>
                <a:srgbClr val="FFFFFF"/>
              </a:solidFill>
              <a:ea typeface="Andalus"/>
              <a:sym typeface="Andalus"/>
            </a:endParaRPr>
          </a:p>
          <a:p>
            <a:pPr marL="0" lvl="0" indent="0">
              <a:buNone/>
              <a:defRPr sz="1800">
                <a:solidFill>
                  <a:srgbClr val="000000"/>
                </a:solidFill>
              </a:defRPr>
            </a:pPr>
            <a:r>
              <a:rPr lang="en-US" sz="2800" b="1" dirty="0" smtClean="0">
                <a:solidFill>
                  <a:srgbClr val="FFFFFF"/>
                </a:solidFill>
                <a:ea typeface="Andalus"/>
                <a:sym typeface="Andalus"/>
              </a:rPr>
              <a:t>CURRENTLY</a:t>
            </a:r>
          </a:p>
          <a:p>
            <a:r>
              <a:rPr lang="en-US" sz="2800" dirty="0" smtClean="0"/>
              <a:t>Athletic </a:t>
            </a:r>
            <a:r>
              <a:rPr lang="en-US" sz="2800" dirty="0"/>
              <a:t>Trainer: Full-Time South Burlington High School, South Burlington, VT</a:t>
            </a:r>
          </a:p>
          <a:p>
            <a:r>
              <a:rPr lang="en-US" sz="2800" dirty="0"/>
              <a:t>Adjunct Professor: University of Vermont; Athletic Training Education Program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2400" dirty="0">
              <a:solidFill>
                <a:srgbClr val="FFFFFF"/>
              </a:solidFill>
              <a:latin typeface="Andalus"/>
              <a:ea typeface="Andalus"/>
              <a:cs typeface="Andalus"/>
              <a:sym typeface="Andalu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895" y="0"/>
            <a:ext cx="1287105" cy="18281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4861176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400" b="1" dirty="0" smtClean="0">
                <a:solidFill>
                  <a:srgbClr val="FFFFFF"/>
                </a:solidFill>
                <a:latin typeface="Arial"/>
                <a:cs typeface="Arial"/>
              </a:rPr>
              <a:t>DENISE ALOSA</a:t>
            </a:r>
            <a:endParaRPr lang="en-US" sz="44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9" name="Shape 59"/>
          <p:cNvSpPr>
            <a:spLocks noGrp="1"/>
          </p:cNvSpPr>
          <p:nvPr>
            <p:ph type="body" idx="1"/>
          </p:nvPr>
        </p:nvSpPr>
        <p:spPr>
          <a:xfrm>
            <a:off x="457200" y="2102804"/>
            <a:ext cx="8229600" cy="4525963"/>
          </a:xfrm>
          <a:prstGeom prst="rect">
            <a:avLst/>
          </a:prstGeom>
        </p:spPr>
        <p:txBody>
          <a:bodyPr/>
          <a:lstStyle/>
          <a:p>
            <a:r>
              <a:rPr lang="en-US" sz="3600" dirty="0">
                <a:latin typeface="Arial"/>
                <a:cs typeface="Arial"/>
              </a:rPr>
              <a:t>NATA Service Award</a:t>
            </a:r>
          </a:p>
          <a:p>
            <a:r>
              <a:rPr lang="en-US" sz="3600" dirty="0">
                <a:latin typeface="Arial"/>
                <a:cs typeface="Arial"/>
              </a:rPr>
              <a:t>Henry Schein/MBM </a:t>
            </a:r>
            <a:r>
              <a:rPr lang="en-US" sz="3600" dirty="0" smtClean="0">
                <a:latin typeface="Arial"/>
                <a:cs typeface="Arial"/>
              </a:rPr>
              <a:t>Scholastic </a:t>
            </a:r>
            <a:r>
              <a:rPr lang="en-US" sz="3600" dirty="0">
                <a:latin typeface="Arial"/>
                <a:cs typeface="Arial"/>
              </a:rPr>
              <a:t>Athletic Trainers Award, EATA</a:t>
            </a:r>
          </a:p>
          <a:p>
            <a:r>
              <a:rPr lang="en-US" sz="3600" dirty="0">
                <a:latin typeface="Arial"/>
                <a:cs typeface="Arial"/>
              </a:rPr>
              <a:t>Roger T. Bryant Distinguished Athletic Trainer Award</a:t>
            </a:r>
          </a:p>
          <a:p>
            <a:r>
              <a:rPr lang="en-US" sz="3600" dirty="0">
                <a:latin typeface="Arial"/>
                <a:cs typeface="Arial"/>
              </a:rPr>
              <a:t>Key Achievement Award, Community Service to Vermont City Marathon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3200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895" y="0"/>
            <a:ext cx="1287105" cy="18281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169193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400" b="1" dirty="0" smtClean="0">
                <a:solidFill>
                  <a:srgbClr val="FFFFFF"/>
                </a:solidFill>
                <a:latin typeface="Arial"/>
                <a:cs typeface="Arial"/>
              </a:rPr>
              <a:t>ELISA CAMILLONE</a:t>
            </a:r>
            <a:endParaRPr lang="en-US" sz="44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0" name="Shape 50"/>
          <p:cNvSpPr>
            <a:spLocks noGrp="1"/>
          </p:cNvSpPr>
          <p:nvPr>
            <p:ph type="body" idx="1"/>
          </p:nvPr>
        </p:nvSpPr>
        <p:spPr>
          <a:xfrm>
            <a:off x="5533584" y="2104654"/>
            <a:ext cx="2593414" cy="114151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b="0"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 b="1" dirty="0" smtClean="0">
                <a:solidFill>
                  <a:srgbClr val="FFFFFF"/>
                </a:solidFill>
                <a:latin typeface="Arial"/>
                <a:cs typeface="Arial"/>
              </a:rPr>
              <a:t>NATA</a:t>
            </a:r>
            <a:r>
              <a:rPr lang="en-US" sz="2800" b="1" dirty="0" smtClean="0">
                <a:solidFill>
                  <a:srgbClr val="FFFFFF"/>
                </a:solidFill>
                <a:latin typeface="Arial"/>
                <a:cs typeface="Arial"/>
              </a:rPr>
              <a:t> Member Since 1978</a:t>
            </a:r>
            <a:endParaRPr sz="28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1" name="Shape 51"/>
          <p:cNvSpPr/>
          <p:nvPr/>
        </p:nvSpPr>
        <p:spPr>
          <a:xfrm>
            <a:off x="5382490" y="3483985"/>
            <a:ext cx="2895601" cy="11721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spAutoFit/>
          </a:bodyPr>
          <a:lstStyle/>
          <a:p>
            <a:pPr lvl="0" algn="ctr">
              <a:spcBef>
                <a:spcPts val="500"/>
              </a:spcBef>
            </a:pPr>
            <a:r>
              <a:rPr sz="2400" b="1" dirty="0">
                <a:solidFill>
                  <a:schemeClr val="bg1"/>
                </a:solidFill>
                <a:latin typeface="Arial"/>
                <a:cs typeface="Arial"/>
              </a:rPr>
              <a:t>WATC Member 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400" b="1" dirty="0" smtClean="0">
                <a:solidFill>
                  <a:schemeClr val="bg1"/>
                </a:solidFill>
                <a:latin typeface="Arial"/>
                <a:cs typeface="Arial"/>
              </a:rPr>
              <a:t>District 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2</a:t>
            </a:r>
            <a:endParaRPr sz="2400" b="1" dirty="0">
              <a:solidFill>
                <a:schemeClr val="bg1"/>
              </a:solidFill>
              <a:latin typeface="Arial"/>
              <a:cs typeface="Arial"/>
            </a:endParaRPr>
          </a:p>
          <a:p>
            <a:pPr lvl="0" algn="ctr">
              <a:spcBef>
                <a:spcPts val="500"/>
              </a:spcBef>
            </a:pPr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2002-2005</a:t>
            </a:r>
            <a:endParaRPr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2" name="Shape 52"/>
          <p:cNvSpPr/>
          <p:nvPr/>
        </p:nvSpPr>
        <p:spPr>
          <a:xfrm>
            <a:off x="2667000" y="2133600"/>
            <a:ext cx="3581400" cy="3494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marL="342900" indent="-342900" algn="ctr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endParaRPr sz="2400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631" y="1726553"/>
            <a:ext cx="3770069" cy="351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6649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>
            <a:spLocks noGrp="1"/>
          </p:cNvSpPr>
          <p:nvPr>
            <p:ph type="title"/>
          </p:nvPr>
        </p:nvSpPr>
        <p:spPr>
          <a:xfrm>
            <a:off x="457200" y="93449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000" b="1" dirty="0" smtClean="0">
                <a:solidFill>
                  <a:schemeClr val="bg1"/>
                </a:solidFill>
                <a:latin typeface="Arial"/>
                <a:cs typeface="Arial"/>
              </a:rPr>
              <a:t>ELISA CAMILLONE</a:t>
            </a:r>
            <a:endParaRPr lang="en-US" sz="8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5" name="Shape 55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lvl="0" indent="0">
              <a:buNone/>
              <a:defRPr sz="1800">
                <a:solidFill>
                  <a:srgbClr val="000000"/>
                </a:solidFill>
              </a:defRPr>
            </a:pPr>
            <a:r>
              <a:rPr lang="en-US" sz="2800" b="1" dirty="0" smtClean="0">
                <a:solidFill>
                  <a:srgbClr val="FFFFFF"/>
                </a:solidFill>
                <a:latin typeface="Arial"/>
                <a:ea typeface="Andalus"/>
                <a:cs typeface="Arial"/>
                <a:sym typeface="Andalus"/>
              </a:rPr>
              <a:t>EDUCATION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800" dirty="0" smtClean="0">
                <a:solidFill>
                  <a:srgbClr val="FFFFFF"/>
                </a:solidFill>
                <a:latin typeface="Arial"/>
                <a:ea typeface="Andalus"/>
                <a:cs typeface="Arial"/>
                <a:sym typeface="Andalus"/>
              </a:rPr>
              <a:t>BS – Montclair State College</a:t>
            </a:r>
            <a:endParaRPr sz="2800" dirty="0">
              <a:solidFill>
                <a:srgbClr val="FFFFFF"/>
              </a:solidFill>
              <a:latin typeface="Arial"/>
              <a:ea typeface="Andalus"/>
              <a:cs typeface="Arial"/>
              <a:sym typeface="Andalus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800" dirty="0" smtClean="0">
                <a:solidFill>
                  <a:srgbClr val="FFFFFF"/>
                </a:solidFill>
                <a:latin typeface="Arial"/>
                <a:ea typeface="Andalus"/>
                <a:cs typeface="Arial"/>
                <a:sym typeface="Andalus"/>
              </a:rPr>
              <a:t>MS – Trenton State College</a:t>
            </a:r>
            <a:endParaRPr lang="en-US" dirty="0" smtClean="0">
              <a:latin typeface="Arial"/>
              <a:ea typeface="Andalus"/>
              <a:cs typeface="Arial"/>
              <a:sym typeface="Andalus"/>
            </a:endParaRPr>
          </a:p>
          <a:p>
            <a:pPr marL="0" lvl="0" indent="0">
              <a:buNone/>
              <a:defRPr sz="1800">
                <a:solidFill>
                  <a:srgbClr val="000000"/>
                </a:solidFill>
              </a:defRPr>
            </a:pPr>
            <a:endParaRPr sz="2800" dirty="0">
              <a:solidFill>
                <a:srgbClr val="FFFFFF"/>
              </a:solidFill>
              <a:latin typeface="Arial"/>
              <a:ea typeface="Andalus"/>
              <a:cs typeface="Arial"/>
              <a:sym typeface="Andalus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2800" dirty="0">
              <a:solidFill>
                <a:srgbClr val="FFFFFF"/>
              </a:solidFill>
              <a:latin typeface="Arial"/>
              <a:ea typeface="Andalus"/>
              <a:cs typeface="Arial"/>
              <a:sym typeface="Andalus"/>
            </a:endParaRPr>
          </a:p>
          <a:p>
            <a:pPr marL="0" lvl="0" indent="0">
              <a:buNone/>
              <a:defRPr sz="1800">
                <a:solidFill>
                  <a:srgbClr val="000000"/>
                </a:solidFill>
              </a:defRPr>
            </a:pPr>
            <a:r>
              <a:rPr lang="en-US" sz="2800" b="1" dirty="0" smtClean="0">
                <a:solidFill>
                  <a:srgbClr val="FFFFFF"/>
                </a:solidFill>
                <a:latin typeface="Arial"/>
                <a:ea typeface="Andalus"/>
                <a:cs typeface="Arial"/>
                <a:sym typeface="Andalus"/>
              </a:rPr>
              <a:t>CURRENTLY </a:t>
            </a:r>
            <a:r>
              <a:rPr lang="en-US" sz="2800" dirty="0" smtClean="0">
                <a:solidFill>
                  <a:srgbClr val="FFFFFF"/>
                </a:solidFill>
                <a:latin typeface="Arial"/>
                <a:ea typeface="Andalus"/>
                <a:cs typeface="Arial"/>
                <a:sym typeface="Andalus"/>
              </a:rPr>
              <a:t> </a:t>
            </a:r>
          </a:p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2800" dirty="0" smtClean="0">
                <a:solidFill>
                  <a:srgbClr val="FFFFFF"/>
                </a:solidFill>
                <a:latin typeface="Arial"/>
                <a:ea typeface="Andalus"/>
                <a:cs typeface="Arial"/>
                <a:sym typeface="Andalus"/>
              </a:rPr>
              <a:t>Athletic Trainer/ Associate Director of Athletics at Mercer Community College</a:t>
            </a:r>
            <a:endParaRPr sz="3200" dirty="0">
              <a:latin typeface="Arial"/>
              <a:ea typeface="Andalus"/>
              <a:cs typeface="Arial"/>
              <a:sym typeface="Andalus"/>
            </a:endParaRPr>
          </a:p>
        </p:txBody>
      </p:sp>
      <p:sp>
        <p:nvSpPr>
          <p:cNvPr id="56" name="Shape 56"/>
          <p:cNvSpPr/>
          <p:nvPr/>
        </p:nvSpPr>
        <p:spPr>
          <a:xfrm>
            <a:off x="7654056" y="306809"/>
            <a:ext cx="968423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PICTURE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6313" y="3412"/>
            <a:ext cx="1963908" cy="183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199292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6636932"/>
              </p:ext>
            </p:extLst>
          </p:nvPr>
        </p:nvGraphicFramePr>
        <p:xfrm>
          <a:off x="8530" y="0"/>
          <a:ext cx="9144000" cy="68566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" name="Presentation" r:id="rId4" imgW="5585639" imgH="3142555" progId="PowerPoint.Show.12">
                  <p:embed/>
                </p:oleObj>
              </mc:Choice>
              <mc:Fallback>
                <p:oleObj name="Presentation" r:id="rId4" imgW="5585639" imgH="3142555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530" y="0"/>
                        <a:ext cx="9144000" cy="68566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18243749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400" dirty="0" smtClean="0">
                <a:solidFill>
                  <a:srgbClr val="FFFFFF"/>
                </a:solidFill>
                <a:latin typeface="Arial"/>
                <a:cs typeface="Arial"/>
              </a:rPr>
              <a:t>ELISA CAMILLONE</a:t>
            </a:r>
            <a:endParaRPr lang="en-US" sz="44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9" name="Shape 59"/>
          <p:cNvSpPr>
            <a:spLocks noGrp="1"/>
          </p:cNvSpPr>
          <p:nvPr>
            <p:ph type="body" idx="1"/>
          </p:nvPr>
        </p:nvSpPr>
        <p:spPr>
          <a:xfrm>
            <a:off x="457200" y="1417638"/>
            <a:ext cx="8229600" cy="5160961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latin typeface="Arial"/>
                <a:cs typeface="Arial"/>
              </a:rPr>
              <a:t>2012 Hall </a:t>
            </a:r>
            <a:r>
              <a:rPr lang="en-US" dirty="0">
                <a:latin typeface="Arial"/>
                <a:cs typeface="Arial"/>
              </a:rPr>
              <a:t>of Fame ATSNJ </a:t>
            </a:r>
            <a:r>
              <a:rPr lang="en-US" dirty="0" smtClean="0">
                <a:latin typeface="Arial"/>
                <a:cs typeface="Arial"/>
              </a:rPr>
              <a:t> </a:t>
            </a:r>
            <a:endParaRPr lang="en-US" dirty="0">
              <a:latin typeface="Arial"/>
              <a:cs typeface="Arial"/>
            </a:endParaRPr>
          </a:p>
          <a:p>
            <a:r>
              <a:rPr lang="en-US" dirty="0">
                <a:latin typeface="Arial"/>
                <a:cs typeface="Arial"/>
              </a:rPr>
              <a:t>2012 </a:t>
            </a:r>
            <a:r>
              <a:rPr lang="en-US" dirty="0" smtClean="0">
                <a:latin typeface="Arial"/>
                <a:cs typeface="Arial"/>
              </a:rPr>
              <a:t>NATA </a:t>
            </a:r>
            <a:r>
              <a:rPr lang="en-US" dirty="0">
                <a:latin typeface="Arial"/>
                <a:cs typeface="Arial"/>
              </a:rPr>
              <a:t>CUAT </a:t>
            </a:r>
            <a:r>
              <a:rPr lang="en-US" dirty="0" smtClean="0">
                <a:latin typeface="Arial"/>
                <a:cs typeface="Arial"/>
              </a:rPr>
              <a:t>Community </a:t>
            </a:r>
            <a:r>
              <a:rPr lang="en-US" dirty="0">
                <a:latin typeface="Arial"/>
                <a:cs typeface="Arial"/>
              </a:rPr>
              <a:t>College Head Athletic Trainer of the </a:t>
            </a:r>
            <a:r>
              <a:rPr lang="en-US" dirty="0" smtClean="0">
                <a:latin typeface="Arial"/>
                <a:cs typeface="Arial"/>
              </a:rPr>
              <a:t>Year</a:t>
            </a:r>
          </a:p>
          <a:p>
            <a:r>
              <a:rPr lang="en-US" dirty="0">
                <a:latin typeface="Arial"/>
                <a:cs typeface="Arial"/>
              </a:rPr>
              <a:t>2007-present  Member of the Athletic Trainers Advisory Committee to the Board of Medical </a:t>
            </a:r>
            <a:r>
              <a:rPr lang="en-US" dirty="0" smtClean="0">
                <a:latin typeface="Arial"/>
                <a:cs typeface="Arial"/>
              </a:rPr>
              <a:t>Examiners</a:t>
            </a:r>
          </a:p>
          <a:p>
            <a:r>
              <a:rPr lang="en-US" dirty="0">
                <a:latin typeface="Arial"/>
                <a:cs typeface="Arial"/>
              </a:rPr>
              <a:t>2003 ATSNJ Distinguished Service Award ATSNJ </a:t>
            </a:r>
            <a:endParaRPr lang="en-US" dirty="0" smtClean="0">
              <a:latin typeface="Arial"/>
              <a:cs typeface="Arial"/>
            </a:endParaRPr>
          </a:p>
          <a:p>
            <a:r>
              <a:rPr lang="en-US" dirty="0">
                <a:latin typeface="Arial"/>
                <a:cs typeface="Arial"/>
              </a:rPr>
              <a:t>1991-1993  President  ( Athletic Trainer Society of NJ ) </a:t>
            </a:r>
          </a:p>
          <a:p>
            <a:r>
              <a:rPr lang="en-US" dirty="0">
                <a:latin typeface="Arial"/>
                <a:cs typeface="Arial"/>
              </a:rPr>
              <a:t>College President Leadership </a:t>
            </a:r>
            <a:r>
              <a:rPr lang="en-US" dirty="0" smtClean="0">
                <a:latin typeface="Arial"/>
                <a:cs typeface="Arial"/>
              </a:rPr>
              <a:t>Award</a:t>
            </a:r>
            <a:endParaRPr lang="en-US" dirty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NATA </a:t>
            </a:r>
            <a:r>
              <a:rPr lang="en-US" dirty="0">
                <a:latin typeface="Arial"/>
                <a:cs typeface="Arial"/>
              </a:rPr>
              <a:t>service </a:t>
            </a:r>
            <a:r>
              <a:rPr lang="en-US" dirty="0" smtClean="0">
                <a:latin typeface="Arial"/>
                <a:cs typeface="Arial"/>
              </a:rPr>
              <a:t>Award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7093" y="0"/>
            <a:ext cx="1636907" cy="152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480508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400" b="1" dirty="0" smtClean="0">
                <a:solidFill>
                  <a:srgbClr val="FFFFFF"/>
                </a:solidFill>
                <a:latin typeface="Arial"/>
                <a:cs typeface="Arial"/>
              </a:rPr>
              <a:t>GAIL PARR</a:t>
            </a:r>
            <a:endParaRPr sz="44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0" name="Shape 50"/>
          <p:cNvSpPr>
            <a:spLocks noGrp="1"/>
          </p:cNvSpPr>
          <p:nvPr>
            <p:ph type="body" idx="1"/>
          </p:nvPr>
        </p:nvSpPr>
        <p:spPr>
          <a:xfrm>
            <a:off x="5253318" y="1919057"/>
            <a:ext cx="2895600" cy="1172116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b="0"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 b="1" dirty="0" smtClean="0">
                <a:solidFill>
                  <a:srgbClr val="FFFFFF"/>
                </a:solidFill>
                <a:latin typeface="Arial"/>
                <a:cs typeface="Arial"/>
              </a:rPr>
              <a:t>NATA</a:t>
            </a:r>
            <a:r>
              <a:rPr lang="en-US" sz="2800" b="1" dirty="0" smtClean="0">
                <a:solidFill>
                  <a:srgbClr val="FFFFFF"/>
                </a:solidFill>
                <a:latin typeface="Arial"/>
                <a:cs typeface="Arial"/>
              </a:rPr>
              <a:t> Member Since</a:t>
            </a:r>
            <a:r>
              <a:rPr lang="en-US" sz="2800" b="1" dirty="0">
                <a:latin typeface="Arial"/>
                <a:cs typeface="Arial"/>
              </a:rPr>
              <a:t> </a:t>
            </a:r>
            <a:r>
              <a:rPr lang="en-US" sz="2800" b="1" dirty="0" smtClean="0">
                <a:solidFill>
                  <a:srgbClr val="FFFFFF"/>
                </a:solidFill>
                <a:latin typeface="Arial"/>
                <a:cs typeface="Arial"/>
              </a:rPr>
              <a:t>1985</a:t>
            </a:r>
            <a:endParaRPr sz="28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1" name="Shape 51"/>
          <p:cNvSpPr/>
          <p:nvPr/>
        </p:nvSpPr>
        <p:spPr>
          <a:xfrm>
            <a:off x="5253317" y="3666101"/>
            <a:ext cx="2895601" cy="11721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spAutoFit/>
          </a:bodyPr>
          <a:lstStyle/>
          <a:p>
            <a:pPr lvl="0" algn="ctr">
              <a:spcBef>
                <a:spcPts val="500"/>
              </a:spcBef>
            </a:pPr>
            <a:r>
              <a:rPr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 Member </a:t>
            </a:r>
            <a:r>
              <a:rPr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District 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spcBef>
                <a:spcPts val="500"/>
              </a:spcBef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1995</a:t>
            </a:r>
            <a:r>
              <a:rPr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1997</a:t>
            </a:r>
            <a:endParaRPr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Shape 52"/>
          <p:cNvSpPr/>
          <p:nvPr/>
        </p:nvSpPr>
        <p:spPr>
          <a:xfrm>
            <a:off x="2772825" y="2505115"/>
            <a:ext cx="3581400" cy="3494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marL="342900" indent="-342900" algn="ctr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endParaRPr sz="240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19186" y="1997701"/>
            <a:ext cx="9233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363" y="1672099"/>
            <a:ext cx="3007645" cy="41724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2210334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  <a:t>GAIL PARR</a:t>
            </a:r>
            <a:endParaRPr sz="4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5" name="Shape 55"/>
          <p:cNvSpPr>
            <a:spLocks noGrp="1"/>
          </p:cNvSpPr>
          <p:nvPr>
            <p:ph type="body" idx="1"/>
          </p:nvPr>
        </p:nvSpPr>
        <p:spPr>
          <a:xfrm>
            <a:off x="457200" y="2000772"/>
            <a:ext cx="8229600" cy="4525963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lvl="0" indent="0">
              <a:buNone/>
              <a:defRPr sz="1800">
                <a:solidFill>
                  <a:srgbClr val="000000"/>
                </a:solidFill>
              </a:defRPr>
            </a:pPr>
            <a:r>
              <a:rPr lang="en-US" sz="3600" b="1" dirty="0" smtClean="0">
                <a:solidFill>
                  <a:srgbClr val="FFFFFF"/>
                </a:solidFill>
                <a:latin typeface="Arial"/>
                <a:ea typeface="Andalus"/>
                <a:cs typeface="Arial"/>
                <a:sym typeface="Andalus"/>
              </a:rPr>
              <a:t>EDUCATION</a:t>
            </a:r>
          </a:p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3600" dirty="0" smtClean="0">
                <a:solidFill>
                  <a:schemeClr val="bg1"/>
                </a:solidFill>
                <a:latin typeface="Arial"/>
                <a:ea typeface="Andalus"/>
                <a:cs typeface="Arial"/>
                <a:sym typeface="Andalus"/>
              </a:rPr>
              <a:t>BS Towson University</a:t>
            </a:r>
          </a:p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3600" dirty="0" smtClean="0">
                <a:solidFill>
                  <a:schemeClr val="bg1"/>
                </a:solidFill>
                <a:latin typeface="Arial"/>
                <a:ea typeface="Andalus"/>
                <a:cs typeface="Arial"/>
                <a:sym typeface="Andalus"/>
              </a:rPr>
              <a:t>MS University of Delaware</a:t>
            </a:r>
          </a:p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3600" dirty="0" smtClean="0">
                <a:solidFill>
                  <a:schemeClr val="bg1"/>
                </a:solidFill>
                <a:latin typeface="Arial"/>
                <a:ea typeface="Andalus"/>
                <a:cs typeface="Arial"/>
                <a:sym typeface="Andalus"/>
              </a:rPr>
              <a:t>PhD University of Maryland</a:t>
            </a:r>
          </a:p>
          <a:p>
            <a:pPr marL="0" lvl="0" indent="0">
              <a:buNone/>
              <a:defRPr sz="1800">
                <a:solidFill>
                  <a:srgbClr val="000000"/>
                </a:solidFill>
              </a:defRPr>
            </a:pPr>
            <a:endParaRPr lang="en-US" sz="3600" dirty="0" smtClean="0">
              <a:solidFill>
                <a:srgbClr val="FFFFFF"/>
              </a:solidFill>
              <a:latin typeface="Arial"/>
              <a:ea typeface="Andalus"/>
              <a:cs typeface="Arial"/>
              <a:sym typeface="Andalus"/>
            </a:endParaRPr>
          </a:p>
          <a:p>
            <a:pPr marL="0" indent="0">
              <a:buNone/>
            </a:pPr>
            <a:r>
              <a:rPr lang="en-US" sz="3600" b="1" dirty="0" smtClean="0">
                <a:solidFill>
                  <a:srgbClr val="FFFFFF"/>
                </a:solidFill>
                <a:latin typeface="Arial"/>
                <a:ea typeface="Andalus"/>
                <a:cs typeface="Arial"/>
                <a:sym typeface="Andalus"/>
              </a:rPr>
              <a:t>CURRENTLY</a:t>
            </a:r>
          </a:p>
          <a:p>
            <a:r>
              <a:rPr lang="en-US" sz="3600" dirty="0" smtClean="0">
                <a:latin typeface="Arial"/>
                <a:ea typeface="Andalus"/>
                <a:cs typeface="Arial"/>
                <a:sym typeface="Andalus"/>
              </a:rPr>
              <a:t>Professor, Department of Kinesiology, Towson University </a:t>
            </a:r>
            <a:endParaRPr lang="en-US" sz="3600" dirty="0" smtClean="0">
              <a:solidFill>
                <a:srgbClr val="FFFFFF"/>
              </a:solidFill>
              <a:latin typeface="Arial"/>
              <a:ea typeface="Andalus"/>
              <a:cs typeface="Arial"/>
              <a:sym typeface="Andalus"/>
            </a:endParaRPr>
          </a:p>
          <a:p>
            <a:r>
              <a:rPr lang="en-US" sz="2800" dirty="0" smtClean="0">
                <a:solidFill>
                  <a:srgbClr val="FFFFFF"/>
                </a:solidFill>
                <a:latin typeface="Arial"/>
                <a:ea typeface="Andalus"/>
                <a:cs typeface="Arial"/>
                <a:sym typeface="Andalus"/>
              </a:rPr>
              <a:t> </a:t>
            </a:r>
          </a:p>
          <a:p>
            <a:pPr marL="0" lvl="0" indent="0">
              <a:buNone/>
              <a:defRPr sz="1800">
                <a:solidFill>
                  <a:srgbClr val="000000"/>
                </a:solidFill>
              </a:defRPr>
            </a:pPr>
            <a:endParaRPr sz="2800" dirty="0">
              <a:solidFill>
                <a:srgbClr val="FFFFFF"/>
              </a:solidFill>
              <a:latin typeface="Arial"/>
              <a:ea typeface="Andalus"/>
              <a:cs typeface="Arial"/>
              <a:sym typeface="Andalus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184" y="0"/>
            <a:ext cx="1509816" cy="17278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7919779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  <a:t>GAIL PARR</a:t>
            </a:r>
            <a:endParaRPr sz="4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9" name="Shape 59"/>
          <p:cNvSpPr>
            <a:spLocks noGrp="1"/>
          </p:cNvSpPr>
          <p:nvPr>
            <p:ph type="body" idx="1"/>
          </p:nvPr>
        </p:nvSpPr>
        <p:spPr>
          <a:xfrm>
            <a:off x="147854" y="1579172"/>
            <a:ext cx="8785403" cy="4924425"/>
          </a:xfrm>
          <a:prstGeom prst="rect">
            <a:avLst/>
          </a:prstGeom>
        </p:spPr>
        <p:txBody>
          <a:bodyPr>
            <a:noAutofit/>
          </a:bodyPr>
          <a:lstStyle/>
          <a:p>
            <a:pPr lvl="1">
              <a:buFont typeface="Arial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2010 </a:t>
            </a: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Maryland Athletic Trainers Association Hall of Fame </a:t>
            </a:r>
            <a:endParaRPr lang="en-US" sz="24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lvl="1">
              <a:buFont typeface="Arial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2006 The </a:t>
            </a: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Dan </a:t>
            </a:r>
            <a:r>
              <a:rPr lang="en-US" sz="2400" dirty="0" err="1">
                <a:solidFill>
                  <a:schemeClr val="bg1"/>
                </a:solidFill>
                <a:latin typeface="Arial"/>
                <a:cs typeface="Arial"/>
              </a:rPr>
              <a:t>Libera</a:t>
            </a: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 Service Award for Outstanding </a:t>
            </a:r>
            <a:endParaRPr lang="en-US" sz="24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798513" lvl="0" indent="0">
              <a:buNone/>
              <a:defRPr sz="1800">
                <a:solidFill>
                  <a:srgbClr val="000000"/>
                </a:solidFill>
              </a:defRPr>
            </a:pP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Contribution </a:t>
            </a: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to the National Athletic Trainers Board of Certification </a:t>
            </a:r>
            <a:endParaRPr lang="en-US" sz="24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798513" indent="-457200">
              <a:defRPr sz="1800">
                <a:solidFill>
                  <a:srgbClr val="000000"/>
                </a:solidFill>
              </a:defRPr>
            </a:pP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Chairperson, Examination Development Committee, Written Simulation Component, Certification Examination, National Athletic Trainers Association Board of Certification, February 2004- February 2006. </a:t>
            </a:r>
            <a:endParaRPr lang="en-US" sz="24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798513" indent="-457200">
              <a:defRPr sz="1800">
                <a:solidFill>
                  <a:srgbClr val="000000"/>
                </a:solidFill>
              </a:defRPr>
            </a:pP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Member, Examination Development Committee, Written Simulation Component, Certification Examination, National Athletic Trainers Association Board of Certification, December 1994 – February 2004. </a:t>
            </a:r>
            <a:endParaRPr lang="en-US" sz="24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798513" indent="-457200">
              <a:defRPr sz="1800">
                <a:solidFill>
                  <a:srgbClr val="000000"/>
                </a:solidFill>
              </a:defRPr>
            </a:pPr>
            <a:endParaRPr lang="en-US" sz="24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798513" indent="-457200">
              <a:defRPr sz="1800">
                <a:solidFill>
                  <a:srgbClr val="000000"/>
                </a:solidFill>
              </a:defRPr>
            </a:pPr>
            <a:endParaRPr sz="2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588" y="0"/>
            <a:ext cx="1146412" cy="15791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7100301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400" b="1" dirty="0" smtClean="0">
                <a:solidFill>
                  <a:srgbClr val="FFFFFF"/>
                </a:solidFill>
                <a:latin typeface="Arial"/>
                <a:cs typeface="Arial"/>
              </a:rPr>
              <a:t>GRETCHEN SCHLABACH </a:t>
            </a:r>
            <a:endParaRPr lang="en-US" sz="44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0" name="Shape 50"/>
          <p:cNvSpPr>
            <a:spLocks noGrp="1"/>
          </p:cNvSpPr>
          <p:nvPr>
            <p:ph type="body" idx="1"/>
          </p:nvPr>
        </p:nvSpPr>
        <p:spPr>
          <a:xfrm>
            <a:off x="3715603" y="2264947"/>
            <a:ext cx="4971197" cy="790409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b="0"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NATA </a:t>
            </a:r>
            <a:r>
              <a:rPr lang="en-US" sz="28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 Since 1975</a:t>
            </a:r>
            <a:endParaRPr sz="28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Shape 51"/>
          <p:cNvSpPr/>
          <p:nvPr/>
        </p:nvSpPr>
        <p:spPr>
          <a:xfrm>
            <a:off x="3332298" y="3559673"/>
            <a:ext cx="5811702" cy="12362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ctr">
              <a:spcBef>
                <a:spcPts val="500"/>
              </a:spcBef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 Member </a:t>
            </a:r>
          </a:p>
          <a:p>
            <a:pPr lvl="0" algn="ctr">
              <a:spcBef>
                <a:spcPts val="500"/>
              </a:spcBef>
            </a:pPr>
            <a:r>
              <a:rPr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District 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sz="2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spcBef>
                <a:spcPts val="500"/>
              </a:spcBef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1995 - 2002</a:t>
            </a:r>
            <a:endParaRPr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3" t="4984" r="9377" b="11475"/>
          <a:stretch/>
        </p:blipFill>
        <p:spPr bwMode="auto">
          <a:xfrm>
            <a:off x="457200" y="1417639"/>
            <a:ext cx="2660883" cy="42840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12651736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>
            <a:spLocks noGrp="1"/>
          </p:cNvSpPr>
          <p:nvPr>
            <p:ph type="title"/>
          </p:nvPr>
        </p:nvSpPr>
        <p:spPr>
          <a:xfrm>
            <a:off x="280802" y="274638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000" b="1" dirty="0" smtClean="0">
                <a:solidFill>
                  <a:srgbClr val="FFFFFF"/>
                </a:solidFill>
                <a:latin typeface="Arial"/>
                <a:cs typeface="Arial"/>
              </a:rPr>
              <a:t>GRETCHEN SCHLABACH</a:t>
            </a:r>
            <a:endParaRPr lang="en-US" sz="40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5" name="Shape 55"/>
          <p:cNvSpPr>
            <a:spLocks noGrp="1"/>
          </p:cNvSpPr>
          <p:nvPr>
            <p:ph type="body" idx="1"/>
          </p:nvPr>
        </p:nvSpPr>
        <p:spPr>
          <a:xfrm>
            <a:off x="457200" y="1636295"/>
            <a:ext cx="8229600" cy="491166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lvl="0" indent="0">
              <a:buNone/>
              <a:defRPr sz="1800">
                <a:solidFill>
                  <a:srgbClr val="000000"/>
                </a:solidFill>
              </a:defRPr>
            </a:pPr>
            <a:r>
              <a:rPr lang="en-US" sz="2800" b="1" dirty="0" smtClean="0">
                <a:solidFill>
                  <a:srgbClr val="FFFFFF"/>
                </a:solidFill>
                <a:latin typeface="Arial"/>
                <a:ea typeface="Andalus"/>
                <a:cs typeface="Arial"/>
                <a:sym typeface="Andalus"/>
              </a:rPr>
              <a:t>EDUCATION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800" dirty="0" smtClean="0">
                <a:solidFill>
                  <a:srgbClr val="FFFFFF"/>
                </a:solidFill>
                <a:latin typeface="Arial"/>
                <a:ea typeface="Andalus"/>
                <a:cs typeface="Arial"/>
                <a:sym typeface="Andalus"/>
              </a:rPr>
              <a:t>BS Physical Education, Teacher Certification, Ithaca College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800" dirty="0" smtClean="0">
                <a:solidFill>
                  <a:srgbClr val="FFFFFF"/>
                </a:solidFill>
                <a:latin typeface="Arial"/>
                <a:ea typeface="Andalus"/>
                <a:cs typeface="Arial"/>
                <a:sym typeface="Andalus"/>
              </a:rPr>
              <a:t>MS Athletic Training, Indiana University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800" dirty="0" smtClean="0">
                <a:solidFill>
                  <a:srgbClr val="FFFFFF"/>
                </a:solidFill>
                <a:latin typeface="Arial"/>
                <a:ea typeface="Andalus"/>
                <a:cs typeface="Arial"/>
                <a:sym typeface="Andalus"/>
              </a:rPr>
              <a:t>PhD Exercise Physiology, University of Maryland</a:t>
            </a:r>
          </a:p>
          <a:p>
            <a:pPr marL="0" lvl="0" indent="0">
              <a:buNone/>
              <a:defRPr sz="1800">
                <a:solidFill>
                  <a:srgbClr val="000000"/>
                </a:solidFill>
              </a:defRPr>
            </a:pPr>
            <a:endParaRPr lang="en-US" sz="2800" dirty="0" smtClean="0">
              <a:solidFill>
                <a:srgbClr val="FFFFFF"/>
              </a:solidFill>
              <a:latin typeface="Arial"/>
              <a:ea typeface="Andalus"/>
              <a:cs typeface="Arial"/>
              <a:sym typeface="Andalus"/>
            </a:endParaRPr>
          </a:p>
          <a:p>
            <a:pPr marL="0" lvl="0" indent="0">
              <a:buNone/>
              <a:defRPr sz="1800">
                <a:solidFill>
                  <a:srgbClr val="000000"/>
                </a:solidFill>
              </a:defRPr>
            </a:pPr>
            <a:endParaRPr sz="2800" dirty="0">
              <a:solidFill>
                <a:srgbClr val="FFFFFF"/>
              </a:solidFill>
              <a:latin typeface="Arial"/>
              <a:ea typeface="Andalus"/>
              <a:cs typeface="Arial"/>
              <a:sym typeface="Andalus"/>
            </a:endParaRPr>
          </a:p>
          <a:p>
            <a:pPr marL="0" lvl="0" indent="0">
              <a:buNone/>
              <a:defRPr sz="1800">
                <a:solidFill>
                  <a:srgbClr val="000000"/>
                </a:solidFill>
              </a:defRPr>
            </a:pPr>
            <a:r>
              <a:rPr lang="en-US" sz="2800" b="1" dirty="0" smtClean="0">
                <a:solidFill>
                  <a:srgbClr val="FFFFFF"/>
                </a:solidFill>
                <a:latin typeface="Arial"/>
                <a:ea typeface="Andalus"/>
                <a:cs typeface="Arial"/>
                <a:sym typeface="Andalus"/>
              </a:rPr>
              <a:t>CURRENTLY</a:t>
            </a:r>
            <a:endParaRPr lang="en-US" sz="2800" b="1" dirty="0" smtClean="0">
              <a:latin typeface="Arial"/>
              <a:ea typeface="Andalus"/>
              <a:cs typeface="Arial"/>
              <a:sym typeface="Andalus"/>
            </a:endParaRPr>
          </a:p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2800" dirty="0" smtClean="0">
                <a:solidFill>
                  <a:srgbClr val="FFFFFF"/>
                </a:solidFill>
                <a:latin typeface="Arial"/>
                <a:ea typeface="Andalus"/>
                <a:cs typeface="Arial"/>
                <a:sym typeface="Andalus"/>
              </a:rPr>
              <a:t>Retired, Northern Illinois University</a:t>
            </a:r>
            <a:endParaRPr sz="2800" dirty="0">
              <a:solidFill>
                <a:srgbClr val="FFFFFF"/>
              </a:solidFill>
              <a:latin typeface="Arial"/>
              <a:ea typeface="Andalus"/>
              <a:cs typeface="Arial"/>
              <a:sym typeface="Andalus"/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3" t="4984" r="9377" b="11475"/>
          <a:stretch/>
        </p:blipFill>
        <p:spPr bwMode="auto">
          <a:xfrm>
            <a:off x="7790880" y="0"/>
            <a:ext cx="1353120" cy="18390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81640785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/>
          </p:cNvSpPr>
          <p:nvPr>
            <p:ph type="title"/>
          </p:nvPr>
        </p:nvSpPr>
        <p:spPr>
          <a:xfrm>
            <a:off x="261319" y="306809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000" b="1" dirty="0" smtClean="0">
                <a:solidFill>
                  <a:srgbClr val="FFFFFF"/>
                </a:solidFill>
                <a:latin typeface="Arial"/>
                <a:cs typeface="Arial"/>
              </a:rPr>
              <a:t>GRETCHEN SCHLABACH</a:t>
            </a:r>
            <a:endParaRPr lang="en-US" sz="40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9" name="Shape 59"/>
          <p:cNvSpPr>
            <a:spLocks noGrp="1"/>
          </p:cNvSpPr>
          <p:nvPr>
            <p:ph type="body" idx="1"/>
          </p:nvPr>
        </p:nvSpPr>
        <p:spPr>
          <a:xfrm>
            <a:off x="20687" y="1449810"/>
            <a:ext cx="8990745" cy="5408189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338138" indent="-338138">
              <a:defRPr sz="1800">
                <a:solidFill>
                  <a:srgbClr val="000000"/>
                </a:solidFill>
              </a:defRPr>
            </a:pP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2015 </a:t>
            </a:r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Chair </a:t>
            </a: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– </a:t>
            </a:r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Committee on Professional Ethics</a:t>
            </a:r>
          </a:p>
          <a:p>
            <a:pPr marL="1394460" lvl="3" indent="0">
              <a:buNone/>
              <a:defRPr sz="1800">
                <a:solidFill>
                  <a:srgbClr val="000000"/>
                </a:solidFill>
              </a:defRPr>
            </a:pPr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(COPE) Professional Responsibility </a:t>
            </a: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Work </a:t>
            </a:r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Group</a:t>
            </a:r>
          </a:p>
          <a:p>
            <a:pPr marL="396875" indent="-396875">
              <a:defRPr sz="1800">
                <a:solidFill>
                  <a:srgbClr val="000000"/>
                </a:solidFill>
              </a:defRPr>
            </a:pPr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2014 Professor Emerita </a:t>
            </a:r>
            <a:r>
              <a:rPr lang="en-US" sz="1500" i="1" dirty="0" smtClean="0">
                <a:solidFill>
                  <a:schemeClr val="bg1"/>
                </a:solidFill>
                <a:latin typeface="Arial"/>
                <a:cs typeface="Arial"/>
              </a:rPr>
              <a:t>(pending)</a:t>
            </a:r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, Athletic Training</a:t>
            </a:r>
          </a:p>
          <a:p>
            <a:pPr marL="0" indent="0">
              <a:buNone/>
              <a:defRPr sz="1800">
                <a:solidFill>
                  <a:srgbClr val="000000"/>
                </a:solidFill>
              </a:defRPr>
            </a:pP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              Program, Northern Illinois University</a:t>
            </a:r>
          </a:p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2013 Illinois – Dedicated Service Award</a:t>
            </a:r>
          </a:p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2009 GLATA – Outstanding </a:t>
            </a:r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Educator Award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2008 GLATA – Service Award</a:t>
            </a:r>
          </a:p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2008 </a:t>
            </a:r>
            <a:r>
              <a:rPr lang="en-US" sz="2800" i="1" dirty="0" smtClean="0">
                <a:solidFill>
                  <a:schemeClr val="bg1"/>
                </a:solidFill>
                <a:latin typeface="Arial"/>
                <a:cs typeface="Arial"/>
              </a:rPr>
              <a:t>Professional </a:t>
            </a:r>
            <a:r>
              <a:rPr lang="en-US" sz="2800" i="1" dirty="0">
                <a:solidFill>
                  <a:schemeClr val="bg1"/>
                </a:solidFill>
                <a:latin typeface="Arial"/>
                <a:cs typeface="Arial"/>
              </a:rPr>
              <a:t>Ethics </a:t>
            </a:r>
            <a:r>
              <a:rPr lang="en-US" sz="2800" i="1" dirty="0" smtClean="0">
                <a:solidFill>
                  <a:schemeClr val="bg1"/>
                </a:solidFill>
                <a:latin typeface="Arial"/>
                <a:cs typeface="Arial"/>
              </a:rPr>
              <a:t>in Athletic Training</a:t>
            </a:r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– </a:t>
            </a: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Published </a:t>
            </a:r>
            <a:endParaRPr lang="en-US" sz="28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440871" lvl="1" indent="0">
              <a:buNone/>
              <a:defRPr sz="1800">
                <a:solidFill>
                  <a:srgbClr val="000000"/>
                </a:solidFill>
              </a:defRPr>
            </a:pP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            First Text Book  </a:t>
            </a:r>
            <a:endParaRPr lang="en-US" sz="2800" dirty="0">
              <a:solidFill>
                <a:schemeClr val="bg1"/>
              </a:solidFill>
              <a:latin typeface="Arial"/>
              <a:cs typeface="Arial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2006-2012 </a:t>
            </a:r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Chair </a:t>
            </a: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– </a:t>
            </a:r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COPE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2002 – Twenty-five year service award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2000 – NATA Most Distinguished Athletic Trainer Award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endParaRPr lang="en-US" sz="2800" dirty="0" smtClean="0">
              <a:solidFill>
                <a:schemeClr val="bg1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lang="en-US" sz="2800" dirty="0" smtClean="0">
              <a:solidFill>
                <a:schemeClr val="bg1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lang="en-US" sz="3100" dirty="0">
              <a:solidFill>
                <a:srgbClr val="000000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2800" dirty="0" smtClean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3" t="4984" r="9377" b="11475"/>
          <a:stretch/>
        </p:blipFill>
        <p:spPr bwMode="auto">
          <a:xfrm>
            <a:off x="7963022" y="0"/>
            <a:ext cx="1180978" cy="16188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49531476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title"/>
          </p:nvPr>
        </p:nvSpPr>
        <p:spPr>
          <a:xfrm>
            <a:off x="448725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400" b="1" dirty="0" smtClean="0">
                <a:solidFill>
                  <a:srgbClr val="FFFFFF"/>
                </a:solidFill>
                <a:latin typeface="Arial"/>
                <a:cs typeface="Arial"/>
              </a:rPr>
              <a:t>JANICE DESI</a:t>
            </a:r>
            <a:endParaRPr sz="44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0" name="Shape 50"/>
          <p:cNvSpPr>
            <a:spLocks noGrp="1"/>
          </p:cNvSpPr>
          <p:nvPr>
            <p:ph type="body" idx="1"/>
          </p:nvPr>
        </p:nvSpPr>
        <p:spPr>
          <a:xfrm>
            <a:off x="6354225" y="1796687"/>
            <a:ext cx="2507510" cy="141685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b="0"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 b="1" dirty="0" smtClean="0">
                <a:solidFill>
                  <a:srgbClr val="FFFFFF"/>
                </a:solidFill>
                <a:latin typeface="Arial"/>
                <a:cs typeface="Arial"/>
              </a:rPr>
              <a:t>NATA</a:t>
            </a:r>
            <a:r>
              <a:rPr lang="en-US" sz="2400" b="1" dirty="0" smtClean="0">
                <a:solidFill>
                  <a:srgbClr val="FFFFFF"/>
                </a:solidFill>
                <a:latin typeface="Arial"/>
                <a:cs typeface="Arial"/>
              </a:rPr>
              <a:t> Member Since</a:t>
            </a:r>
            <a:r>
              <a:rPr sz="2400" b="1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lang="en-US" sz="2400" b="1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1978</a:t>
            </a:r>
            <a:endParaRPr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1" name="Shape 51"/>
          <p:cNvSpPr/>
          <p:nvPr/>
        </p:nvSpPr>
        <p:spPr>
          <a:xfrm>
            <a:off x="6090015" y="3666101"/>
            <a:ext cx="2895601" cy="11721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spAutoFit/>
          </a:bodyPr>
          <a:lstStyle/>
          <a:p>
            <a:pPr lvl="0" algn="ctr">
              <a:spcBef>
                <a:spcPts val="500"/>
              </a:spcBef>
            </a:pPr>
            <a:r>
              <a:rPr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 Member </a:t>
            </a:r>
            <a:r>
              <a:rPr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District 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spcBef>
                <a:spcPts val="500"/>
              </a:spcBef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</a:t>
            </a:r>
            <a:r>
              <a:rPr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2001</a:t>
            </a:r>
            <a:endParaRPr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Shape 52"/>
          <p:cNvSpPr/>
          <p:nvPr/>
        </p:nvSpPr>
        <p:spPr>
          <a:xfrm>
            <a:off x="2772825" y="2505115"/>
            <a:ext cx="3581400" cy="3494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marL="342900" indent="-342900" algn="ctr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endParaRPr sz="240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19186" y="1997701"/>
            <a:ext cx="9233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2" y="1733459"/>
            <a:ext cx="6110243" cy="4540250"/>
          </a:xfrm>
          <a:prstGeom prst="rect">
            <a:avLst/>
          </a:prstGeom>
        </p:spPr>
      </p:pic>
      <p:sp>
        <p:nvSpPr>
          <p:cNvPr id="4" name="Donut 3"/>
          <p:cNvSpPr/>
          <p:nvPr/>
        </p:nvSpPr>
        <p:spPr>
          <a:xfrm>
            <a:off x="603615" y="3799209"/>
            <a:ext cx="670560" cy="905899"/>
          </a:xfrm>
          <a:prstGeom prst="donut">
            <a:avLst>
              <a:gd name="adj" fmla="val 13003"/>
            </a:avLst>
          </a:prstGeom>
          <a:solidFill>
            <a:srgbClr val="FFFFFF"/>
          </a:solidFill>
          <a:ln w="25400" cap="flat">
            <a:solidFill>
              <a:srgbClr val="4F81BD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8894584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400" b="1" dirty="0" smtClean="0">
                <a:solidFill>
                  <a:srgbClr val="FFFFFF"/>
                </a:solidFill>
                <a:latin typeface="Arial"/>
                <a:cs typeface="Arial"/>
              </a:rPr>
              <a:t>JANICE DESI</a:t>
            </a:r>
            <a:endParaRPr sz="44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5" name="Shape 55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lvl="0" indent="0">
              <a:buNone/>
              <a:defRPr sz="1800">
                <a:solidFill>
                  <a:srgbClr val="000000"/>
                </a:solidFill>
              </a:defRPr>
            </a:pPr>
            <a:r>
              <a:rPr lang="en-US" sz="2800" b="1" dirty="0" smtClean="0">
                <a:solidFill>
                  <a:srgbClr val="FFFFFF"/>
                </a:solidFill>
                <a:latin typeface="Arial"/>
                <a:ea typeface="Andalus"/>
                <a:cs typeface="Arial"/>
                <a:sym typeface="Andalus"/>
              </a:rPr>
              <a:t>EDUCATION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800" dirty="0" smtClean="0">
                <a:solidFill>
                  <a:srgbClr val="FFFFFF"/>
                </a:solidFill>
                <a:latin typeface="Arial"/>
                <a:ea typeface="Andalus"/>
                <a:cs typeface="Arial"/>
                <a:sym typeface="Andalus"/>
              </a:rPr>
              <a:t>BS Skidmore, Physical Education</a:t>
            </a:r>
            <a:endParaRPr sz="2800" dirty="0" smtClean="0">
              <a:solidFill>
                <a:srgbClr val="FFFFFF"/>
              </a:solidFill>
              <a:latin typeface="Arial"/>
              <a:ea typeface="Andalus"/>
              <a:cs typeface="Arial"/>
              <a:sym typeface="Andalus"/>
            </a:endParaRPr>
          </a:p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2800" dirty="0" smtClean="0">
                <a:solidFill>
                  <a:srgbClr val="FFFFFF"/>
                </a:solidFill>
                <a:latin typeface="Arial"/>
                <a:ea typeface="Andalus"/>
                <a:cs typeface="Arial"/>
                <a:sym typeface="Andalus"/>
              </a:rPr>
              <a:t>MS Montana State University, Sports Medicine</a:t>
            </a:r>
          </a:p>
          <a:p>
            <a:r>
              <a:rPr lang="en-US" sz="2800" dirty="0" smtClean="0">
                <a:solidFill>
                  <a:srgbClr val="FFFFFF"/>
                </a:solidFill>
                <a:latin typeface="Arial"/>
                <a:ea typeface="Andalus"/>
                <a:cs typeface="Arial"/>
                <a:sym typeface="Andalus"/>
              </a:rPr>
              <a:t>MS </a:t>
            </a:r>
            <a:r>
              <a:rPr lang="en-US" dirty="0" smtClean="0">
                <a:latin typeface="Arial"/>
                <a:cs typeface="Arial"/>
              </a:rPr>
              <a:t>Quinnipiac University. Physician Assistant</a:t>
            </a:r>
          </a:p>
          <a:p>
            <a:endParaRPr sz="2800" dirty="0">
              <a:solidFill>
                <a:srgbClr val="FFFFFF"/>
              </a:solidFill>
              <a:latin typeface="Arial"/>
              <a:ea typeface="Andalus"/>
              <a:cs typeface="Arial"/>
              <a:sym typeface="Andalus"/>
            </a:endParaRPr>
          </a:p>
          <a:p>
            <a:pPr marL="0" indent="0">
              <a:buNone/>
            </a:pPr>
            <a:r>
              <a:rPr sz="2800" b="1" dirty="0" smtClean="0">
                <a:solidFill>
                  <a:srgbClr val="FFFFFF"/>
                </a:solidFill>
                <a:latin typeface="Arial"/>
                <a:ea typeface="Andalus"/>
                <a:cs typeface="Arial"/>
                <a:sym typeface="Andalus"/>
              </a:rPr>
              <a:t>C</a:t>
            </a:r>
            <a:r>
              <a:rPr lang="en-US" sz="2800" b="1" dirty="0" smtClean="0">
                <a:solidFill>
                  <a:srgbClr val="FFFFFF"/>
                </a:solidFill>
                <a:latin typeface="Arial"/>
                <a:ea typeface="Andalus"/>
                <a:cs typeface="Arial"/>
                <a:sym typeface="Andalus"/>
              </a:rPr>
              <a:t>URRENTLY</a:t>
            </a:r>
            <a:r>
              <a:rPr sz="2800" dirty="0" smtClean="0">
                <a:solidFill>
                  <a:srgbClr val="FFFFFF"/>
                </a:solidFill>
                <a:latin typeface="Arial"/>
                <a:ea typeface="Andalus"/>
                <a:cs typeface="Arial"/>
                <a:sym typeface="Andalus"/>
              </a:rPr>
              <a:t> </a:t>
            </a:r>
            <a:endParaRPr lang="en-US" sz="2800" dirty="0" smtClean="0">
              <a:solidFill>
                <a:srgbClr val="FFFFFF"/>
              </a:solidFill>
              <a:latin typeface="Arial"/>
              <a:ea typeface="Andalus"/>
              <a:cs typeface="Arial"/>
              <a:sym typeface="Andalus"/>
            </a:endParaRPr>
          </a:p>
          <a:p>
            <a:r>
              <a:rPr lang="en-US" dirty="0" smtClean="0">
                <a:latin typeface="Arial"/>
                <a:cs typeface="Arial"/>
              </a:rPr>
              <a:t>Orthopedic </a:t>
            </a:r>
            <a:r>
              <a:rPr lang="en-US" dirty="0">
                <a:latin typeface="Arial"/>
                <a:cs typeface="Arial"/>
              </a:rPr>
              <a:t>Physician Assistant for Middlesex </a:t>
            </a:r>
            <a:r>
              <a:rPr lang="en-US" dirty="0" smtClean="0">
                <a:latin typeface="Arial"/>
                <a:cs typeface="Arial"/>
              </a:rPr>
              <a:t>Orthopedic Surgeons</a:t>
            </a:r>
            <a:r>
              <a:rPr lang="en-US" dirty="0">
                <a:latin typeface="Arial"/>
                <a:cs typeface="Arial"/>
              </a:rPr>
              <a:t>, </a:t>
            </a:r>
            <a:r>
              <a:rPr lang="en-US" dirty="0" smtClean="0">
                <a:latin typeface="Arial"/>
                <a:cs typeface="Arial"/>
              </a:rPr>
              <a:t>Middletown, CT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0288" y="0"/>
            <a:ext cx="1933712" cy="143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696056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JENNY STONE</a:t>
            </a:r>
            <a:endParaRPr sz="4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Shape 50"/>
          <p:cNvSpPr>
            <a:spLocks noGrp="1"/>
          </p:cNvSpPr>
          <p:nvPr>
            <p:ph type="body" idx="1"/>
          </p:nvPr>
        </p:nvSpPr>
        <p:spPr>
          <a:xfrm>
            <a:off x="4765241" y="2055432"/>
            <a:ext cx="2895600" cy="1172116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b="0"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NATA</a:t>
            </a:r>
            <a:r>
              <a:rPr lang="en-US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Member Since 1975</a:t>
            </a:r>
            <a:endParaRPr sz="2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Shape 51"/>
          <p:cNvSpPr/>
          <p:nvPr/>
        </p:nvSpPr>
        <p:spPr>
          <a:xfrm>
            <a:off x="4765240" y="3666101"/>
            <a:ext cx="2895601" cy="11721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spAutoFit/>
          </a:bodyPr>
          <a:lstStyle/>
          <a:p>
            <a:pPr lvl="0" algn="ctr">
              <a:spcBef>
                <a:spcPts val="500"/>
              </a:spcBef>
            </a:pPr>
            <a:r>
              <a:rPr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 Member </a:t>
            </a:r>
            <a:r>
              <a:rPr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District 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spcBef>
                <a:spcPts val="500"/>
              </a:spcBef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1995</a:t>
            </a:r>
            <a:r>
              <a:rPr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2004</a:t>
            </a:r>
            <a:endParaRPr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Shape 52"/>
          <p:cNvSpPr/>
          <p:nvPr/>
        </p:nvSpPr>
        <p:spPr>
          <a:xfrm>
            <a:off x="2772825" y="2505115"/>
            <a:ext cx="3581400" cy="3494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marL="342900" indent="-342900" algn="ctr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endParaRPr sz="240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19186" y="1997701"/>
            <a:ext cx="9233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17639"/>
            <a:ext cx="3159314" cy="4667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0387390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1669727"/>
              </p:ext>
            </p:extLst>
          </p:nvPr>
        </p:nvGraphicFramePr>
        <p:xfrm>
          <a:off x="13648" y="1389"/>
          <a:ext cx="9144000" cy="68566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9" name="Presentation" r:id="rId4" imgW="5585639" imgH="3142555" progId="PowerPoint.Show.12">
                  <p:embed/>
                </p:oleObj>
              </mc:Choice>
              <mc:Fallback>
                <p:oleObj name="Presentation" r:id="rId4" imgW="5585639" imgH="3142555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648" y="1389"/>
                        <a:ext cx="9144000" cy="68566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74952046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>
            <a:spLocks noGrp="1"/>
          </p:cNvSpPr>
          <p:nvPr>
            <p:ph type="title"/>
          </p:nvPr>
        </p:nvSpPr>
        <p:spPr>
          <a:xfrm>
            <a:off x="293427" y="92938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000" b="1" dirty="0" smtClean="0">
                <a:solidFill>
                  <a:schemeClr val="bg1"/>
                </a:solidFill>
                <a:latin typeface="+mj-lt"/>
              </a:rPr>
              <a:t>JENNY STONE</a:t>
            </a:r>
            <a:endParaRPr sz="4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5" name="Shape 55"/>
          <p:cNvSpPr>
            <a:spLocks noGrp="1"/>
          </p:cNvSpPr>
          <p:nvPr>
            <p:ph type="body" idx="1"/>
          </p:nvPr>
        </p:nvSpPr>
        <p:spPr>
          <a:xfrm>
            <a:off x="457200" y="1247904"/>
            <a:ext cx="8229600" cy="5363799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marL="0" lvl="0" indent="0">
              <a:buNone/>
              <a:defRPr sz="1800">
                <a:solidFill>
                  <a:srgbClr val="000000"/>
                </a:solidFill>
              </a:defRPr>
            </a:pP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ea typeface="Andalus"/>
                <a:cs typeface="Arial" panose="020B0604020202020204" pitchFamily="34" charset="0"/>
                <a:sym typeface="Andalus"/>
              </a:rPr>
              <a:t>EDUCATION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ea typeface="Andalus"/>
                <a:cs typeface="Arial" panose="020B0604020202020204" pitchFamily="34" charset="0"/>
                <a:sym typeface="Andalus"/>
              </a:rPr>
              <a:t>BA Education, </a:t>
            </a: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Gettysburg 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(PA) College </a:t>
            </a:r>
            <a:endParaRPr lang="en-US" sz="4000" dirty="0" smtClean="0">
              <a:solidFill>
                <a:schemeClr val="bg1"/>
              </a:solidFill>
              <a:latin typeface="Arial" panose="020B0604020202020204" pitchFamily="34" charset="0"/>
              <a:ea typeface="Andalus"/>
              <a:cs typeface="Arial" panose="020B0604020202020204" pitchFamily="34" charset="0"/>
              <a:sym typeface="Andalus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000" dirty="0" smtClean="0">
                <a:solidFill>
                  <a:srgbClr val="FFFFFF"/>
                </a:solidFill>
                <a:latin typeface="Arial" panose="020B0604020202020204" pitchFamily="34" charset="0"/>
                <a:ea typeface="Andalus"/>
                <a:cs typeface="Arial" panose="020B0604020202020204" pitchFamily="34" charset="0"/>
                <a:sym typeface="Andalus"/>
              </a:rPr>
              <a:t>MS Education, University of Arizona</a:t>
            </a:r>
          </a:p>
          <a:p>
            <a:pPr marL="0" lvl="0" indent="0">
              <a:buNone/>
              <a:defRPr sz="1800">
                <a:solidFill>
                  <a:srgbClr val="000000"/>
                </a:solidFill>
              </a:defRPr>
            </a:pPr>
            <a:endParaRPr lang="en-US" sz="4000" dirty="0" smtClean="0">
              <a:solidFill>
                <a:srgbClr val="FFFFFF"/>
              </a:solidFill>
              <a:latin typeface="Arial" panose="020B0604020202020204" pitchFamily="34" charset="0"/>
              <a:ea typeface="Andalus"/>
              <a:cs typeface="Arial" panose="020B0604020202020204" pitchFamily="34" charset="0"/>
              <a:sym typeface="Andalus"/>
            </a:endParaRPr>
          </a:p>
          <a:p>
            <a:pPr marL="0" lvl="0" indent="0">
              <a:buNone/>
              <a:defRPr sz="1800">
                <a:solidFill>
                  <a:srgbClr val="000000"/>
                </a:solidFill>
              </a:defRPr>
            </a:pPr>
            <a:r>
              <a:rPr lang="en-US" sz="4000" b="1" dirty="0" smtClean="0">
                <a:solidFill>
                  <a:srgbClr val="FFFFFF"/>
                </a:solidFill>
                <a:latin typeface="Arial" panose="020B0604020202020204" pitchFamily="34" charset="0"/>
                <a:ea typeface="Andalus"/>
                <a:cs typeface="Arial" panose="020B0604020202020204" pitchFamily="34" charset="0"/>
                <a:sym typeface="Andalus"/>
              </a:rPr>
              <a:t>CERTIFICATIONS</a:t>
            </a:r>
          </a:p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Strength and Conditioning Coach (CSCS) </a:t>
            </a:r>
          </a:p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American Registry of Radiologic Technologists, Certified Limited Scope X-Ray Technologist </a:t>
            </a:r>
            <a:endParaRPr sz="4000" dirty="0">
              <a:solidFill>
                <a:schemeClr val="bg1"/>
              </a:solidFill>
              <a:latin typeface="Arial" panose="020B0604020202020204" pitchFamily="34" charset="0"/>
              <a:ea typeface="Andalus"/>
              <a:cs typeface="Arial" panose="020B0604020202020204" pitchFamily="34" charset="0"/>
              <a:sym typeface="Andalus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4000" dirty="0">
              <a:solidFill>
                <a:schemeClr val="bg1"/>
              </a:solidFill>
              <a:latin typeface="Arial" panose="020B0604020202020204" pitchFamily="34" charset="0"/>
              <a:ea typeface="Andalus"/>
              <a:cs typeface="Arial" panose="020B0604020202020204" pitchFamily="34" charset="0"/>
              <a:sym typeface="Andalus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4000" dirty="0">
              <a:solidFill>
                <a:srgbClr val="FFFFFF"/>
              </a:solidFill>
              <a:latin typeface="Arial" panose="020B0604020202020204" pitchFamily="34" charset="0"/>
              <a:ea typeface="Andalus"/>
              <a:cs typeface="Arial" panose="020B0604020202020204" pitchFamily="34" charset="0"/>
              <a:sym typeface="Andalus"/>
            </a:endParaRPr>
          </a:p>
          <a:p>
            <a:pPr marL="0" indent="0">
              <a:buNone/>
            </a:pPr>
            <a:r>
              <a:rPr lang="en-US" sz="4000" b="1" dirty="0" smtClean="0">
                <a:solidFill>
                  <a:srgbClr val="FFFFFF"/>
                </a:solidFill>
                <a:latin typeface="Arial" panose="020B0604020202020204" pitchFamily="34" charset="0"/>
                <a:ea typeface="Andalus"/>
                <a:cs typeface="Arial" panose="020B0604020202020204" pitchFamily="34" charset="0"/>
                <a:sym typeface="Andalus"/>
              </a:rPr>
              <a:t>CURRENTLY </a:t>
            </a:r>
          </a:p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Assistant Athletic Trainer, U.S. Air 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Force Academy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400" dirty="0"/>
          </a:p>
          <a:p>
            <a:pPr marL="0" lvl="0" indent="0">
              <a:buNone/>
              <a:defRPr sz="1800">
                <a:solidFill>
                  <a:srgbClr val="000000"/>
                </a:solidFill>
              </a:defRPr>
            </a:pPr>
            <a:endParaRPr sz="2800" dirty="0">
              <a:solidFill>
                <a:srgbClr val="FFFFFF"/>
              </a:solidFill>
              <a:latin typeface="Andalus"/>
              <a:ea typeface="Andalus"/>
              <a:cs typeface="Andalus"/>
              <a:sym typeface="Andalus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030" y="0"/>
            <a:ext cx="1705970" cy="21972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8269097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JENNY STONE</a:t>
            </a:r>
            <a:endParaRPr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Shape 5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</p:spPr>
        <p:txBody>
          <a:bodyPr/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Rocky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Mountain Athletic Trainers Hall of Fame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Colorado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Athletic Trainers Hall of Fame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Head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Athletic Trainer 1994 (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Lillhammer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 &amp; 1992 (Albertville) Olympic Winter Games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Head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Athletic Trainer 1988 (Seoul) Olympic Summer Games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Head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Athletic Trainer 1987 (Indianapolis) &amp; 1983 (Caracas) Pan American Games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Staff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Athletic Trainer 1984 (Los Angeles) Olympic Summer Games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28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883" y="0"/>
            <a:ext cx="1465117" cy="15391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1111505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400" b="1" dirty="0" smtClean="0">
                <a:solidFill>
                  <a:srgbClr val="FFFFFF"/>
                </a:solidFill>
                <a:latin typeface="Arial"/>
                <a:cs typeface="Arial"/>
              </a:rPr>
              <a:t>KATHLEEN STROIA</a:t>
            </a:r>
            <a:endParaRPr lang="en-US" sz="44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1" name="Shape 51"/>
          <p:cNvSpPr/>
          <p:nvPr/>
        </p:nvSpPr>
        <p:spPr>
          <a:xfrm>
            <a:off x="5021942" y="3854159"/>
            <a:ext cx="2895601" cy="11721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spAutoFit/>
          </a:bodyPr>
          <a:lstStyle/>
          <a:p>
            <a:pPr lvl="0" algn="ctr">
              <a:spcBef>
                <a:spcPts val="500"/>
              </a:spcBef>
            </a:pPr>
            <a:r>
              <a:rPr sz="2400" b="1" dirty="0">
                <a:solidFill>
                  <a:schemeClr val="bg1"/>
                </a:solidFill>
                <a:latin typeface="Arial"/>
                <a:cs typeface="Arial"/>
              </a:rPr>
              <a:t>WATC Member </a:t>
            </a:r>
            <a:r>
              <a:rPr sz="2400" b="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bg1"/>
                </a:solidFill>
                <a:latin typeface="Arial"/>
                <a:cs typeface="Arial"/>
              </a:rPr>
              <a:t>District </a:t>
            </a:r>
            <a:r>
              <a:rPr lang="en-US" sz="2400" b="1" dirty="0">
                <a:solidFill>
                  <a:schemeClr val="bg1"/>
                </a:solidFill>
                <a:latin typeface="Arial"/>
                <a:cs typeface="Arial"/>
              </a:rPr>
              <a:t>9</a:t>
            </a:r>
            <a:endParaRPr sz="2400" b="1" dirty="0">
              <a:solidFill>
                <a:schemeClr val="bg1"/>
              </a:solidFill>
              <a:latin typeface="Arial"/>
              <a:cs typeface="Arial"/>
            </a:endParaRPr>
          </a:p>
          <a:p>
            <a:pPr lvl="0" algn="ctr">
              <a:spcBef>
                <a:spcPts val="500"/>
              </a:spcBef>
            </a:pPr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1995</a:t>
            </a:r>
            <a:r>
              <a:rPr sz="2400" b="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bg1"/>
                </a:solidFill>
                <a:latin typeface="Arial"/>
                <a:cs typeface="Arial"/>
              </a:rPr>
              <a:t>- 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1999</a:t>
            </a:r>
            <a:endParaRPr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81608"/>
            <a:ext cx="3575071" cy="445977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4863549" y="2393823"/>
            <a:ext cx="3273286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cs typeface="Arial"/>
                <a:sym typeface="Calibri"/>
              </a:rPr>
              <a:t>NATA Member Since 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1981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/>
              <a:cs typeface="Arial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356386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>
            <a:spLocks noGrp="1"/>
          </p:cNvSpPr>
          <p:nvPr>
            <p:ph type="title"/>
          </p:nvPr>
        </p:nvSpPr>
        <p:spPr>
          <a:xfrm>
            <a:off x="409588" y="75561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400" b="1" dirty="0" smtClean="0">
                <a:solidFill>
                  <a:srgbClr val="FFFFFF"/>
                </a:solidFill>
                <a:latin typeface="Arial"/>
                <a:cs typeface="Arial"/>
              </a:rPr>
              <a:t>KATHLEEN STROIA</a:t>
            </a:r>
            <a:endParaRPr lang="en-US" sz="44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5" name="Shape 55"/>
          <p:cNvSpPr>
            <a:spLocks noGrp="1"/>
          </p:cNvSpPr>
          <p:nvPr>
            <p:ph type="body" idx="1"/>
          </p:nvPr>
        </p:nvSpPr>
        <p:spPr>
          <a:xfrm>
            <a:off x="314054" y="1220026"/>
            <a:ext cx="8229600" cy="5440361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 b="1" dirty="0" smtClean="0">
                <a:latin typeface="Arial"/>
                <a:cs typeface="Arial"/>
              </a:rPr>
              <a:t>EDUCATION</a:t>
            </a:r>
          </a:p>
          <a:p>
            <a:r>
              <a:rPr lang="en-US" sz="3000" dirty="0" smtClean="0">
                <a:latin typeface="Arial"/>
                <a:cs typeface="Arial"/>
              </a:rPr>
              <a:t>BA </a:t>
            </a:r>
            <a:r>
              <a:rPr lang="en-US" sz="3000" dirty="0"/>
              <a:t>Movement &amp; Sports Sciences Specialization, Athletic </a:t>
            </a:r>
            <a:r>
              <a:rPr lang="en-US" sz="3000" dirty="0" smtClean="0"/>
              <a:t>Training </a:t>
            </a:r>
            <a:r>
              <a:rPr lang="en-US" sz="3000" dirty="0" smtClean="0">
                <a:latin typeface="Arial"/>
                <a:cs typeface="Arial"/>
              </a:rPr>
              <a:t>Purdue University </a:t>
            </a:r>
            <a:endParaRPr lang="en-US" sz="3000" dirty="0">
              <a:latin typeface="Arial"/>
              <a:cs typeface="Arial"/>
            </a:endParaRPr>
          </a:p>
          <a:p>
            <a:r>
              <a:rPr lang="en-US" sz="3000" dirty="0" smtClean="0">
                <a:latin typeface="Arial"/>
                <a:cs typeface="Arial"/>
              </a:rPr>
              <a:t>BS Physical </a:t>
            </a:r>
            <a:r>
              <a:rPr lang="en-US" sz="3000" dirty="0">
                <a:latin typeface="Arial"/>
                <a:cs typeface="Arial"/>
              </a:rPr>
              <a:t>Therapy, The Chicago Medical </a:t>
            </a:r>
            <a:r>
              <a:rPr lang="en-US" sz="3000" dirty="0" smtClean="0">
                <a:latin typeface="Arial"/>
                <a:cs typeface="Arial"/>
              </a:rPr>
              <a:t>School </a:t>
            </a:r>
            <a:endParaRPr lang="en-US" sz="3000" dirty="0">
              <a:latin typeface="Arial"/>
              <a:cs typeface="Arial"/>
            </a:endParaRPr>
          </a:p>
          <a:p>
            <a:r>
              <a:rPr lang="en-US" sz="3000" dirty="0" smtClean="0">
                <a:latin typeface="Arial"/>
                <a:cs typeface="Arial"/>
              </a:rPr>
              <a:t>MS Athletic Training, West </a:t>
            </a:r>
            <a:r>
              <a:rPr lang="en-US" sz="3000" dirty="0">
                <a:latin typeface="Arial"/>
                <a:cs typeface="Arial"/>
              </a:rPr>
              <a:t>Virginia </a:t>
            </a:r>
            <a:r>
              <a:rPr lang="en-US" sz="3000" dirty="0" smtClean="0">
                <a:latin typeface="Arial"/>
                <a:cs typeface="Arial"/>
              </a:rPr>
              <a:t>University </a:t>
            </a:r>
          </a:p>
          <a:p>
            <a:pPr marL="0" indent="0">
              <a:buNone/>
            </a:pPr>
            <a:endParaRPr lang="en-US" sz="3000" dirty="0" smtClean="0">
              <a:latin typeface="Arial"/>
              <a:cs typeface="Arial"/>
            </a:endParaRPr>
          </a:p>
          <a:p>
            <a:pPr marL="0" lvl="0" indent="0">
              <a:buNone/>
              <a:defRPr sz="1800">
                <a:solidFill>
                  <a:srgbClr val="000000"/>
                </a:solidFill>
              </a:defRPr>
            </a:pPr>
            <a:r>
              <a:rPr lang="en-US" sz="3000" b="1" dirty="0" smtClean="0">
                <a:solidFill>
                  <a:srgbClr val="FFFFFF"/>
                </a:solidFill>
                <a:latin typeface="Arial"/>
                <a:ea typeface="Andalus"/>
                <a:cs typeface="Arial"/>
                <a:sym typeface="Andalus"/>
              </a:rPr>
              <a:t>CURRENTLY</a:t>
            </a:r>
          </a:p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3000" dirty="0" smtClean="0">
                <a:solidFill>
                  <a:schemeClr val="bg1"/>
                </a:solidFill>
                <a:latin typeface="Arial"/>
                <a:cs typeface="Arial"/>
              </a:rPr>
              <a:t>Senior </a:t>
            </a:r>
            <a:r>
              <a:rPr lang="en-US" sz="3000" dirty="0">
                <a:solidFill>
                  <a:schemeClr val="bg1"/>
                </a:solidFill>
                <a:latin typeface="Arial"/>
                <a:cs typeface="Arial"/>
              </a:rPr>
              <a:t>Vice President- Sport Sciences &amp; Medicine and </a:t>
            </a:r>
            <a:r>
              <a:rPr lang="en-US" sz="3000" dirty="0" smtClean="0">
                <a:solidFill>
                  <a:schemeClr val="bg1"/>
                </a:solidFill>
                <a:latin typeface="Arial"/>
                <a:cs typeface="Arial"/>
              </a:rPr>
              <a:t>Transitions, Women’s Tennis Association</a:t>
            </a:r>
            <a:endParaRPr sz="3000" dirty="0">
              <a:solidFill>
                <a:schemeClr val="bg1"/>
              </a:solidFill>
              <a:latin typeface="Arial"/>
              <a:ea typeface="Andalus"/>
              <a:cs typeface="Arial"/>
              <a:sym typeface="Andalus"/>
            </a:endParaRPr>
          </a:p>
        </p:txBody>
      </p:sp>
      <p:sp>
        <p:nvSpPr>
          <p:cNvPr id="56" name="Shape 56"/>
          <p:cNvSpPr/>
          <p:nvPr/>
        </p:nvSpPr>
        <p:spPr>
          <a:xfrm>
            <a:off x="7654056" y="306809"/>
            <a:ext cx="985132" cy="896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endParaRPr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030" y="24430"/>
            <a:ext cx="1705970" cy="18999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670041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/>
          </p:cNvSpPr>
          <p:nvPr>
            <p:ph type="title"/>
          </p:nvPr>
        </p:nvSpPr>
        <p:spPr>
          <a:xfrm>
            <a:off x="290110" y="104640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400" b="1" dirty="0" smtClean="0">
                <a:solidFill>
                  <a:srgbClr val="FFFFFF"/>
                </a:solidFill>
                <a:latin typeface="Arial"/>
                <a:cs typeface="Arial"/>
              </a:rPr>
              <a:t>KATHLEEN STROIA</a:t>
            </a:r>
            <a:endParaRPr lang="en-US" sz="44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9" name="Shape 59"/>
          <p:cNvSpPr>
            <a:spLocks noGrp="1"/>
          </p:cNvSpPr>
          <p:nvPr>
            <p:ph type="body" idx="1"/>
          </p:nvPr>
        </p:nvSpPr>
        <p:spPr>
          <a:xfrm>
            <a:off x="123020" y="1264973"/>
            <a:ext cx="8563780" cy="5230231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/>
            <a:r>
              <a:rPr lang="en-US" sz="2200" dirty="0">
                <a:latin typeface="Arial"/>
                <a:cs typeface="Arial"/>
              </a:rPr>
              <a:t>2015-16 Appointed USTA Sport </a:t>
            </a:r>
            <a:r>
              <a:rPr lang="en-US" sz="2200" dirty="0" smtClean="0">
                <a:latin typeface="Arial"/>
                <a:cs typeface="Arial"/>
              </a:rPr>
              <a:t>Science Committee </a:t>
            </a:r>
            <a:r>
              <a:rPr lang="en-US" sz="2200" dirty="0">
                <a:latin typeface="Arial"/>
                <a:cs typeface="Arial"/>
              </a:rPr>
              <a:t>Chair </a:t>
            </a:r>
            <a:endParaRPr lang="en-US" sz="2200" dirty="0" smtClean="0">
              <a:latin typeface="Arial"/>
              <a:cs typeface="Arial"/>
            </a:endParaRPr>
          </a:p>
          <a:p>
            <a:pPr algn="l"/>
            <a:r>
              <a:rPr lang="en-US" sz="2200" dirty="0">
                <a:latin typeface="Arial"/>
                <a:cs typeface="Arial"/>
              </a:rPr>
              <a:t>	</a:t>
            </a:r>
            <a:r>
              <a:rPr lang="en-US" sz="2200" dirty="0" smtClean="0">
                <a:latin typeface="Arial"/>
                <a:cs typeface="Arial"/>
              </a:rPr>
              <a:t>(</a:t>
            </a:r>
            <a:r>
              <a:rPr lang="en-US" sz="2200" dirty="0">
                <a:latin typeface="Arial"/>
                <a:cs typeface="Arial"/>
              </a:rPr>
              <a:t>2015-2016 term) – </a:t>
            </a:r>
            <a:r>
              <a:rPr lang="en-US" sz="2200" dirty="0" smtClean="0">
                <a:latin typeface="Arial"/>
                <a:cs typeface="Arial"/>
              </a:rPr>
              <a:t>committee member </a:t>
            </a:r>
            <a:r>
              <a:rPr lang="en-US" sz="2200" dirty="0">
                <a:latin typeface="Arial"/>
                <a:cs typeface="Arial"/>
              </a:rPr>
              <a:t>18 </a:t>
            </a:r>
            <a:r>
              <a:rPr lang="en-US" sz="2200" dirty="0" smtClean="0">
                <a:latin typeface="Arial"/>
                <a:cs typeface="Arial"/>
              </a:rPr>
              <a:t>years</a:t>
            </a:r>
          </a:p>
          <a:p>
            <a:pPr algn="l"/>
            <a:r>
              <a:rPr lang="en-US" sz="2200" dirty="0">
                <a:latin typeface="Arial"/>
                <a:cs typeface="Arial"/>
              </a:rPr>
              <a:t>2012 Olympic Games, London, England, UK Primary Health Care </a:t>
            </a:r>
          </a:p>
          <a:p>
            <a:pPr marL="350838" indent="0" algn="l">
              <a:buNone/>
            </a:pPr>
            <a:r>
              <a:rPr lang="en-US" sz="2200" dirty="0">
                <a:latin typeface="Arial"/>
                <a:cs typeface="Arial"/>
              </a:rPr>
              <a:t>Provider (Physical Therapist/Certified Athletic Trainer)</a:t>
            </a:r>
          </a:p>
          <a:p>
            <a:pPr algn="l"/>
            <a:r>
              <a:rPr lang="en-US" sz="2200" dirty="0">
                <a:latin typeface="Arial"/>
                <a:cs typeface="Arial"/>
              </a:rPr>
              <a:t>2012 Recognized for 15 Years of Service, United States Tennis Association (USTA) </a:t>
            </a:r>
          </a:p>
          <a:p>
            <a:pPr algn="l"/>
            <a:r>
              <a:rPr lang="en-US" sz="2200" dirty="0">
                <a:latin typeface="Arial"/>
                <a:cs typeface="Arial"/>
              </a:rPr>
              <a:t>2011-Present - The Professional Association of Athlete Development Specialists (PAADS), Board of Directors Member and </a:t>
            </a:r>
            <a:r>
              <a:rPr lang="en-US" sz="2200" dirty="0" smtClean="0">
                <a:latin typeface="Arial"/>
                <a:cs typeface="Arial"/>
              </a:rPr>
              <a:t>Chair</a:t>
            </a:r>
          </a:p>
          <a:p>
            <a:pPr algn="l"/>
            <a:r>
              <a:rPr lang="en-US" sz="2200" dirty="0">
                <a:latin typeface="Arial"/>
                <a:cs typeface="Arial"/>
              </a:rPr>
              <a:t>2007 Recipient of the International Tennis Hall of Fame, Tennis Educational Merit Award </a:t>
            </a:r>
          </a:p>
          <a:p>
            <a:pPr algn="l"/>
            <a:r>
              <a:rPr lang="en-US" sz="2200" dirty="0">
                <a:latin typeface="Arial"/>
                <a:cs typeface="Arial"/>
              </a:rPr>
              <a:t>2007 Recipient of the </a:t>
            </a:r>
            <a:r>
              <a:rPr lang="en-US" sz="2200" i="1" dirty="0">
                <a:latin typeface="Arial"/>
                <a:cs typeface="Arial"/>
              </a:rPr>
              <a:t>Most Distinguished Athletic Trainer </a:t>
            </a:r>
            <a:r>
              <a:rPr lang="en-US" sz="2200" dirty="0">
                <a:latin typeface="Arial"/>
                <a:cs typeface="Arial"/>
              </a:rPr>
              <a:t>Award, NATA </a:t>
            </a:r>
            <a:endParaRPr lang="en-US" sz="2200" dirty="0" smtClean="0">
              <a:latin typeface="Arial"/>
              <a:cs typeface="Arial"/>
            </a:endParaRPr>
          </a:p>
          <a:p>
            <a:pPr algn="l"/>
            <a:r>
              <a:rPr lang="en-US" sz="2200" dirty="0" smtClean="0">
                <a:latin typeface="Arial"/>
                <a:cs typeface="Arial"/>
              </a:rPr>
              <a:t>2006 </a:t>
            </a:r>
            <a:r>
              <a:rPr lang="en-US" sz="2200" dirty="0">
                <a:latin typeface="Arial"/>
                <a:cs typeface="Arial"/>
              </a:rPr>
              <a:t>Recognized for 25 Years of Membership Award, NATA </a:t>
            </a:r>
            <a:endParaRPr lang="en-US" sz="2200" dirty="0" smtClean="0">
              <a:latin typeface="Arial"/>
              <a:cs typeface="Arial"/>
            </a:endParaRPr>
          </a:p>
        </p:txBody>
      </p:sp>
      <p:sp>
        <p:nvSpPr>
          <p:cNvPr id="60" name="Shape 60"/>
          <p:cNvSpPr/>
          <p:nvPr/>
        </p:nvSpPr>
        <p:spPr>
          <a:xfrm>
            <a:off x="7654056" y="306809"/>
            <a:ext cx="717118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endParaRPr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9764" y="0"/>
            <a:ext cx="1434236" cy="16434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147769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KATHY DIERINGER</a:t>
            </a:r>
            <a:endParaRPr sz="4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Shape 50"/>
          <p:cNvSpPr>
            <a:spLocks noGrp="1"/>
          </p:cNvSpPr>
          <p:nvPr>
            <p:ph type="body" idx="1"/>
          </p:nvPr>
        </p:nvSpPr>
        <p:spPr>
          <a:xfrm>
            <a:off x="4878894" y="1783080"/>
            <a:ext cx="3807906" cy="1097022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b="0"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 b="1" dirty="0" smtClean="0">
                <a:solidFill>
                  <a:srgbClr val="FFFFFF"/>
                </a:solidFill>
                <a:latin typeface="Arial"/>
                <a:cs typeface="Arial"/>
              </a:rPr>
              <a:t>NATA </a:t>
            </a:r>
            <a:r>
              <a:rPr lang="en-US" sz="2800" b="1" dirty="0" smtClean="0">
                <a:solidFill>
                  <a:srgbClr val="FFFFFF"/>
                </a:solidFill>
                <a:latin typeface="Arial"/>
                <a:cs typeface="Arial"/>
              </a:rPr>
              <a:t>Member Since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800" b="1" dirty="0" smtClean="0">
                <a:solidFill>
                  <a:srgbClr val="FFFFFF"/>
                </a:solidFill>
                <a:latin typeface="Arial"/>
                <a:cs typeface="Arial"/>
              </a:rPr>
              <a:t>1984</a:t>
            </a:r>
            <a:endParaRPr sz="28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1" name="Shape 51"/>
          <p:cNvSpPr/>
          <p:nvPr/>
        </p:nvSpPr>
        <p:spPr>
          <a:xfrm>
            <a:off x="5377624" y="3430361"/>
            <a:ext cx="2895601" cy="11721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spAutoFit/>
          </a:bodyPr>
          <a:lstStyle/>
          <a:p>
            <a:pPr lvl="0" algn="ctr">
              <a:spcBef>
                <a:spcPts val="500"/>
              </a:spcBef>
            </a:pPr>
            <a:r>
              <a:rPr sz="2400" b="1" dirty="0">
                <a:solidFill>
                  <a:schemeClr val="bg1"/>
                </a:solidFill>
                <a:latin typeface="Arial"/>
                <a:cs typeface="Arial"/>
              </a:rPr>
              <a:t>WATC Member </a:t>
            </a:r>
            <a:r>
              <a:rPr sz="2400" b="1" dirty="0" smtClean="0">
                <a:solidFill>
                  <a:schemeClr val="bg1"/>
                </a:solidFill>
                <a:latin typeface="Arial"/>
                <a:cs typeface="Arial"/>
              </a:rPr>
              <a:t>District 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6</a:t>
            </a:r>
            <a:endParaRPr sz="2400" b="1" dirty="0">
              <a:solidFill>
                <a:schemeClr val="bg1"/>
              </a:solidFill>
              <a:latin typeface="Arial"/>
              <a:cs typeface="Arial"/>
            </a:endParaRPr>
          </a:p>
          <a:p>
            <a:pPr lvl="0" algn="ctr">
              <a:spcBef>
                <a:spcPts val="500"/>
              </a:spcBef>
            </a:pPr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1999</a:t>
            </a:r>
            <a:r>
              <a:rPr sz="2400" b="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- 2003</a:t>
            </a:r>
            <a:endParaRPr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2" name="Shape 52"/>
          <p:cNvSpPr/>
          <p:nvPr/>
        </p:nvSpPr>
        <p:spPr>
          <a:xfrm>
            <a:off x="2772825" y="2505115"/>
            <a:ext cx="3581400" cy="3494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marL="342900" indent="-342900" algn="ctr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endParaRPr sz="240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19186" y="1997701"/>
            <a:ext cx="9233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86" y="1336426"/>
            <a:ext cx="4092575" cy="49441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6286756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  <a:t>KATHY DIERINGER</a:t>
            </a:r>
            <a:endParaRPr sz="4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5" name="Shape 55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lvl="0" indent="0">
              <a:buNone/>
              <a:defRPr sz="1800">
                <a:solidFill>
                  <a:srgbClr val="000000"/>
                </a:solidFill>
              </a:defRPr>
            </a:pPr>
            <a:r>
              <a:rPr lang="en-US" sz="3000" b="1" dirty="0" smtClean="0">
                <a:solidFill>
                  <a:srgbClr val="FFFFFF"/>
                </a:solidFill>
                <a:latin typeface="Arial"/>
                <a:ea typeface="Andalus"/>
                <a:cs typeface="Arial"/>
                <a:sym typeface="Andalus"/>
              </a:rPr>
              <a:t>EDUCATION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000" dirty="0" err="1" smtClean="0">
                <a:solidFill>
                  <a:srgbClr val="FFFFFF"/>
                </a:solidFill>
                <a:latin typeface="Arial"/>
                <a:ea typeface="Andalus"/>
                <a:cs typeface="Arial"/>
                <a:sym typeface="Andalus"/>
              </a:rPr>
              <a:t>BSEd</a:t>
            </a:r>
            <a:r>
              <a:rPr lang="en-US" sz="3000" dirty="0" smtClean="0">
                <a:solidFill>
                  <a:srgbClr val="FFFFFF"/>
                </a:solidFill>
                <a:latin typeface="Arial"/>
                <a:ea typeface="Andalus"/>
                <a:cs typeface="Arial"/>
                <a:sym typeface="Andalus"/>
              </a:rPr>
              <a:t> </a:t>
            </a:r>
            <a:r>
              <a:rPr lang="en-US" sz="3000" dirty="0">
                <a:solidFill>
                  <a:schemeClr val="bg1"/>
                </a:solidFill>
                <a:latin typeface="Arial"/>
                <a:cs typeface="Arial"/>
              </a:rPr>
              <a:t>University of Texas at Austin </a:t>
            </a:r>
            <a:endParaRPr sz="3000" dirty="0">
              <a:solidFill>
                <a:schemeClr val="bg1"/>
              </a:solidFill>
              <a:latin typeface="Arial"/>
              <a:ea typeface="Andalus"/>
              <a:cs typeface="Arial"/>
              <a:sym typeface="Andalus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000" dirty="0" err="1" smtClean="0">
                <a:solidFill>
                  <a:srgbClr val="FFFFFF"/>
                </a:solidFill>
                <a:latin typeface="Arial"/>
                <a:ea typeface="Andalus"/>
                <a:cs typeface="Arial"/>
                <a:sym typeface="Andalus"/>
              </a:rPr>
              <a:t>MAEd</a:t>
            </a:r>
            <a:r>
              <a:rPr lang="en-US" sz="3000" dirty="0" smtClean="0">
                <a:solidFill>
                  <a:srgbClr val="FFFFFF"/>
                </a:solidFill>
                <a:latin typeface="Arial"/>
                <a:ea typeface="Andalus"/>
                <a:cs typeface="Arial"/>
                <a:sym typeface="Andalus"/>
              </a:rPr>
              <a:t> </a:t>
            </a:r>
            <a:r>
              <a:rPr lang="en-US" sz="3000" dirty="0">
                <a:solidFill>
                  <a:schemeClr val="bg1"/>
                </a:solidFill>
                <a:latin typeface="Arial"/>
                <a:cs typeface="Arial"/>
              </a:rPr>
              <a:t>Eastern Kentucky University </a:t>
            </a:r>
            <a:r>
              <a:rPr lang="en-US" sz="3000" dirty="0" smtClean="0">
                <a:solidFill>
                  <a:schemeClr val="bg1"/>
                </a:solidFill>
                <a:latin typeface="Arial"/>
                <a:ea typeface="Andalus"/>
                <a:cs typeface="Arial"/>
                <a:sym typeface="Andalus"/>
              </a:rPr>
              <a:t>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000" dirty="0" err="1" smtClean="0">
                <a:solidFill>
                  <a:schemeClr val="bg1"/>
                </a:solidFill>
                <a:latin typeface="Arial"/>
                <a:ea typeface="Andalus"/>
                <a:cs typeface="Arial"/>
                <a:sym typeface="Andalus"/>
              </a:rPr>
              <a:t>EdD</a:t>
            </a:r>
            <a:r>
              <a:rPr lang="en-US" sz="3000" dirty="0" smtClean="0">
                <a:solidFill>
                  <a:schemeClr val="bg1"/>
                </a:solidFill>
                <a:latin typeface="Arial"/>
                <a:ea typeface="Andalus"/>
                <a:cs typeface="Arial"/>
                <a:sym typeface="Andalus"/>
              </a:rPr>
              <a:t> </a:t>
            </a:r>
            <a:r>
              <a:rPr lang="en-US" sz="3000" dirty="0">
                <a:solidFill>
                  <a:schemeClr val="bg1"/>
                </a:solidFill>
                <a:latin typeface="Arial"/>
                <a:cs typeface="Arial"/>
              </a:rPr>
              <a:t>University of North Texas </a:t>
            </a:r>
            <a:endParaRPr sz="3000" b="1" dirty="0">
              <a:solidFill>
                <a:schemeClr val="bg1"/>
              </a:solidFill>
              <a:latin typeface="Arial"/>
              <a:ea typeface="Andalus"/>
              <a:cs typeface="Arial"/>
              <a:sym typeface="Andalus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3000" dirty="0">
              <a:solidFill>
                <a:srgbClr val="FFFFFF"/>
              </a:solidFill>
              <a:latin typeface="Arial"/>
              <a:ea typeface="Andalus"/>
              <a:cs typeface="Arial"/>
              <a:sym typeface="Andalus"/>
            </a:endParaRPr>
          </a:p>
          <a:p>
            <a:pPr marL="0" lvl="0" indent="0">
              <a:buNone/>
              <a:defRPr sz="1800">
                <a:solidFill>
                  <a:srgbClr val="000000"/>
                </a:solidFill>
              </a:defRPr>
            </a:pPr>
            <a:r>
              <a:rPr lang="en-US" sz="3000" b="1" dirty="0" smtClean="0">
                <a:solidFill>
                  <a:srgbClr val="FFFFFF"/>
                </a:solidFill>
                <a:latin typeface="Arial"/>
                <a:ea typeface="Andalus"/>
                <a:cs typeface="Arial"/>
                <a:sym typeface="Andalus"/>
              </a:rPr>
              <a:t>CURRENTLY </a:t>
            </a:r>
          </a:p>
          <a:p>
            <a:r>
              <a:rPr lang="en-US" sz="3000" dirty="0" smtClean="0">
                <a:latin typeface="Arial"/>
                <a:cs typeface="Arial"/>
              </a:rPr>
              <a:t>Owner</a:t>
            </a:r>
            <a:r>
              <a:rPr lang="en-US" sz="3000" dirty="0">
                <a:latin typeface="Arial"/>
                <a:cs typeface="Arial"/>
              </a:rPr>
              <a:t>/President 2003-present</a:t>
            </a:r>
          </a:p>
          <a:p>
            <a:r>
              <a:rPr lang="en-US" sz="3000" dirty="0">
                <a:latin typeface="Arial"/>
                <a:cs typeface="Arial"/>
              </a:rPr>
              <a:t>D&amp;D Sports Med Denton/Sanger/</a:t>
            </a:r>
            <a:r>
              <a:rPr lang="en-US" sz="3000" dirty="0" smtClean="0">
                <a:latin typeface="Arial"/>
                <a:cs typeface="Arial"/>
              </a:rPr>
              <a:t>Aubrey</a:t>
            </a:r>
            <a:endParaRPr lang="en-US" sz="3000" dirty="0">
              <a:latin typeface="Arial"/>
              <a:cs typeface="Arial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312" y="0"/>
            <a:ext cx="1460688" cy="18526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4250453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  <a:t>KATHY DIERINGER</a:t>
            </a:r>
            <a:endParaRPr sz="40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9" name="Shape 59"/>
          <p:cNvSpPr>
            <a:spLocks noGrp="1"/>
          </p:cNvSpPr>
          <p:nvPr>
            <p:ph type="body" idx="1"/>
          </p:nvPr>
        </p:nvSpPr>
        <p:spPr>
          <a:xfrm>
            <a:off x="457200" y="2127248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600" dirty="0">
                <a:latin typeface="Arial"/>
                <a:cs typeface="Arial"/>
              </a:rPr>
              <a:t>2014 </a:t>
            </a:r>
            <a:r>
              <a:rPr lang="en-US" sz="3600" dirty="0" smtClean="0">
                <a:latin typeface="Arial"/>
                <a:cs typeface="Arial"/>
              </a:rPr>
              <a:t>– Present, NATA </a:t>
            </a:r>
            <a:r>
              <a:rPr lang="en-US" sz="3600" dirty="0">
                <a:latin typeface="Arial"/>
                <a:cs typeface="Arial"/>
              </a:rPr>
              <a:t>Secretary/</a:t>
            </a:r>
            <a:r>
              <a:rPr lang="en-US" sz="3600" dirty="0" smtClean="0">
                <a:latin typeface="Arial"/>
                <a:cs typeface="Arial"/>
              </a:rPr>
              <a:t>Treasurer</a:t>
            </a:r>
          </a:p>
          <a:p>
            <a:r>
              <a:rPr lang="en-US" sz="3600" dirty="0" smtClean="0">
                <a:latin typeface="Arial"/>
                <a:cs typeface="Arial"/>
              </a:rPr>
              <a:t>2012 – Present, District </a:t>
            </a:r>
            <a:r>
              <a:rPr lang="en-US" sz="3600" dirty="0">
                <a:latin typeface="Arial"/>
                <a:cs typeface="Arial"/>
              </a:rPr>
              <a:t>Director </a:t>
            </a:r>
            <a:endParaRPr lang="en-US" sz="3600" dirty="0" smtClean="0">
              <a:latin typeface="Arial"/>
              <a:cs typeface="Arial"/>
            </a:endParaRPr>
          </a:p>
          <a:p>
            <a:r>
              <a:rPr lang="en-US" sz="3600" dirty="0" smtClean="0">
                <a:latin typeface="Arial"/>
                <a:cs typeface="Arial"/>
              </a:rPr>
              <a:t>2007 District VI Hall of Fame</a:t>
            </a:r>
          </a:p>
          <a:p>
            <a:r>
              <a:rPr lang="en-US" sz="3600" dirty="0" smtClean="0">
                <a:latin typeface="Arial"/>
                <a:cs typeface="Arial"/>
              </a:rPr>
              <a:t>2007 NATA MDAT 2006</a:t>
            </a:r>
          </a:p>
          <a:p>
            <a:r>
              <a:rPr lang="en-US" sz="3600" dirty="0" smtClean="0">
                <a:latin typeface="Arial"/>
                <a:cs typeface="Arial"/>
              </a:rPr>
              <a:t>2004-2005 District </a:t>
            </a:r>
            <a:r>
              <a:rPr lang="en-US" sz="3600" dirty="0">
                <a:latin typeface="Arial"/>
                <a:cs typeface="Arial"/>
              </a:rPr>
              <a:t>VI President </a:t>
            </a:r>
            <a:endParaRPr lang="en-US" sz="3600" dirty="0" smtClean="0">
              <a:latin typeface="Arial"/>
              <a:cs typeface="Arial"/>
            </a:endParaRPr>
          </a:p>
          <a:p>
            <a:r>
              <a:rPr lang="en-US" sz="3600" dirty="0" smtClean="0">
                <a:latin typeface="Arial"/>
                <a:cs typeface="Arial"/>
              </a:rPr>
              <a:t>2002 NATA </a:t>
            </a:r>
            <a:r>
              <a:rPr lang="en-US" sz="3600" dirty="0">
                <a:latin typeface="Arial"/>
                <a:cs typeface="Arial"/>
              </a:rPr>
              <a:t>Service </a:t>
            </a:r>
            <a:r>
              <a:rPr lang="en-US" sz="3600" dirty="0" smtClean="0">
                <a:latin typeface="Arial"/>
                <a:cs typeface="Arial"/>
              </a:rPr>
              <a:t>Award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3600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312" y="0"/>
            <a:ext cx="1460688" cy="18526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558347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title"/>
          </p:nvPr>
        </p:nvSpPr>
        <p:spPr>
          <a:xfrm>
            <a:off x="457200" y="-72470"/>
            <a:ext cx="8126129" cy="1143001"/>
          </a:xfrm>
          <a:prstGeom prst="rect">
            <a:avLst/>
          </a:prstGeom>
        </p:spPr>
        <p:txBody>
          <a:bodyPr/>
          <a:lstStyle>
            <a:lvl1pPr>
              <a:defRPr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400" b="1" dirty="0" smtClean="0">
                <a:solidFill>
                  <a:srgbClr val="FFFFFF"/>
                </a:solidFill>
                <a:latin typeface="Arial"/>
                <a:cs typeface="Arial"/>
              </a:rPr>
              <a:t>KATHY TATE MEYER</a:t>
            </a:r>
            <a:endParaRPr lang="en-US" sz="44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0" name="Shape 50"/>
          <p:cNvSpPr>
            <a:spLocks noGrp="1"/>
          </p:cNvSpPr>
          <p:nvPr>
            <p:ph type="body" idx="1"/>
          </p:nvPr>
        </p:nvSpPr>
        <p:spPr>
          <a:xfrm>
            <a:off x="4696691" y="1731818"/>
            <a:ext cx="3485573" cy="1428847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defRPr sz="1800" b="0">
                <a:solidFill>
                  <a:srgbClr val="000000"/>
                </a:solidFill>
              </a:defRPr>
            </a:pPr>
            <a:r>
              <a:rPr sz="2800" dirty="0" smtClean="0">
                <a:solidFill>
                  <a:srgbClr val="FFFFFF"/>
                </a:solidFill>
                <a:latin typeface="Arial"/>
                <a:ea typeface="Andalus"/>
                <a:cs typeface="Arial"/>
                <a:sym typeface="Andalus"/>
              </a:rPr>
              <a:t>NATA </a:t>
            </a:r>
            <a:r>
              <a:rPr lang="en-US" sz="2800" dirty="0" smtClean="0">
                <a:solidFill>
                  <a:srgbClr val="FFFFFF"/>
                </a:solidFill>
                <a:latin typeface="Arial"/>
                <a:ea typeface="Andalus"/>
                <a:cs typeface="Arial"/>
                <a:sym typeface="Andalus"/>
              </a:rPr>
              <a:t>Member Since</a:t>
            </a:r>
            <a:endParaRPr sz="2800" dirty="0">
              <a:solidFill>
                <a:srgbClr val="FFFFFF"/>
              </a:solidFill>
              <a:latin typeface="Arial"/>
              <a:ea typeface="Andalus"/>
              <a:cs typeface="Arial"/>
              <a:sym typeface="Andalus"/>
            </a:endParaRPr>
          </a:p>
          <a:p>
            <a:pPr lvl="0" algn="ctr">
              <a:defRPr sz="1800" b="0">
                <a:solidFill>
                  <a:srgbClr val="000000"/>
                </a:solidFill>
              </a:defRPr>
            </a:pPr>
            <a:r>
              <a:rPr sz="2800" dirty="0" smtClean="0">
                <a:solidFill>
                  <a:srgbClr val="FFFFFF"/>
                </a:solidFill>
                <a:latin typeface="Arial"/>
                <a:ea typeface="Andalus"/>
                <a:cs typeface="Arial"/>
                <a:sym typeface="Andalus"/>
              </a:rPr>
              <a:t>1984</a:t>
            </a:r>
            <a:endParaRPr sz="2800" dirty="0">
              <a:solidFill>
                <a:srgbClr val="FFFFFF"/>
              </a:solidFill>
              <a:latin typeface="Arial"/>
              <a:ea typeface="Andalus"/>
              <a:cs typeface="Arial"/>
              <a:sym typeface="Andalus"/>
            </a:endParaRPr>
          </a:p>
        </p:txBody>
      </p:sp>
      <p:sp>
        <p:nvSpPr>
          <p:cNvPr id="51" name="Shape 51"/>
          <p:cNvSpPr/>
          <p:nvPr/>
        </p:nvSpPr>
        <p:spPr>
          <a:xfrm>
            <a:off x="4452034" y="3434575"/>
            <a:ext cx="3952949" cy="12362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ctr">
              <a:spcBef>
                <a:spcPts val="500"/>
              </a:spcBef>
            </a:pPr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WATC Member</a:t>
            </a:r>
          </a:p>
          <a:p>
            <a:pPr lvl="0" algn="ctr">
              <a:spcBef>
                <a:spcPts val="500"/>
              </a:spcBef>
            </a:pPr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District 4 </a:t>
            </a:r>
          </a:p>
          <a:p>
            <a:pPr lvl="0" algn="ctr">
              <a:spcBef>
                <a:spcPts val="500"/>
              </a:spcBef>
            </a:pPr>
            <a:r>
              <a:rPr sz="2400" b="1" dirty="0" smtClean="0">
                <a:solidFill>
                  <a:schemeClr val="bg1"/>
                </a:solidFill>
                <a:latin typeface="Arial"/>
                <a:cs typeface="Arial"/>
              </a:rPr>
              <a:t>2001 </a:t>
            </a:r>
            <a:r>
              <a:rPr sz="2400" b="1" dirty="0">
                <a:solidFill>
                  <a:schemeClr val="bg1"/>
                </a:solidFill>
                <a:latin typeface="Arial"/>
                <a:cs typeface="Arial"/>
              </a:rPr>
              <a:t>- 2008</a:t>
            </a:r>
          </a:p>
        </p:txBody>
      </p:sp>
      <p:pic>
        <p:nvPicPr>
          <p:cNvPr id="52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8777" y="1490930"/>
            <a:ext cx="3416078" cy="434667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724255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400" b="1" dirty="0" smtClean="0">
                <a:solidFill>
                  <a:srgbClr val="FFFFFF"/>
                </a:solidFill>
                <a:latin typeface="Arial"/>
                <a:cs typeface="Arial"/>
              </a:rPr>
              <a:t>KATHY TATE MEYER</a:t>
            </a:r>
            <a:endParaRPr lang="en-US" sz="44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5" name="Shape 55"/>
          <p:cNvSpPr>
            <a:spLocks noGrp="1"/>
          </p:cNvSpPr>
          <p:nvPr>
            <p:ph type="body" idx="1"/>
          </p:nvPr>
        </p:nvSpPr>
        <p:spPr>
          <a:xfrm>
            <a:off x="457200" y="1417639"/>
            <a:ext cx="8229600" cy="544036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lvl="0" indent="0" defTabSz="740663">
              <a:spcBef>
                <a:spcPts val="500"/>
              </a:spcBef>
              <a:buNone/>
              <a:defRPr sz="1800">
                <a:solidFill>
                  <a:srgbClr val="000000"/>
                </a:solidFill>
              </a:defRPr>
            </a:pPr>
            <a:r>
              <a:rPr lang="en-US" sz="2268" b="1" dirty="0" smtClean="0">
                <a:solidFill>
                  <a:srgbClr val="FFFFFF"/>
                </a:solidFill>
                <a:latin typeface="Arial"/>
                <a:cs typeface="Arial"/>
              </a:rPr>
              <a:t>EDUCATION</a:t>
            </a:r>
          </a:p>
          <a:p>
            <a:pPr marL="277749" lvl="0" indent="-277749" defTabSz="740663">
              <a:spcBef>
                <a:spcPts val="500"/>
              </a:spcBef>
              <a:defRPr sz="1800">
                <a:solidFill>
                  <a:srgbClr val="000000"/>
                </a:solidFill>
              </a:defRPr>
            </a:pPr>
            <a:r>
              <a:rPr sz="2268" dirty="0" smtClean="0">
                <a:solidFill>
                  <a:srgbClr val="FFFFFF"/>
                </a:solidFill>
                <a:latin typeface="Arial"/>
                <a:cs typeface="Arial"/>
              </a:rPr>
              <a:t>BS </a:t>
            </a:r>
            <a:r>
              <a:rPr sz="2268" dirty="0">
                <a:solidFill>
                  <a:srgbClr val="FFFFFF"/>
                </a:solidFill>
                <a:latin typeface="Arial"/>
                <a:cs typeface="Arial"/>
              </a:rPr>
              <a:t>in Physical Education. Teacher’s Certificate K-12, Southern Illinois </a:t>
            </a:r>
            <a:r>
              <a:rPr sz="2268" dirty="0" smtClean="0">
                <a:solidFill>
                  <a:srgbClr val="FFFFFF"/>
                </a:solidFill>
                <a:latin typeface="Arial"/>
                <a:cs typeface="Arial"/>
              </a:rPr>
              <a:t>University</a:t>
            </a:r>
            <a:r>
              <a:rPr lang="en-US" sz="2268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sz="2268" dirty="0">
              <a:solidFill>
                <a:srgbClr val="FFFFFF"/>
              </a:solidFill>
              <a:latin typeface="Arial"/>
              <a:cs typeface="Arial"/>
            </a:endParaRPr>
          </a:p>
          <a:p>
            <a:pPr marL="277749" lvl="0" indent="-277749" defTabSz="740663">
              <a:spcBef>
                <a:spcPts val="500"/>
              </a:spcBef>
              <a:defRPr sz="1800">
                <a:solidFill>
                  <a:srgbClr val="000000"/>
                </a:solidFill>
              </a:defRPr>
            </a:pPr>
            <a:r>
              <a:rPr sz="2268" dirty="0" smtClean="0">
                <a:solidFill>
                  <a:srgbClr val="FFFFFF"/>
                </a:solidFill>
                <a:latin typeface="Arial"/>
                <a:cs typeface="Arial"/>
              </a:rPr>
              <a:t>MS </a:t>
            </a:r>
            <a:r>
              <a:rPr sz="2268" dirty="0">
                <a:solidFill>
                  <a:srgbClr val="FFFFFF"/>
                </a:solidFill>
                <a:latin typeface="Arial"/>
                <a:cs typeface="Arial"/>
              </a:rPr>
              <a:t>in Physical Education with Specialization in Athletic Training, </a:t>
            </a:r>
            <a:r>
              <a:rPr sz="2268" dirty="0">
                <a:solidFill>
                  <a:schemeClr val="bg1"/>
                </a:solidFill>
                <a:latin typeface="Arial"/>
                <a:cs typeface="Arial"/>
              </a:rPr>
              <a:t>Illinois State </a:t>
            </a:r>
            <a:r>
              <a:rPr sz="2268" dirty="0" smtClean="0">
                <a:solidFill>
                  <a:schemeClr val="bg1"/>
                </a:solidFill>
                <a:latin typeface="Arial"/>
                <a:cs typeface="Arial"/>
              </a:rPr>
              <a:t>University</a:t>
            </a:r>
            <a:r>
              <a:rPr lang="en-US" sz="2268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</a:p>
          <a:p>
            <a:pPr marL="0" lvl="0" indent="0" defTabSz="740663">
              <a:spcBef>
                <a:spcPts val="500"/>
              </a:spcBef>
              <a:buNone/>
              <a:defRPr sz="1800">
                <a:solidFill>
                  <a:srgbClr val="000000"/>
                </a:solidFill>
              </a:defRPr>
            </a:pPr>
            <a:r>
              <a:rPr lang="en-US" sz="2268" b="1" dirty="0" smtClean="0">
                <a:solidFill>
                  <a:schemeClr val="bg1"/>
                </a:solidFill>
                <a:latin typeface="Arial"/>
                <a:cs typeface="Arial"/>
              </a:rPr>
              <a:t>CERTIFICATIONS</a:t>
            </a:r>
            <a:endParaRPr sz="2268" b="1" dirty="0">
              <a:solidFill>
                <a:schemeClr val="bg1"/>
              </a:solidFill>
              <a:latin typeface="Arial"/>
              <a:cs typeface="Arial"/>
            </a:endParaRPr>
          </a:p>
          <a:p>
            <a:pPr marL="277749" lvl="0" indent="-277749" defTabSz="740663">
              <a:spcBef>
                <a:spcPts val="500"/>
              </a:spcBef>
              <a:defRPr sz="1800">
                <a:solidFill>
                  <a:srgbClr val="000000"/>
                </a:solidFill>
              </a:defRPr>
            </a:pPr>
            <a:r>
              <a:rPr sz="2268" dirty="0" smtClean="0">
                <a:solidFill>
                  <a:srgbClr val="FFFFFF"/>
                </a:solidFill>
                <a:latin typeface="Arial"/>
                <a:cs typeface="Arial"/>
              </a:rPr>
              <a:t>Massage </a:t>
            </a:r>
            <a:r>
              <a:rPr sz="2268" dirty="0">
                <a:solidFill>
                  <a:srgbClr val="FFFFFF"/>
                </a:solidFill>
                <a:latin typeface="Arial"/>
                <a:cs typeface="Arial"/>
              </a:rPr>
              <a:t>Therapy Certification, Healthy Lifestyle School of Massage </a:t>
            </a:r>
            <a:r>
              <a:rPr sz="2268" dirty="0" smtClean="0">
                <a:solidFill>
                  <a:srgbClr val="FFFFFF"/>
                </a:solidFill>
                <a:latin typeface="Arial"/>
                <a:cs typeface="Arial"/>
              </a:rPr>
              <a:t>Therapy</a:t>
            </a:r>
            <a:r>
              <a:rPr lang="en-US" sz="2268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sz="2268" dirty="0">
              <a:solidFill>
                <a:srgbClr val="FFFFFF"/>
              </a:solidFill>
              <a:latin typeface="Arial"/>
              <a:cs typeface="Arial"/>
            </a:endParaRPr>
          </a:p>
          <a:p>
            <a:pPr marL="277749" lvl="0" indent="-277749" defTabSz="740663">
              <a:spcBef>
                <a:spcPts val="500"/>
              </a:spcBef>
              <a:defRPr sz="1800">
                <a:solidFill>
                  <a:srgbClr val="000000"/>
                </a:solidFill>
              </a:defRPr>
            </a:pPr>
            <a:r>
              <a:rPr sz="2268" dirty="0" smtClean="0">
                <a:solidFill>
                  <a:srgbClr val="FFFFFF"/>
                </a:solidFill>
                <a:latin typeface="Arial"/>
                <a:cs typeface="Arial"/>
              </a:rPr>
              <a:t>Nationally </a:t>
            </a:r>
            <a:r>
              <a:rPr sz="2268" dirty="0">
                <a:solidFill>
                  <a:srgbClr val="FFFFFF"/>
                </a:solidFill>
                <a:latin typeface="Arial"/>
                <a:cs typeface="Arial"/>
              </a:rPr>
              <a:t>Certified in Therapeutic Massage and Bodywork </a:t>
            </a:r>
          </a:p>
          <a:p>
            <a:pPr marL="277749" lvl="0" indent="-277749" defTabSz="740663">
              <a:spcBef>
                <a:spcPts val="500"/>
              </a:spcBef>
              <a:defRPr sz="1800">
                <a:solidFill>
                  <a:srgbClr val="000000"/>
                </a:solidFill>
              </a:defRPr>
            </a:pPr>
            <a:r>
              <a:rPr sz="2268" dirty="0" smtClean="0">
                <a:solidFill>
                  <a:srgbClr val="FFFFFF"/>
                </a:solidFill>
                <a:latin typeface="Arial"/>
                <a:cs typeface="Arial"/>
              </a:rPr>
              <a:t>Precision </a:t>
            </a:r>
            <a:r>
              <a:rPr sz="2268" dirty="0">
                <a:solidFill>
                  <a:srgbClr val="FFFFFF"/>
                </a:solidFill>
                <a:latin typeface="Arial"/>
                <a:cs typeface="Arial"/>
              </a:rPr>
              <a:t>Neuromuscular Therapy Certification, NMT Midwest, Inc</a:t>
            </a:r>
            <a:endParaRPr sz="2268" dirty="0">
              <a:solidFill>
                <a:srgbClr val="FFFFFF"/>
              </a:solidFill>
              <a:latin typeface="Arial"/>
              <a:ea typeface="Andalus"/>
              <a:cs typeface="Arial"/>
              <a:sym typeface="Andalus"/>
            </a:endParaRPr>
          </a:p>
          <a:p>
            <a:pPr marL="0" lvl="0" indent="0" defTabSz="740663">
              <a:spcBef>
                <a:spcPts val="500"/>
              </a:spcBef>
              <a:buNone/>
              <a:defRPr sz="1800">
                <a:solidFill>
                  <a:srgbClr val="000000"/>
                </a:solidFill>
              </a:defRPr>
            </a:pPr>
            <a:r>
              <a:rPr lang="en-US" sz="2268" b="1" dirty="0" smtClean="0">
                <a:solidFill>
                  <a:srgbClr val="FFFFFF"/>
                </a:solidFill>
                <a:latin typeface="Arial"/>
                <a:ea typeface="Andalus"/>
                <a:cs typeface="Arial"/>
                <a:sym typeface="Andalus"/>
              </a:rPr>
              <a:t>CURRENTLY</a:t>
            </a:r>
            <a:r>
              <a:rPr lang="en-US" sz="2268" dirty="0" smtClean="0">
                <a:solidFill>
                  <a:srgbClr val="FFFFFF"/>
                </a:solidFill>
                <a:latin typeface="Arial"/>
                <a:ea typeface="Andalus"/>
                <a:cs typeface="Arial"/>
                <a:sym typeface="Andalus"/>
              </a:rPr>
              <a:t> </a:t>
            </a:r>
          </a:p>
          <a:p>
            <a:pPr defTabSz="740663">
              <a:spcBef>
                <a:spcPts val="500"/>
              </a:spcBef>
              <a:defRPr sz="1800">
                <a:solidFill>
                  <a:srgbClr val="000000"/>
                </a:solidFill>
              </a:defRPr>
            </a:pPr>
            <a:r>
              <a:rPr sz="2268" dirty="0" smtClean="0">
                <a:solidFill>
                  <a:srgbClr val="FFFFFF"/>
                </a:solidFill>
                <a:latin typeface="Arial"/>
                <a:ea typeface="Andalus"/>
                <a:cs typeface="Arial"/>
                <a:sym typeface="Andalus"/>
              </a:rPr>
              <a:t>Instructor </a:t>
            </a:r>
            <a:r>
              <a:rPr sz="2268" dirty="0">
                <a:solidFill>
                  <a:srgbClr val="FFFFFF"/>
                </a:solidFill>
                <a:latin typeface="Arial"/>
                <a:ea typeface="Andalus"/>
                <a:cs typeface="Arial"/>
                <a:sym typeface="Andalus"/>
              </a:rPr>
              <a:t>for NMT Midwest, </a:t>
            </a:r>
            <a:r>
              <a:rPr sz="2268" dirty="0" smtClean="0">
                <a:solidFill>
                  <a:srgbClr val="FFFFFF"/>
                </a:solidFill>
                <a:latin typeface="Arial"/>
                <a:ea typeface="Andalus"/>
                <a:cs typeface="Arial"/>
                <a:sym typeface="Andalus"/>
              </a:rPr>
              <a:t>Inc.</a:t>
            </a:r>
            <a:r>
              <a:rPr lang="en-US" sz="2268" dirty="0" smtClean="0">
                <a:solidFill>
                  <a:srgbClr val="FFFFFF"/>
                </a:solidFill>
                <a:latin typeface="Arial"/>
                <a:ea typeface="Andalus"/>
                <a:cs typeface="Arial"/>
                <a:sym typeface="Andalus"/>
              </a:rPr>
              <a:t> </a:t>
            </a:r>
            <a:r>
              <a:rPr sz="2268" dirty="0" smtClean="0">
                <a:solidFill>
                  <a:srgbClr val="FFFFFF"/>
                </a:solidFill>
                <a:latin typeface="Arial"/>
                <a:ea typeface="Andalus"/>
                <a:cs typeface="Arial"/>
                <a:sym typeface="Andalus"/>
              </a:rPr>
              <a:t>Sole </a:t>
            </a:r>
            <a:r>
              <a:rPr sz="2268" dirty="0">
                <a:solidFill>
                  <a:srgbClr val="FFFFFF"/>
                </a:solidFill>
                <a:latin typeface="Arial"/>
                <a:ea typeface="Andalus"/>
                <a:cs typeface="Arial"/>
                <a:sym typeface="Andalus"/>
              </a:rPr>
              <a:t>Proprietor, Neuromuscular Therapy, Champaign, IL</a:t>
            </a:r>
          </a:p>
        </p:txBody>
      </p:sp>
      <p:pic>
        <p:nvPicPr>
          <p:cNvPr id="56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28136" y="0"/>
            <a:ext cx="1415864" cy="155955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55479711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8381758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3" name="Presentation" r:id="rId4" imgW="6094572" imgH="3427437" progId="PowerPoint.Show.12">
                  <p:embed/>
                </p:oleObj>
              </mc:Choice>
              <mc:Fallback>
                <p:oleObj name="Presentation" r:id="rId4" imgW="6094572" imgH="3427437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60502380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/>
          </p:cNvSpPr>
          <p:nvPr>
            <p:ph type="title"/>
          </p:nvPr>
        </p:nvSpPr>
        <p:spPr>
          <a:xfrm>
            <a:off x="457200" y="1984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400" b="1" dirty="0" smtClean="0">
                <a:solidFill>
                  <a:srgbClr val="FFFFFF"/>
                </a:solidFill>
                <a:latin typeface="Arial"/>
                <a:cs typeface="Arial"/>
              </a:rPr>
              <a:t>KATHY TATE MEYER</a:t>
            </a:r>
            <a:endParaRPr lang="en-US" sz="44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9" name="Shape 59"/>
          <p:cNvSpPr>
            <a:spLocks noGrp="1"/>
          </p:cNvSpPr>
          <p:nvPr>
            <p:ph type="body" idx="1"/>
          </p:nvPr>
        </p:nvSpPr>
        <p:spPr>
          <a:xfrm>
            <a:off x="54322" y="1410593"/>
            <a:ext cx="9035356" cy="5373837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l" defTabSz="585215">
              <a:spcBef>
                <a:spcPts val="400"/>
              </a:spcBef>
              <a:defRPr sz="1800">
                <a:solidFill>
                  <a:srgbClr val="000000"/>
                </a:solidFill>
              </a:defRPr>
            </a:pP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2015 - NATA  Athletic Training Service Award</a:t>
            </a:r>
          </a:p>
          <a:p>
            <a:pPr lvl="0" algn="l" defTabSz="585215">
              <a:spcBef>
                <a:spcPts val="400"/>
              </a:spcBef>
              <a:defRPr sz="1800">
                <a:solidFill>
                  <a:srgbClr val="000000"/>
                </a:solidFill>
              </a:defRPr>
            </a:pP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2005-2007 - Vice Chair, Illinois Department of Professional Regulation Athletic Training Board </a:t>
            </a:r>
            <a:endParaRPr lang="en-US" sz="28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algn="l" defTabSz="585215">
              <a:spcBef>
                <a:spcPts val="400"/>
              </a:spcBef>
              <a:defRPr sz="1800">
                <a:solidFill>
                  <a:srgbClr val="000000"/>
                </a:solidFill>
              </a:defRPr>
            </a:pP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2000-2005 - Board Member, Illinois Department of Professional Regulation</a:t>
            </a:r>
          </a:p>
          <a:p>
            <a:pPr algn="l" defTabSz="585215">
              <a:spcBef>
                <a:spcPts val="400"/>
              </a:spcBef>
              <a:defRPr sz="1800">
                <a:solidFill>
                  <a:srgbClr val="000000"/>
                </a:solidFill>
              </a:defRPr>
            </a:pP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2000 - Induction into the Illinois Athletic Trainers’ Hall of Fame</a:t>
            </a:r>
          </a:p>
          <a:p>
            <a:pPr algn="l" defTabSz="585215">
              <a:spcBef>
                <a:spcPts val="400"/>
              </a:spcBef>
              <a:defRPr sz="1800">
                <a:solidFill>
                  <a:srgbClr val="000000"/>
                </a:solidFill>
              </a:defRPr>
            </a:pP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1994 - IATA recognition for Leadership as ATC for Prairie State </a:t>
            </a:r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Games</a:t>
            </a:r>
            <a:endParaRPr sz="28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219455" lvl="0" indent="-219455" algn="l" defTabSz="585215">
              <a:spcBef>
                <a:spcPts val="400"/>
              </a:spcBef>
              <a:defRPr sz="1800">
                <a:solidFill>
                  <a:srgbClr val="000000"/>
                </a:solidFill>
              </a:defRPr>
            </a:pPr>
            <a:r>
              <a:rPr sz="2800" dirty="0" smtClean="0">
                <a:solidFill>
                  <a:schemeClr val="bg1"/>
                </a:solidFill>
                <a:latin typeface="Arial"/>
                <a:cs typeface="Arial"/>
              </a:rPr>
              <a:t>1990 </a:t>
            </a:r>
            <a:r>
              <a:rPr sz="2800" dirty="0">
                <a:solidFill>
                  <a:schemeClr val="bg1"/>
                </a:solidFill>
                <a:latin typeface="Arial"/>
                <a:cs typeface="Arial"/>
              </a:rPr>
              <a:t>- Certificate of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Achievement from Governor of </a:t>
            </a:r>
            <a:r>
              <a:rPr lang="en-US" sz="2800" dirty="0" smtClean="0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sz="2800" dirty="0" smtClean="0">
                <a:solidFill>
                  <a:srgbClr val="FFFFFF"/>
                </a:solidFill>
                <a:latin typeface="Arial"/>
                <a:cs typeface="Arial"/>
              </a:rPr>
              <a:t>Illinois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for Dedicated </a:t>
            </a:r>
            <a:r>
              <a:rPr lang="en-US" sz="28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 smtClean="0">
                <a:solidFill>
                  <a:srgbClr val="FFFFFF"/>
                </a:solidFill>
                <a:latin typeface="Arial"/>
                <a:cs typeface="Arial"/>
              </a:rPr>
              <a:t>Service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to Prairie State </a:t>
            </a:r>
            <a:r>
              <a:rPr sz="2800" dirty="0" smtClean="0">
                <a:solidFill>
                  <a:srgbClr val="FFFFFF"/>
                </a:solidFill>
                <a:latin typeface="Arial"/>
                <a:cs typeface="Arial"/>
              </a:rPr>
              <a:t>Games</a:t>
            </a:r>
            <a:endParaRPr sz="28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61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88254" y="-9047"/>
            <a:ext cx="1255746" cy="155797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49037365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1549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000" b="1" dirty="0" smtClean="0">
                <a:solidFill>
                  <a:srgbClr val="FFFFFF"/>
                </a:solidFill>
                <a:latin typeface="Arial"/>
                <a:cs typeface="Arial"/>
              </a:rPr>
              <a:t>KATIE GROVE</a:t>
            </a:r>
            <a:endParaRPr lang="en-US" sz="40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1" name="Shape 51"/>
          <p:cNvSpPr/>
          <p:nvPr/>
        </p:nvSpPr>
        <p:spPr>
          <a:xfrm>
            <a:off x="4800600" y="2901243"/>
            <a:ext cx="3657600" cy="15106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ctr">
              <a:spcBef>
                <a:spcPts val="500"/>
              </a:spcBef>
            </a:pPr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CHAIR, Women in Athletic Training Task Force 1995 – 1996</a:t>
            </a:r>
          </a:p>
          <a:p>
            <a:pPr lvl="0" algn="ctr">
              <a:spcBef>
                <a:spcPts val="500"/>
              </a:spcBef>
            </a:pPr>
            <a:endParaRPr lang="en-US" sz="2200" b="1" dirty="0" smtClean="0">
              <a:solidFill>
                <a:srgbClr val="FF5AC2"/>
              </a:solidFill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00600" y="1504146"/>
            <a:ext cx="3657600" cy="954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cs typeface="Arial"/>
                <a:sym typeface="Calibri"/>
              </a:rPr>
              <a:t>NATA Member Since</a:t>
            </a: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1974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/>
              <a:cs typeface="Arial"/>
              <a:sym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33900" y="4488595"/>
            <a:ext cx="4191000" cy="132856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lvl="0" algn="ctr">
              <a:spcBef>
                <a:spcPts val="500"/>
              </a:spcBef>
            </a:pPr>
            <a:r>
              <a:rPr lang="en-US" sz="2400" b="1" dirty="0" err="1" smtClean="0">
                <a:solidFill>
                  <a:schemeClr val="bg1"/>
                </a:solidFill>
                <a:latin typeface="Arial"/>
                <a:cs typeface="Arial"/>
              </a:rPr>
              <a:t>CHAIR~Women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Arial"/>
                <a:cs typeface="Arial"/>
              </a:rPr>
              <a:t>in Athletic Training Committee </a:t>
            </a:r>
            <a:endParaRPr lang="en-US" sz="2400" b="1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lvl="0" algn="ctr">
              <a:spcBef>
                <a:spcPts val="500"/>
              </a:spcBef>
            </a:pPr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1996 </a:t>
            </a:r>
            <a:r>
              <a:rPr lang="en-US" sz="2400" b="1" dirty="0">
                <a:solidFill>
                  <a:schemeClr val="bg1"/>
                </a:solidFill>
                <a:latin typeface="Arial"/>
                <a:cs typeface="Arial"/>
              </a:rPr>
              <a:t>- 2000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019735"/>
            <a:ext cx="38100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756066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>
            <a:spLocks noGrp="1"/>
          </p:cNvSpPr>
          <p:nvPr>
            <p:ph type="title"/>
          </p:nvPr>
        </p:nvSpPr>
        <p:spPr>
          <a:xfrm>
            <a:off x="307075" y="76200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400" b="1" dirty="0" smtClean="0">
                <a:solidFill>
                  <a:srgbClr val="FFFFFF"/>
                </a:solidFill>
                <a:latin typeface="Arial"/>
                <a:cs typeface="Arial"/>
              </a:rPr>
              <a:t>KATIE GROVE</a:t>
            </a:r>
            <a:endParaRPr lang="en-US" sz="44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5" name="Shape 55"/>
          <p:cNvSpPr>
            <a:spLocks noGrp="1"/>
          </p:cNvSpPr>
          <p:nvPr>
            <p:ph type="body" idx="1"/>
          </p:nvPr>
        </p:nvSpPr>
        <p:spPr>
          <a:xfrm>
            <a:off x="307075" y="1210104"/>
            <a:ext cx="8229600" cy="467836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lvl="0" indent="0">
              <a:buNone/>
              <a:defRPr sz="1800">
                <a:solidFill>
                  <a:srgbClr val="000000"/>
                </a:solidFill>
              </a:defRPr>
            </a:pPr>
            <a:r>
              <a:rPr lang="en-US" sz="2800" b="1" dirty="0" smtClean="0">
                <a:solidFill>
                  <a:schemeClr val="bg1"/>
                </a:solidFill>
                <a:ea typeface="Andalus"/>
                <a:sym typeface="Andalus"/>
              </a:rPr>
              <a:t>EDUCATION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800" dirty="0">
                <a:solidFill>
                  <a:schemeClr val="bg1"/>
                </a:solidFill>
                <a:ea typeface="Andalus"/>
                <a:sym typeface="Andalus"/>
              </a:rPr>
              <a:t>BS in Physical Education specialization pre-Physical Therapy from University of Montana </a:t>
            </a:r>
            <a:endParaRPr lang="en-US" sz="2800" dirty="0" smtClean="0">
              <a:solidFill>
                <a:schemeClr val="bg1"/>
              </a:solidFill>
              <a:ea typeface="Andalus"/>
              <a:sym typeface="Andalus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800" dirty="0" smtClean="0">
                <a:solidFill>
                  <a:schemeClr val="bg1"/>
                </a:solidFill>
                <a:ea typeface="Andalus"/>
                <a:sym typeface="Andalus"/>
              </a:rPr>
              <a:t>MS </a:t>
            </a:r>
            <a:r>
              <a:rPr lang="en-US" sz="2800" dirty="0">
                <a:solidFill>
                  <a:schemeClr val="bg1"/>
                </a:solidFill>
                <a:ea typeface="Andalus"/>
                <a:sym typeface="Andalus"/>
              </a:rPr>
              <a:t>in Physical Education specialization Athletic Training from Indiana State University </a:t>
            </a:r>
            <a:endParaRPr lang="en-US" sz="2800" dirty="0" smtClean="0">
              <a:solidFill>
                <a:schemeClr val="bg1"/>
              </a:solidFill>
              <a:ea typeface="Andalus"/>
              <a:sym typeface="Andalus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800" dirty="0" smtClean="0">
                <a:solidFill>
                  <a:schemeClr val="bg1"/>
                </a:solidFill>
                <a:ea typeface="Andalus"/>
                <a:sym typeface="Andalus"/>
              </a:rPr>
              <a:t>PhD </a:t>
            </a:r>
            <a:r>
              <a:rPr lang="en-US" sz="2800" dirty="0">
                <a:solidFill>
                  <a:schemeClr val="bg1"/>
                </a:solidFill>
                <a:ea typeface="Andalus"/>
                <a:sym typeface="Andalus"/>
              </a:rPr>
              <a:t>in Human Performance with a specialization in Physical Medicine and Rehabilitation from University of Missouri </a:t>
            </a:r>
            <a:endParaRPr lang="en-US" sz="2800" dirty="0" smtClean="0">
              <a:solidFill>
                <a:schemeClr val="bg1"/>
              </a:solidFill>
              <a:ea typeface="Andalus"/>
              <a:sym typeface="Andalus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lang="en-US" sz="2800" dirty="0" smtClean="0">
              <a:solidFill>
                <a:srgbClr val="FFFFFF"/>
              </a:solidFill>
              <a:ea typeface="Andalus"/>
              <a:sym typeface="Andalus"/>
            </a:endParaRPr>
          </a:p>
          <a:p>
            <a:pPr marL="0" lvl="0" indent="0">
              <a:buNone/>
              <a:defRPr sz="1800">
                <a:solidFill>
                  <a:srgbClr val="000000"/>
                </a:solidFill>
              </a:defRPr>
            </a:pPr>
            <a:r>
              <a:rPr lang="en-US" sz="2800" b="1" dirty="0" smtClean="0">
                <a:solidFill>
                  <a:srgbClr val="FFFFFF"/>
                </a:solidFill>
                <a:ea typeface="Andalus"/>
                <a:sym typeface="Andalus"/>
              </a:rPr>
              <a:t>CURRENTLY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 dirty="0" smtClean="0">
                <a:solidFill>
                  <a:srgbClr val="FFFFFF"/>
                </a:solidFill>
                <a:ea typeface="Andalus"/>
                <a:sym typeface="Andalus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ea typeface="Andalus"/>
                <a:sym typeface="Andalus"/>
              </a:rPr>
              <a:t>Director of Athletic Training Undergraduate Education at Indiana University - Bloomington</a:t>
            </a:r>
            <a:endParaRPr sz="2800" dirty="0">
              <a:solidFill>
                <a:schemeClr val="bg1"/>
              </a:solidFill>
              <a:ea typeface="Andalus"/>
              <a:sym typeface="Andalu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0"/>
            <a:ext cx="144780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912414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3938"/>
            <a:ext cx="8229600" cy="1143001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KATIE GROVE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917385"/>
            <a:ext cx="8229600" cy="5257800"/>
          </a:xfrm>
        </p:spPr>
        <p:txBody>
          <a:bodyPr>
            <a:normAutofit fontScale="25000" lnSpcReduction="20000"/>
          </a:bodyPr>
          <a:lstStyle/>
          <a:p>
            <a:r>
              <a:rPr lang="en-US" sz="8000" b="1" dirty="0">
                <a:latin typeface="Arial"/>
                <a:cs typeface="Arial"/>
              </a:rPr>
              <a:t>2015 Inducted into the NATA Hall of </a:t>
            </a:r>
            <a:r>
              <a:rPr lang="en-US" sz="8000" b="1" dirty="0" smtClean="0">
                <a:latin typeface="Arial"/>
                <a:cs typeface="Arial"/>
              </a:rPr>
              <a:t>Fame</a:t>
            </a:r>
          </a:p>
          <a:p>
            <a:r>
              <a:rPr lang="en-US" sz="8000" b="1" dirty="0">
                <a:latin typeface="Arial"/>
                <a:cs typeface="Arial"/>
              </a:rPr>
              <a:t>2012 Indiana Athletic Trainers’ Association Diversity </a:t>
            </a:r>
            <a:r>
              <a:rPr lang="en-US" sz="8000" b="1" dirty="0" smtClean="0">
                <a:latin typeface="Arial"/>
                <a:cs typeface="Arial"/>
              </a:rPr>
              <a:t>Award</a:t>
            </a:r>
          </a:p>
          <a:p>
            <a:r>
              <a:rPr lang="en-US" sz="8000" b="1" dirty="0">
                <a:latin typeface="Arial"/>
                <a:cs typeface="Arial"/>
              </a:rPr>
              <a:t>2009 Women’s Athletic Award  Presented by Office for Women’s Affairs Indiana University</a:t>
            </a:r>
          </a:p>
          <a:p>
            <a:r>
              <a:rPr lang="en-US" sz="8000" b="1" dirty="0">
                <a:latin typeface="Arial"/>
                <a:cs typeface="Arial"/>
              </a:rPr>
              <a:t>2009 GLATA Golden Pinnacle </a:t>
            </a:r>
            <a:r>
              <a:rPr lang="en-US" sz="8000" b="1" dirty="0" smtClean="0">
                <a:latin typeface="Arial"/>
                <a:cs typeface="Arial"/>
              </a:rPr>
              <a:t>Award</a:t>
            </a:r>
          </a:p>
          <a:p>
            <a:r>
              <a:rPr lang="en-US" sz="8000" b="1" dirty="0">
                <a:latin typeface="Arial"/>
                <a:cs typeface="Arial"/>
              </a:rPr>
              <a:t>2006 President Great Lakes Athletic Trainers’ Association, </a:t>
            </a:r>
            <a:endParaRPr lang="en-US" sz="8000" b="1" dirty="0" smtClean="0">
              <a:latin typeface="Arial"/>
              <a:cs typeface="Arial"/>
            </a:endParaRPr>
          </a:p>
          <a:p>
            <a:r>
              <a:rPr lang="en-US" sz="8000" b="1" dirty="0">
                <a:latin typeface="Arial"/>
                <a:cs typeface="Arial"/>
              </a:rPr>
              <a:t>2005 GLATA Dedicated Service </a:t>
            </a:r>
            <a:r>
              <a:rPr lang="en-US" sz="8000" b="1" dirty="0" smtClean="0">
                <a:latin typeface="Arial"/>
                <a:cs typeface="Arial"/>
              </a:rPr>
              <a:t>Award</a:t>
            </a:r>
          </a:p>
          <a:p>
            <a:r>
              <a:rPr lang="en-US" sz="8000" b="1" dirty="0">
                <a:latin typeface="Arial"/>
                <a:cs typeface="Arial"/>
              </a:rPr>
              <a:t>2004 President-Elect, Education Chair Great Lakes Athletic Trainers’ </a:t>
            </a:r>
            <a:r>
              <a:rPr lang="en-US" sz="8000" b="1" dirty="0" smtClean="0">
                <a:latin typeface="Arial"/>
                <a:cs typeface="Arial"/>
              </a:rPr>
              <a:t>Association</a:t>
            </a:r>
          </a:p>
          <a:p>
            <a:r>
              <a:rPr lang="en-US" sz="8000" b="1" dirty="0">
                <a:latin typeface="Arial"/>
                <a:cs typeface="Arial"/>
              </a:rPr>
              <a:t>2003 Indiana Athletic Trainers’ Association Hall of </a:t>
            </a:r>
            <a:r>
              <a:rPr lang="en-US" sz="8000" b="1" dirty="0" smtClean="0">
                <a:latin typeface="Arial"/>
                <a:cs typeface="Arial"/>
              </a:rPr>
              <a:t>Fame</a:t>
            </a:r>
          </a:p>
          <a:p>
            <a:r>
              <a:rPr lang="en-US" sz="8000" b="1" dirty="0">
                <a:latin typeface="Arial"/>
                <a:cs typeface="Arial"/>
              </a:rPr>
              <a:t>2001 Indiana Athletic Trainers Association Athletic Trainer of the Year – College </a:t>
            </a:r>
            <a:r>
              <a:rPr lang="en-US" sz="8000" b="1" dirty="0" smtClean="0">
                <a:latin typeface="Arial"/>
                <a:cs typeface="Arial"/>
              </a:rPr>
              <a:t>Division</a:t>
            </a:r>
          </a:p>
          <a:p>
            <a:r>
              <a:rPr lang="en-US" sz="8000" b="1" dirty="0">
                <a:latin typeface="Arial"/>
                <a:cs typeface="Arial"/>
              </a:rPr>
              <a:t>2000 - 2002  President Indiana Athletic Trainers’ </a:t>
            </a:r>
            <a:r>
              <a:rPr lang="en-US" sz="8000" b="1" dirty="0" smtClean="0">
                <a:latin typeface="Arial"/>
                <a:cs typeface="Arial"/>
              </a:rPr>
              <a:t>Association</a:t>
            </a:r>
          </a:p>
          <a:p>
            <a:r>
              <a:rPr lang="en-US" sz="8000" b="1" dirty="0">
                <a:latin typeface="Arial"/>
                <a:cs typeface="Arial"/>
              </a:rPr>
              <a:t>1999 NATA Twenty-Five Year Award </a:t>
            </a:r>
            <a:r>
              <a:rPr lang="en-US" sz="8000" b="1" dirty="0" smtClean="0">
                <a:latin typeface="Arial"/>
                <a:cs typeface="Arial"/>
              </a:rPr>
              <a:t>Recipient</a:t>
            </a:r>
          </a:p>
          <a:p>
            <a:r>
              <a:rPr lang="en-US" sz="8000" b="1" dirty="0">
                <a:latin typeface="Arial"/>
                <a:cs typeface="Arial"/>
              </a:rPr>
              <a:t>1998 Indiana Athletic Trainers’ Association President’s Excellence Award</a:t>
            </a:r>
            <a:endParaRPr lang="en-US" sz="8000" dirty="0">
              <a:latin typeface="Arial"/>
              <a:cs typeface="Arial"/>
            </a:endParaRPr>
          </a:p>
          <a:p>
            <a:r>
              <a:rPr lang="en-US" sz="8000" b="1" dirty="0">
                <a:latin typeface="Arial"/>
                <a:cs typeface="Arial"/>
              </a:rPr>
              <a:t>1998 NATA Most Distinguished Athletic Trainer </a:t>
            </a:r>
            <a:r>
              <a:rPr lang="en-US" sz="8000" b="1" dirty="0" smtClean="0">
                <a:latin typeface="Arial"/>
                <a:cs typeface="Arial"/>
              </a:rPr>
              <a:t>Award</a:t>
            </a:r>
          </a:p>
          <a:p>
            <a:r>
              <a:rPr lang="en-US" sz="8000" b="1" dirty="0">
                <a:latin typeface="Arial"/>
                <a:cs typeface="Arial"/>
              </a:rPr>
              <a:t>1995/96 - 2000 Formed the Women in Athletic Training Task Force/Committee</a:t>
            </a:r>
          </a:p>
          <a:p>
            <a:pPr marL="0" indent="0">
              <a:buNone/>
            </a:pPr>
            <a:endParaRPr lang="en-US" sz="7200" b="1" dirty="0">
              <a:latin typeface="Arial"/>
              <a:cs typeface="Arial"/>
            </a:endParaRPr>
          </a:p>
          <a:p>
            <a:endParaRPr lang="en-US" sz="7200" b="1" dirty="0">
              <a:latin typeface="Arial"/>
              <a:cs typeface="Arial"/>
            </a:endParaRPr>
          </a:p>
          <a:p>
            <a:endParaRPr lang="en-US" sz="7200" b="1" dirty="0">
              <a:latin typeface="Arial"/>
              <a:cs typeface="Arial"/>
            </a:endParaRPr>
          </a:p>
          <a:p>
            <a:endParaRPr lang="en-US" sz="7200" b="1" dirty="0">
              <a:latin typeface="Arial"/>
              <a:cs typeface="Arial"/>
            </a:endParaRPr>
          </a:p>
          <a:p>
            <a:endParaRPr lang="en-US" sz="7200" b="1" dirty="0">
              <a:latin typeface="Arial"/>
              <a:cs typeface="Arial"/>
            </a:endParaRPr>
          </a:p>
          <a:p>
            <a:endParaRPr lang="en-US" sz="7200" b="1" dirty="0">
              <a:latin typeface="Arial"/>
              <a:cs typeface="Arial"/>
            </a:endParaRPr>
          </a:p>
          <a:p>
            <a:endParaRPr lang="en-US" sz="7200" b="1" dirty="0">
              <a:latin typeface="Arial"/>
              <a:cs typeface="Arial"/>
            </a:endParaRPr>
          </a:p>
          <a:p>
            <a:endParaRPr lang="en-US" sz="7200" b="1" dirty="0">
              <a:latin typeface="Arial"/>
              <a:cs typeface="Arial"/>
            </a:endParaRPr>
          </a:p>
          <a:p>
            <a:endParaRPr lang="en-US" sz="7200" b="1" dirty="0">
              <a:latin typeface="Arial"/>
              <a:cs typeface="Arial"/>
            </a:endParaRPr>
          </a:p>
          <a:p>
            <a:endParaRPr lang="en-US" sz="7200" b="1" dirty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462" y="0"/>
            <a:ext cx="1296537" cy="162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511668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KAYE COSBY</a:t>
            </a:r>
            <a:endParaRPr sz="4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Shape 51"/>
          <p:cNvSpPr/>
          <p:nvPr/>
        </p:nvSpPr>
        <p:spPr>
          <a:xfrm>
            <a:off x="4906423" y="3829271"/>
            <a:ext cx="2895601" cy="11721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spAutoFit/>
          </a:bodyPr>
          <a:lstStyle/>
          <a:p>
            <a:pPr lvl="0" algn="ctr">
              <a:spcBef>
                <a:spcPts val="500"/>
              </a:spcBef>
            </a:pPr>
            <a:r>
              <a:rPr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 Member </a:t>
            </a:r>
            <a:r>
              <a:rPr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District 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spcBef>
                <a:spcPts val="500"/>
              </a:spcBef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1995</a:t>
            </a:r>
            <a:r>
              <a:rPr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1998</a:t>
            </a:r>
            <a:endParaRPr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Shape 52"/>
          <p:cNvSpPr/>
          <p:nvPr/>
        </p:nvSpPr>
        <p:spPr>
          <a:xfrm>
            <a:off x="4563524" y="2015111"/>
            <a:ext cx="3581400" cy="11315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marL="342900" indent="-342900" algn="ctr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FFFFFF"/>
                </a:solidFill>
              </a:defRPr>
            </a:lvl1pPr>
          </a:lstStyle>
          <a:p>
            <a:pPr marL="0" lvl="0" indent="0">
              <a:buNone/>
              <a:defRPr sz="1800">
                <a:solidFill>
                  <a:srgbClr val="000000"/>
                </a:solidFill>
              </a:defRPr>
            </a:pPr>
            <a:r>
              <a:rPr lang="en-US" sz="28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NATA Member 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Since 1973</a:t>
            </a:r>
            <a:r>
              <a:rPr lang="en-US" sz="28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sz="2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19186" y="1997701"/>
            <a:ext cx="9233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931" y="1417639"/>
            <a:ext cx="3426109" cy="446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449397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KAYE COSBY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9108" y="1265841"/>
            <a:ext cx="7921099" cy="5602464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EDUCATION</a:t>
            </a:r>
          </a:p>
          <a:p>
            <a:pPr marL="342900" indent="-342900" algn="ctr">
              <a:buFont typeface="Arial"/>
              <a:buChar char="•"/>
            </a:pPr>
            <a:r>
              <a:rPr lang="en-US" b="0" dirty="0" smtClean="0">
                <a:latin typeface="Arial" panose="020B0604020202020204" pitchFamily="34" charset="0"/>
                <a:cs typeface="Arial" panose="020B0604020202020204" pitchFamily="34" charset="0"/>
              </a:rPr>
              <a:t>BS from The 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University of Texas in Austin</a:t>
            </a:r>
            <a:endParaRPr lang="en-US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buFont typeface="Arial"/>
              <a:buChar char="•"/>
            </a:pPr>
            <a:r>
              <a:rPr lang="en-US" b="0" dirty="0" smtClean="0">
                <a:latin typeface="Arial" panose="020B0604020202020204" pitchFamily="34" charset="0"/>
                <a:cs typeface="Arial" panose="020B0604020202020204" pitchFamily="34" charset="0"/>
              </a:rPr>
              <a:t>MS from Indiana 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State University</a:t>
            </a:r>
            <a:endParaRPr lang="en-US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 smtClean="0">
                <a:latin typeface="Arial"/>
                <a:cs typeface="Arial"/>
              </a:rPr>
              <a:t>CERTIFICATIONS</a:t>
            </a:r>
          </a:p>
          <a:p>
            <a:pPr marL="342900" indent="-342900" algn="ctr">
              <a:buFont typeface="Arial"/>
              <a:buChar char="•"/>
            </a:pPr>
            <a:r>
              <a:rPr lang="en-US" b="0" dirty="0" smtClean="0">
                <a:latin typeface="Arial"/>
                <a:cs typeface="Arial"/>
              </a:rPr>
              <a:t>EMT</a:t>
            </a:r>
          </a:p>
          <a:p>
            <a:pPr marL="342900" indent="-342900" algn="ctr">
              <a:buFont typeface="Arial"/>
              <a:buChar char="•"/>
            </a:pPr>
            <a:r>
              <a:rPr lang="en-US" b="0" dirty="0" smtClean="0">
                <a:latin typeface="Arial"/>
                <a:cs typeface="Arial"/>
              </a:rPr>
              <a:t>Wilderness First Aid Certification</a:t>
            </a:r>
          </a:p>
          <a:p>
            <a:pPr algn="ctr"/>
            <a:r>
              <a:rPr lang="en-US" dirty="0" smtClean="0">
                <a:latin typeface="Arial"/>
                <a:cs typeface="Arial"/>
              </a:rPr>
              <a:t>CURRENTLY </a:t>
            </a:r>
          </a:p>
          <a:p>
            <a:pPr marL="342900" indent="-342900" algn="ctr">
              <a:buFont typeface="Arial"/>
              <a:buChar char="•"/>
            </a:pPr>
            <a:r>
              <a:rPr lang="en-US" b="0" dirty="0">
                <a:latin typeface="Arial"/>
                <a:cs typeface="Arial"/>
              </a:rPr>
              <a:t>Naturalist </a:t>
            </a:r>
            <a:r>
              <a:rPr lang="en-US" b="0" dirty="0" smtClean="0">
                <a:latin typeface="Arial"/>
                <a:cs typeface="Arial"/>
              </a:rPr>
              <a:t>of </a:t>
            </a:r>
            <a:r>
              <a:rPr lang="en-US" b="0" dirty="0">
                <a:latin typeface="Arial"/>
                <a:cs typeface="Arial"/>
              </a:rPr>
              <a:t>a huge volunteer workforce dedicated to the Conservation, Preservation and</a:t>
            </a:r>
          </a:p>
          <a:p>
            <a:pPr marL="334963" algn="ctr">
              <a:tabLst>
                <a:tab pos="393700" algn="l"/>
              </a:tabLst>
            </a:pPr>
            <a:r>
              <a:rPr lang="en-US" b="0" dirty="0">
                <a:latin typeface="Arial"/>
                <a:cs typeface="Arial"/>
              </a:rPr>
              <a:t>Restoration of our natural resources and promote Ecological Education of all</a:t>
            </a:r>
          </a:p>
          <a:p>
            <a:pPr marL="334963" algn="ctr">
              <a:tabLst>
                <a:tab pos="393700" algn="l"/>
              </a:tabLst>
            </a:pPr>
            <a:r>
              <a:rPr lang="en-US" b="0" dirty="0">
                <a:latin typeface="Arial"/>
                <a:cs typeface="Arial"/>
              </a:rPr>
              <a:t>ages</a:t>
            </a:r>
            <a:r>
              <a:rPr lang="en-US" b="0" dirty="0" smtClean="0">
                <a:latin typeface="Arial"/>
                <a:cs typeface="Arial"/>
              </a:rPr>
              <a:t>.</a:t>
            </a:r>
            <a:endParaRPr lang="en-US" b="0" dirty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endParaRPr lang="en-US" sz="20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1256" y="0"/>
            <a:ext cx="1732744" cy="225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256053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KAYE COSBY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35464"/>
            <a:ext cx="8229600" cy="5306530"/>
          </a:xfrm>
        </p:spPr>
        <p:txBody>
          <a:bodyPr>
            <a:normAutofit/>
          </a:bodyPr>
          <a:lstStyle/>
          <a:p>
            <a:pPr algn="ctr"/>
            <a:r>
              <a:rPr lang="en-US" sz="2800" b="0" dirty="0" smtClean="0"/>
              <a:t>2011 - </a:t>
            </a:r>
            <a:r>
              <a:rPr lang="en-US" sz="2800" b="0" dirty="0"/>
              <a:t>Inducted into the</a:t>
            </a:r>
          </a:p>
          <a:p>
            <a:pPr algn="ctr"/>
            <a:r>
              <a:rPr lang="en-US" sz="2800" b="0" dirty="0"/>
              <a:t>Inaugural  Hall of Fame of the Alamo Area Athletic Trainers'  </a:t>
            </a:r>
            <a:r>
              <a:rPr lang="en-US" sz="2800" b="0" dirty="0" smtClean="0"/>
              <a:t>Association </a:t>
            </a:r>
          </a:p>
          <a:p>
            <a:pPr algn="ctr"/>
            <a:r>
              <a:rPr lang="en-US" sz="2800" b="0" dirty="0" smtClean="0"/>
              <a:t>1998 – NATA Twenty-five </a:t>
            </a:r>
          </a:p>
          <a:p>
            <a:pPr algn="ctr"/>
            <a:r>
              <a:rPr lang="en-US" sz="2800" b="0" dirty="0" smtClean="0"/>
              <a:t>1989 – 2005 </a:t>
            </a:r>
            <a:r>
              <a:rPr lang="en-US" sz="2800" b="0" dirty="0"/>
              <a:t>Lead Athletic Trainer for the Edgewood I.S.D. in San Antonio, Texas </a:t>
            </a:r>
            <a:endParaRPr lang="en-US" sz="2800" b="0" dirty="0" smtClean="0"/>
          </a:p>
          <a:p>
            <a:pPr algn="ctr"/>
            <a:r>
              <a:rPr lang="en-US" sz="2800" b="0" dirty="0" smtClean="0"/>
              <a:t>1984 – First Head Women’s Athletic Trainer at Texas Tech University</a:t>
            </a:r>
          </a:p>
          <a:p>
            <a:pPr algn="ctr"/>
            <a:r>
              <a:rPr lang="en-US" sz="2800" b="0" dirty="0" smtClean="0"/>
              <a:t>1976 - </a:t>
            </a:r>
            <a:r>
              <a:rPr lang="en-US" sz="2800" b="0" dirty="0"/>
              <a:t>7th woman in the</a:t>
            </a:r>
          </a:p>
          <a:p>
            <a:pPr algn="ctr"/>
            <a:r>
              <a:rPr lang="en-US" sz="2800" b="0" dirty="0"/>
              <a:t>State of Texas to receive Athletic Training Licensure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9671" y="0"/>
            <a:ext cx="1694329" cy="220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098091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000" b="1" dirty="0" smtClean="0">
                <a:solidFill>
                  <a:schemeClr val="bg1"/>
                </a:solidFill>
                <a:latin typeface="Arial"/>
                <a:ea typeface="Lucida Grande"/>
                <a:cs typeface="Arial"/>
              </a:rPr>
              <a:t>KELLI SABISTON</a:t>
            </a:r>
            <a:endParaRPr lang="en-US" sz="4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0" name="Shape 50"/>
          <p:cNvSpPr>
            <a:spLocks noGrp="1"/>
          </p:cNvSpPr>
          <p:nvPr>
            <p:ph type="body" idx="1"/>
          </p:nvPr>
        </p:nvSpPr>
        <p:spPr>
          <a:xfrm>
            <a:off x="4694830" y="1759846"/>
            <a:ext cx="3671248" cy="1214369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b="0"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 b="1" dirty="0" smtClean="0">
                <a:solidFill>
                  <a:srgbClr val="FFFFFF"/>
                </a:solidFill>
                <a:latin typeface="Arial"/>
                <a:cs typeface="Arial"/>
              </a:rPr>
              <a:t>NATA </a:t>
            </a:r>
            <a:r>
              <a:rPr lang="en-US" sz="2800" b="1" dirty="0" smtClean="0">
                <a:solidFill>
                  <a:srgbClr val="FFFFFF"/>
                </a:solidFill>
                <a:latin typeface="Arial"/>
                <a:cs typeface="Arial"/>
              </a:rPr>
              <a:t>Member Since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800" b="1" dirty="0" smtClean="0">
                <a:solidFill>
                  <a:srgbClr val="FFFFFF"/>
                </a:solidFill>
                <a:latin typeface="Arial"/>
                <a:cs typeface="Arial"/>
              </a:rPr>
              <a:t>1985</a:t>
            </a:r>
            <a:endParaRPr sz="28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1" name="Shape 51"/>
          <p:cNvSpPr/>
          <p:nvPr/>
        </p:nvSpPr>
        <p:spPr>
          <a:xfrm>
            <a:off x="5153575" y="3519529"/>
            <a:ext cx="2895601" cy="11721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spAutoFit/>
          </a:bodyPr>
          <a:lstStyle/>
          <a:p>
            <a:pPr lvl="0" algn="ctr">
              <a:spcBef>
                <a:spcPts val="500"/>
              </a:spcBef>
            </a:pPr>
            <a:r>
              <a:rPr sz="2400" b="1" dirty="0">
                <a:solidFill>
                  <a:schemeClr val="bg1"/>
                </a:solidFill>
                <a:latin typeface="Arial"/>
                <a:cs typeface="Arial"/>
              </a:rPr>
              <a:t>WATC Member </a:t>
            </a:r>
            <a:r>
              <a:rPr sz="2400" b="1" dirty="0" smtClean="0">
                <a:solidFill>
                  <a:schemeClr val="bg1"/>
                </a:solidFill>
                <a:latin typeface="Arial"/>
                <a:cs typeface="Arial"/>
              </a:rPr>
              <a:t>District 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9</a:t>
            </a:r>
            <a:endParaRPr sz="2400" b="1" dirty="0">
              <a:solidFill>
                <a:schemeClr val="bg1"/>
              </a:solidFill>
              <a:latin typeface="Arial"/>
              <a:cs typeface="Arial"/>
            </a:endParaRPr>
          </a:p>
          <a:p>
            <a:pPr lvl="0" algn="ctr">
              <a:spcBef>
                <a:spcPts val="500"/>
              </a:spcBef>
            </a:pPr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2003</a:t>
            </a:r>
            <a:r>
              <a:rPr sz="2400" b="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bg1"/>
                </a:solidFill>
                <a:latin typeface="Arial"/>
                <a:cs typeface="Arial"/>
              </a:rPr>
              <a:t>- 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2005</a:t>
            </a:r>
            <a:endParaRPr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19186" y="1997701"/>
            <a:ext cx="9233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7" y="1526821"/>
            <a:ext cx="2923118" cy="4312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724277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000" b="1" dirty="0">
                <a:solidFill>
                  <a:schemeClr val="bg1"/>
                </a:solidFill>
                <a:latin typeface="Arial"/>
                <a:ea typeface="Lucida Grande"/>
                <a:cs typeface="Arial"/>
              </a:rPr>
              <a:t>KELLI SABISTON</a:t>
            </a:r>
            <a:endParaRPr sz="4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5" name="Shape 55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 smtClean="0">
                <a:solidFill>
                  <a:srgbClr val="FFFFFF"/>
                </a:solidFill>
                <a:latin typeface="Arial"/>
                <a:ea typeface="Andalus"/>
                <a:cs typeface="Arial"/>
                <a:sym typeface="Andalus"/>
              </a:rPr>
              <a:t>EDUCATION</a:t>
            </a:r>
          </a:p>
          <a:p>
            <a:r>
              <a:rPr lang="en-US" sz="3600" dirty="0" smtClean="0">
                <a:solidFill>
                  <a:srgbClr val="FFFFFF"/>
                </a:solidFill>
                <a:latin typeface="Arial"/>
                <a:ea typeface="Andalus"/>
                <a:cs typeface="Arial"/>
                <a:sym typeface="Andalus"/>
              </a:rPr>
              <a:t>BS </a:t>
            </a:r>
            <a:r>
              <a:rPr lang="en-US" sz="3600" dirty="0">
                <a:latin typeface="Arial"/>
                <a:cs typeface="Arial"/>
              </a:rPr>
              <a:t> Wake Forest University</a:t>
            </a:r>
          </a:p>
          <a:p>
            <a:r>
              <a:rPr lang="en-US" sz="3600" dirty="0" smtClean="0">
                <a:latin typeface="Arial"/>
                <a:cs typeface="Arial"/>
              </a:rPr>
              <a:t>MS University </a:t>
            </a:r>
            <a:r>
              <a:rPr lang="en-US" sz="3600" dirty="0">
                <a:latin typeface="Arial"/>
                <a:cs typeface="Arial"/>
              </a:rPr>
              <a:t>of North Carolina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endParaRPr lang="en-US" sz="3600" dirty="0" smtClean="0">
              <a:solidFill>
                <a:srgbClr val="FFFFFF"/>
              </a:solidFill>
              <a:latin typeface="Arial"/>
              <a:ea typeface="Andalus"/>
              <a:cs typeface="Arial"/>
              <a:sym typeface="Andalus"/>
            </a:endParaRPr>
          </a:p>
          <a:p>
            <a:pPr marL="0" indent="0">
              <a:buNone/>
            </a:pPr>
            <a:r>
              <a:rPr lang="en-US" sz="3600" b="1" dirty="0" smtClean="0">
                <a:solidFill>
                  <a:srgbClr val="FFFFFF"/>
                </a:solidFill>
                <a:latin typeface="Arial"/>
                <a:ea typeface="Andalus"/>
                <a:cs typeface="Arial"/>
                <a:sym typeface="Andalus"/>
              </a:rPr>
              <a:t>CURRENTLY </a:t>
            </a:r>
          </a:p>
          <a:p>
            <a:r>
              <a:rPr lang="en-US" sz="3600" dirty="0">
                <a:latin typeface="Arial"/>
                <a:cs typeface="Arial"/>
              </a:rPr>
              <a:t> Science Teacher /Athletic Trainer – Johnston County (NC) Schools </a:t>
            </a:r>
          </a:p>
          <a:p>
            <a:pPr marL="0" lvl="0" indent="0">
              <a:buNone/>
              <a:defRPr sz="1800">
                <a:solidFill>
                  <a:srgbClr val="000000"/>
                </a:solidFill>
              </a:defRPr>
            </a:pPr>
            <a:endParaRPr sz="3600" dirty="0">
              <a:solidFill>
                <a:srgbClr val="FFFFFF"/>
              </a:solidFill>
              <a:latin typeface="Arial"/>
              <a:ea typeface="Andalus"/>
              <a:cs typeface="Arial"/>
              <a:sym typeface="Andalus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045" y="0"/>
            <a:ext cx="1408955" cy="17244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5047592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000" b="1" dirty="0">
                <a:solidFill>
                  <a:schemeClr val="bg1"/>
                </a:solidFill>
                <a:latin typeface="Arial"/>
                <a:ea typeface="Lucida Grande"/>
                <a:cs typeface="Arial"/>
              </a:rPr>
              <a:t>KELLI SABISTON</a:t>
            </a:r>
            <a:endParaRPr sz="4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9" name="Shape 5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924425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800" dirty="0" smtClean="0">
                <a:solidFill>
                  <a:srgbClr val="FFFFFF"/>
                </a:solidFill>
                <a:latin typeface="Arial"/>
                <a:cs typeface="Arial"/>
              </a:rPr>
              <a:t>2012 </a:t>
            </a:r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 NATA Most Distinguished Athletic		 Trainers’ Award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2005 NATA Service Award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2004-05 </a:t>
            </a: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SEATA (D9) Vice President </a:t>
            </a:r>
            <a:endParaRPr lang="en-US" sz="28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1999 SEATA (D9) Secondary </a:t>
            </a: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School Athletic Trainer of the Year Award </a:t>
            </a:r>
            <a:endParaRPr lang="en-US" sz="28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1996 </a:t>
            </a: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Summer Olympic Games in Atlanta, GA </a:t>
            </a:r>
            <a:endParaRPr lang="en-US" sz="28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Georgia Athletic Trainers’ Assoc. President – </a:t>
            </a:r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1997-2001 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Dedicated Athletic Training Room, “Kelli </a:t>
            </a:r>
            <a:r>
              <a:rPr lang="en-US" sz="2800" dirty="0" err="1" smtClean="0">
                <a:solidFill>
                  <a:schemeClr val="bg1"/>
                </a:solidFill>
                <a:latin typeface="Arial"/>
                <a:cs typeface="Arial"/>
              </a:rPr>
              <a:t>Sabiston</a:t>
            </a:r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” </a:t>
            </a:r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045" y="0"/>
            <a:ext cx="1408955" cy="17244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738184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129" y="857251"/>
            <a:ext cx="7886700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Celebrating Women In Athletic Training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2710" y="1851423"/>
            <a:ext cx="6077965" cy="5006577"/>
          </a:xfrm>
        </p:spPr>
        <p:txBody>
          <a:bodyPr vert="horz" lIns="68580" tIns="34290" rIns="68580" bIns="34290" rtlCol="0" anchor="t">
            <a:normAutofit fontScale="25000" lnSpcReduction="20000"/>
          </a:bodyPr>
          <a:lstStyle/>
          <a:p>
            <a:pPr marL="0" indent="0" algn="r">
              <a:buNone/>
            </a:pPr>
            <a:endParaRPr lang="en-US" sz="9800" i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US" sz="8000" b="1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Thank You</a:t>
            </a:r>
          </a:p>
          <a:p>
            <a:pPr marL="0" indent="0">
              <a:buNone/>
            </a:pPr>
            <a:r>
              <a:rPr lang="en-US" sz="80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KENT FALB</a:t>
            </a:r>
          </a:p>
          <a:p>
            <a:pPr marL="0" indent="0">
              <a:buNone/>
            </a:pPr>
            <a:r>
              <a:rPr lang="en-US" sz="80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NATA Past President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80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At the time the Task Force was being formed Ken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80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was the District 4 Director. He presented </a:t>
            </a:r>
            <a:r>
              <a:rPr lang="en-US" sz="8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 proposal to </a:t>
            </a:r>
            <a:r>
              <a:rPr lang="en-US" sz="80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 NATA Board of Directors that Katie </a:t>
            </a:r>
            <a:r>
              <a:rPr lang="en-US" sz="8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Grove(District </a:t>
            </a:r>
            <a:r>
              <a:rPr lang="en-US" sz="80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4 member) brought forward.  </a:t>
            </a:r>
            <a:endParaRPr lang="en-US" sz="8000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8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Ken was the </a:t>
            </a:r>
            <a:r>
              <a:rPr lang="en-US" sz="80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one tasked with answering the questions </a:t>
            </a:r>
            <a:r>
              <a:rPr lang="en-US" sz="8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from the </a:t>
            </a:r>
            <a:r>
              <a:rPr lang="en-US" sz="80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BOD. He was ultimately the person who got it </a:t>
            </a:r>
            <a:r>
              <a:rPr lang="en-US" sz="8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approved </a:t>
            </a:r>
            <a:r>
              <a:rPr lang="en-US" sz="80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in early 1995. </a:t>
            </a:r>
          </a:p>
          <a:p>
            <a:pPr marL="0" indent="0">
              <a:buNone/>
            </a:pPr>
            <a:endParaRPr lang="en-US" sz="2063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Content Placeholder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654" y="5916834"/>
            <a:ext cx="1771650" cy="7733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7323" y="1863089"/>
            <a:ext cx="2805881" cy="359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598636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KEMBRA L. MATHIS</a:t>
            </a:r>
            <a:endParaRPr sz="4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Shape 50"/>
          <p:cNvSpPr>
            <a:spLocks noGrp="1"/>
          </p:cNvSpPr>
          <p:nvPr>
            <p:ph type="body" idx="1"/>
          </p:nvPr>
        </p:nvSpPr>
        <p:spPr>
          <a:xfrm>
            <a:off x="4849906" y="2182366"/>
            <a:ext cx="2895600" cy="119694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ctr">
              <a:defRPr b="0"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NATA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 Since</a:t>
            </a:r>
            <a:r>
              <a:rPr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1996</a:t>
            </a:r>
            <a:endParaRPr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Shape 51"/>
          <p:cNvSpPr/>
          <p:nvPr/>
        </p:nvSpPr>
        <p:spPr>
          <a:xfrm>
            <a:off x="4849906" y="3819532"/>
            <a:ext cx="2895601" cy="11721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spAutoFit/>
          </a:bodyPr>
          <a:lstStyle/>
          <a:p>
            <a:pPr lvl="0" algn="ctr">
              <a:spcBef>
                <a:spcPts val="500"/>
              </a:spcBef>
            </a:pPr>
            <a:r>
              <a:rPr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 Member </a:t>
            </a:r>
            <a:r>
              <a:rPr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District 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  <a:p>
            <a:pPr lvl="0" algn="ctr">
              <a:spcBef>
                <a:spcPts val="500"/>
              </a:spcBef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2004</a:t>
            </a:r>
            <a:r>
              <a:rPr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2006</a:t>
            </a:r>
            <a:endParaRPr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19186" y="1997701"/>
            <a:ext cx="9233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90" y="1258582"/>
            <a:ext cx="3350126" cy="471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478596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000" b="1" dirty="0">
                <a:solidFill>
                  <a:schemeClr val="bg1"/>
                </a:solidFill>
                <a:latin typeface="+mj-lt"/>
              </a:rPr>
              <a:t>KEMBRA L. MATHIS</a:t>
            </a:r>
            <a:endParaRPr sz="4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5" name="Shape 55"/>
          <p:cNvSpPr>
            <a:spLocks noGrp="1"/>
          </p:cNvSpPr>
          <p:nvPr>
            <p:ph type="body" idx="1"/>
          </p:nvPr>
        </p:nvSpPr>
        <p:spPr>
          <a:xfrm>
            <a:off x="237378" y="1417640"/>
            <a:ext cx="8229600" cy="522882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lvl="0" indent="0">
              <a:buNone/>
              <a:defRPr sz="1800">
                <a:solidFill>
                  <a:srgbClr val="000000"/>
                </a:solidFill>
              </a:defRPr>
            </a:pPr>
            <a:r>
              <a:rPr lang="en-US" sz="2800" b="1" dirty="0" smtClean="0">
                <a:solidFill>
                  <a:srgbClr val="FFFFFF"/>
                </a:solidFill>
                <a:latin typeface="+mj-lt"/>
                <a:ea typeface="Andalus"/>
                <a:cs typeface="Andalus"/>
                <a:sym typeface="Andalus"/>
              </a:rPr>
              <a:t>EDUCATION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800" dirty="0" smtClean="0">
                <a:solidFill>
                  <a:srgbClr val="FFFFFF"/>
                </a:solidFill>
                <a:latin typeface="+mj-lt"/>
                <a:ea typeface="Andalus"/>
                <a:cs typeface="Andalus"/>
                <a:sym typeface="Andalus"/>
              </a:rPr>
              <a:t>BS Sports Medicine and Athletic Training, Missouri State University</a:t>
            </a:r>
            <a:endParaRPr sz="2800" dirty="0">
              <a:solidFill>
                <a:srgbClr val="FFFFFF"/>
              </a:solidFill>
              <a:latin typeface="+mj-lt"/>
              <a:ea typeface="Andalus"/>
              <a:cs typeface="Andalus"/>
              <a:sym typeface="Andalus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800" dirty="0" smtClean="0">
                <a:solidFill>
                  <a:srgbClr val="FFFFFF"/>
                </a:solidFill>
                <a:latin typeface="+mj-lt"/>
                <a:ea typeface="Andalus"/>
                <a:cs typeface="Andalus"/>
                <a:sym typeface="Andalus"/>
              </a:rPr>
              <a:t>MEd Guidance Counseling, Northeastern University, 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Tahlequah </a:t>
            </a:r>
            <a:endParaRPr lang="en-US" sz="6600" dirty="0" smtClean="0">
              <a:solidFill>
                <a:schemeClr val="bg1"/>
              </a:solidFill>
              <a:latin typeface="+mj-lt"/>
              <a:ea typeface="Andalus"/>
              <a:sym typeface="Andalus"/>
            </a:endParaRPr>
          </a:p>
          <a:p>
            <a:pPr marL="0" lvl="0" indent="0">
              <a:buNone/>
              <a:defRPr sz="1800">
                <a:solidFill>
                  <a:srgbClr val="000000"/>
                </a:solidFill>
              </a:defRPr>
            </a:pPr>
            <a:r>
              <a:rPr lang="en-US" sz="2600" b="1" dirty="0" smtClean="0">
                <a:solidFill>
                  <a:schemeClr val="bg1"/>
                </a:solidFill>
                <a:latin typeface="+mj-lt"/>
                <a:ea typeface="Andalus"/>
                <a:cs typeface="Andalus"/>
                <a:sym typeface="Andalus"/>
              </a:rPr>
              <a:t>CERTIFICATIONS</a:t>
            </a:r>
          </a:p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2600" dirty="0" smtClean="0">
                <a:solidFill>
                  <a:schemeClr val="bg1"/>
                </a:solidFill>
                <a:latin typeface="+mj-lt"/>
              </a:rPr>
              <a:t>Teaching </a:t>
            </a:r>
            <a:r>
              <a:rPr lang="en-US" sz="2600" dirty="0">
                <a:solidFill>
                  <a:schemeClr val="bg1"/>
                </a:solidFill>
                <a:latin typeface="+mj-lt"/>
              </a:rPr>
              <a:t>certificates for k-12 Spanish, </a:t>
            </a:r>
            <a:endParaRPr lang="en-US" sz="2600" dirty="0" smtClean="0">
              <a:solidFill>
                <a:schemeClr val="bg1"/>
              </a:solidFill>
              <a:latin typeface="+mj-lt"/>
            </a:endParaRPr>
          </a:p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2600" dirty="0" smtClean="0">
                <a:solidFill>
                  <a:schemeClr val="bg1"/>
                </a:solidFill>
                <a:latin typeface="+mj-lt"/>
              </a:rPr>
              <a:t>Health </a:t>
            </a:r>
            <a:r>
              <a:rPr lang="en-US" sz="2600" dirty="0">
                <a:solidFill>
                  <a:schemeClr val="bg1"/>
                </a:solidFill>
                <a:latin typeface="+mj-lt"/>
              </a:rPr>
              <a:t>and PE, Guidance Counseling,  </a:t>
            </a:r>
            <a:endParaRPr lang="en-US" sz="2600" dirty="0" smtClean="0">
              <a:solidFill>
                <a:schemeClr val="bg1"/>
              </a:solidFill>
              <a:latin typeface="+mj-lt"/>
            </a:endParaRPr>
          </a:p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2600" dirty="0" smtClean="0">
                <a:solidFill>
                  <a:schemeClr val="bg1"/>
                </a:solidFill>
                <a:latin typeface="+mj-lt"/>
              </a:rPr>
              <a:t>Medical </a:t>
            </a:r>
            <a:r>
              <a:rPr lang="en-US" sz="2600" dirty="0">
                <a:solidFill>
                  <a:schemeClr val="bg1"/>
                </a:solidFill>
                <a:latin typeface="+mj-lt"/>
              </a:rPr>
              <a:t>Professions, and Sports Medicine </a:t>
            </a:r>
            <a:endParaRPr sz="2800" dirty="0">
              <a:solidFill>
                <a:srgbClr val="FFFFFF"/>
              </a:solidFill>
              <a:latin typeface="+mj-lt"/>
              <a:ea typeface="Andalus"/>
              <a:cs typeface="Andalus"/>
              <a:sym typeface="Andalus"/>
            </a:endParaRPr>
          </a:p>
          <a:p>
            <a:pPr marL="0" lvl="0" indent="0">
              <a:buNone/>
              <a:defRPr sz="1800">
                <a:solidFill>
                  <a:srgbClr val="000000"/>
                </a:solidFill>
              </a:defRPr>
            </a:pPr>
            <a:r>
              <a:rPr lang="en-US" sz="2800" b="1" dirty="0" smtClean="0">
                <a:solidFill>
                  <a:srgbClr val="FFFFFF"/>
                </a:solidFill>
                <a:latin typeface="+mj-lt"/>
                <a:ea typeface="Andalus"/>
                <a:cs typeface="Andalus"/>
                <a:sym typeface="Andalus"/>
              </a:rPr>
              <a:t>CURRENTLY</a:t>
            </a:r>
            <a:r>
              <a:rPr sz="2800" b="1" dirty="0" smtClean="0">
                <a:solidFill>
                  <a:srgbClr val="FFFFFF"/>
                </a:solidFill>
                <a:latin typeface="+mj-lt"/>
                <a:ea typeface="Andalus"/>
                <a:cs typeface="Andalus"/>
                <a:sym typeface="Andalus"/>
              </a:rPr>
              <a:t> </a:t>
            </a:r>
            <a:endParaRPr lang="en-US" sz="2800" b="1" dirty="0" smtClean="0">
              <a:solidFill>
                <a:srgbClr val="FFFFFF"/>
              </a:solidFill>
              <a:latin typeface="+mj-lt"/>
              <a:ea typeface="Andalus"/>
              <a:cs typeface="Andalus"/>
              <a:sym typeface="Andalus"/>
            </a:endParaRPr>
          </a:p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Sports 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Medicine Instructor, Bentonville High 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School</a:t>
            </a:r>
            <a:endParaRPr sz="2400" dirty="0">
              <a:solidFill>
                <a:schemeClr val="bg1"/>
              </a:solidFill>
              <a:latin typeface="+mj-lt"/>
              <a:ea typeface="Andalus"/>
              <a:cs typeface="Andalus"/>
              <a:sym typeface="Andalus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143" y="-1"/>
            <a:ext cx="1787857" cy="18697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5380709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KEMBRA L. MATHIS</a:t>
            </a:r>
            <a:endParaRPr sz="4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Shape 59"/>
          <p:cNvSpPr>
            <a:spLocks noGrp="1"/>
          </p:cNvSpPr>
          <p:nvPr>
            <p:ph type="body" idx="1"/>
          </p:nvPr>
        </p:nvSpPr>
        <p:spPr>
          <a:xfrm>
            <a:off x="457200" y="1841501"/>
            <a:ext cx="8229600" cy="4872038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 lvl="0"/>
            <a:r>
              <a:rPr lang="en-US" sz="11200" dirty="0" smtClean="0"/>
              <a:t>2015 President - Arkansas </a:t>
            </a:r>
            <a:r>
              <a:rPr lang="en-US" sz="11200" dirty="0"/>
              <a:t>Athletic Trainers’ Assoc</a:t>
            </a:r>
            <a:r>
              <a:rPr lang="en-US" sz="11200" dirty="0" smtClean="0"/>
              <a:t>.</a:t>
            </a:r>
          </a:p>
          <a:p>
            <a:pPr lvl="0"/>
            <a:r>
              <a:rPr lang="en-US" sz="11200" dirty="0" smtClean="0"/>
              <a:t>2014 </a:t>
            </a:r>
            <a:r>
              <a:rPr lang="en-US" sz="11200" dirty="0"/>
              <a:t>NATA service award </a:t>
            </a:r>
            <a:endParaRPr lang="en-US" sz="11200" dirty="0" smtClean="0"/>
          </a:p>
          <a:p>
            <a:pPr lvl="0"/>
            <a:r>
              <a:rPr lang="en-US" sz="11200" dirty="0" smtClean="0"/>
              <a:t>2012 SWATA </a:t>
            </a:r>
            <a:r>
              <a:rPr lang="en-US" sz="11200" dirty="0"/>
              <a:t>Secondary School Chair </a:t>
            </a:r>
            <a:endParaRPr lang="en-US" sz="11200" dirty="0" smtClean="0"/>
          </a:p>
          <a:p>
            <a:pPr lvl="0"/>
            <a:r>
              <a:rPr lang="en-US" sz="11200" dirty="0" smtClean="0"/>
              <a:t>2012 NATA </a:t>
            </a:r>
            <a:r>
              <a:rPr lang="en-US" sz="11200" dirty="0"/>
              <a:t>Secondary School Rep.-D6 </a:t>
            </a:r>
            <a:r>
              <a:rPr lang="en-US" sz="11200" dirty="0" smtClean="0"/>
              <a:t> </a:t>
            </a:r>
            <a:endParaRPr lang="en-US" sz="11200" dirty="0"/>
          </a:p>
          <a:p>
            <a:r>
              <a:rPr lang="en-US" sz="11200" dirty="0" smtClean="0"/>
              <a:t>2010 </a:t>
            </a:r>
            <a:r>
              <a:rPr lang="en-US" sz="11200" dirty="0"/>
              <a:t>Educator of the Year for </a:t>
            </a:r>
            <a:r>
              <a:rPr lang="en-US" sz="11200" dirty="0" err="1"/>
              <a:t>ArkAHPERD</a:t>
            </a:r>
            <a:r>
              <a:rPr lang="en-US" sz="11200" dirty="0"/>
              <a:t> </a:t>
            </a:r>
          </a:p>
          <a:p>
            <a:pPr lvl="0"/>
            <a:r>
              <a:rPr lang="en-US" sz="11200" dirty="0" smtClean="0"/>
              <a:t>2009 AR Athletic </a:t>
            </a:r>
            <a:r>
              <a:rPr lang="en-US" sz="11200" dirty="0"/>
              <a:t>Trainer of the </a:t>
            </a:r>
            <a:r>
              <a:rPr lang="en-US" sz="11200" dirty="0" smtClean="0"/>
              <a:t>Year </a:t>
            </a:r>
          </a:p>
          <a:p>
            <a:r>
              <a:rPr lang="en-US" sz="11200" dirty="0" smtClean="0"/>
              <a:t>2009 Created </a:t>
            </a:r>
            <a:r>
              <a:rPr lang="en-US" sz="11200" dirty="0"/>
              <a:t>a Sports Medicine Curriculum for the Career and Technical Education </a:t>
            </a:r>
            <a:r>
              <a:rPr lang="en-US" sz="11200" dirty="0" err="1"/>
              <a:t>Dept</a:t>
            </a:r>
            <a:r>
              <a:rPr lang="en-US" sz="11200" dirty="0"/>
              <a:t> in AR</a:t>
            </a:r>
            <a:r>
              <a:rPr lang="en-US" sz="11200" dirty="0" smtClean="0"/>
              <a:t>. </a:t>
            </a:r>
            <a:endParaRPr lang="en-US" sz="11200" dirty="0"/>
          </a:p>
          <a:p>
            <a:pPr lvl="0"/>
            <a:r>
              <a:rPr lang="en-US" sz="11200" dirty="0" smtClean="0"/>
              <a:t>OK WATC rep 2003-2005</a:t>
            </a:r>
          </a:p>
          <a:p>
            <a:pPr lvl="0"/>
            <a:r>
              <a:rPr lang="en-US" sz="11200" dirty="0" smtClean="0"/>
              <a:t>MAATA </a:t>
            </a:r>
            <a:r>
              <a:rPr lang="en-US" sz="11200" dirty="0"/>
              <a:t>Life balancing rep briefly before moving to a new district-2005-2006</a:t>
            </a:r>
          </a:p>
          <a:p>
            <a:pPr lvl="0"/>
            <a:r>
              <a:rPr lang="en-US" sz="11200" dirty="0" smtClean="0"/>
              <a:t>2008 AATA </a:t>
            </a:r>
            <a:r>
              <a:rPr lang="en-US" sz="11200" dirty="0"/>
              <a:t>Secondary School Chair </a:t>
            </a:r>
            <a:endParaRPr lang="en-US" sz="11200" dirty="0" smtClean="0"/>
          </a:p>
          <a:p>
            <a:pPr marL="0" indent="0">
              <a:buNone/>
            </a:pPr>
            <a:r>
              <a:rPr lang="en-US" sz="11200" dirty="0"/>
              <a:t> 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3200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337" y="-1"/>
            <a:ext cx="1446663" cy="1841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2036445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400" b="1" dirty="0" smtClean="0">
                <a:solidFill>
                  <a:srgbClr val="FFFFFF"/>
                </a:solidFill>
                <a:latin typeface="Arial"/>
                <a:cs typeface="Arial"/>
              </a:rPr>
              <a:t>LAURIE SAMET</a:t>
            </a:r>
            <a:endParaRPr sz="44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0" name="Shape 50"/>
          <p:cNvSpPr>
            <a:spLocks noGrp="1"/>
          </p:cNvSpPr>
          <p:nvPr>
            <p:ph type="body" idx="1"/>
          </p:nvPr>
        </p:nvSpPr>
        <p:spPr>
          <a:xfrm>
            <a:off x="4784504" y="2367031"/>
            <a:ext cx="3506055" cy="1062953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ctr">
              <a:defRPr b="0"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 b="1" dirty="0" smtClean="0">
                <a:solidFill>
                  <a:srgbClr val="FFFFFF"/>
                </a:solidFill>
                <a:latin typeface="Arial"/>
                <a:cs typeface="Arial"/>
              </a:rPr>
              <a:t>NATA</a:t>
            </a:r>
            <a:r>
              <a:rPr lang="en-US" sz="2800" b="1" dirty="0" smtClean="0">
                <a:solidFill>
                  <a:srgbClr val="FFFFFF"/>
                </a:solidFill>
                <a:latin typeface="Arial"/>
                <a:cs typeface="Arial"/>
              </a:rPr>
              <a:t> Member Since</a:t>
            </a:r>
            <a:r>
              <a:rPr sz="2800" b="1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lang="en-US" sz="2800" b="1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800" b="1" dirty="0" smtClean="0">
                <a:solidFill>
                  <a:srgbClr val="FFFFFF"/>
                </a:solidFill>
                <a:latin typeface="Arial"/>
                <a:cs typeface="Arial"/>
              </a:rPr>
              <a:t>1978</a:t>
            </a:r>
            <a:endParaRPr sz="28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1" name="Shape 51"/>
          <p:cNvSpPr/>
          <p:nvPr/>
        </p:nvSpPr>
        <p:spPr>
          <a:xfrm>
            <a:off x="5089304" y="3836290"/>
            <a:ext cx="2895601" cy="11721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spAutoFit/>
          </a:bodyPr>
          <a:lstStyle/>
          <a:p>
            <a:pPr lvl="0" algn="ctr">
              <a:spcBef>
                <a:spcPts val="500"/>
              </a:spcBef>
            </a:pPr>
            <a:r>
              <a:rPr sz="2400" b="1" dirty="0">
                <a:solidFill>
                  <a:schemeClr val="bg1"/>
                </a:solidFill>
                <a:latin typeface="Arial"/>
                <a:cs typeface="Arial"/>
              </a:rPr>
              <a:t>WATC Member </a:t>
            </a:r>
            <a:r>
              <a:rPr sz="2400" b="1" dirty="0" smtClean="0">
                <a:solidFill>
                  <a:schemeClr val="bg1"/>
                </a:solidFill>
                <a:latin typeface="Arial"/>
                <a:cs typeface="Arial"/>
              </a:rPr>
              <a:t>District 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2</a:t>
            </a:r>
            <a:endParaRPr sz="2400" b="1" dirty="0">
              <a:solidFill>
                <a:schemeClr val="bg1"/>
              </a:solidFill>
              <a:latin typeface="Arial"/>
              <a:cs typeface="Arial"/>
            </a:endParaRPr>
          </a:p>
          <a:p>
            <a:pPr lvl="0" algn="ctr">
              <a:spcBef>
                <a:spcPts val="500"/>
              </a:spcBef>
            </a:pPr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1997</a:t>
            </a:r>
            <a:r>
              <a:rPr sz="2400" b="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bg1"/>
                </a:solidFill>
                <a:latin typeface="Arial"/>
                <a:cs typeface="Arial"/>
              </a:rPr>
              <a:t>- 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2001</a:t>
            </a:r>
            <a:endParaRPr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2" name="Shape 52"/>
          <p:cNvSpPr/>
          <p:nvPr/>
        </p:nvSpPr>
        <p:spPr>
          <a:xfrm>
            <a:off x="2772825" y="2505115"/>
            <a:ext cx="3581400" cy="3494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marL="342900" indent="-342900" algn="ctr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endParaRPr sz="240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19186" y="1997701"/>
            <a:ext cx="9233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17639"/>
            <a:ext cx="3764041" cy="48013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4114881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  <a:t>LAURIE SAMET</a:t>
            </a:r>
            <a:endParaRPr sz="4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5" name="Shape 55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95567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0" lvl="0" indent="0">
              <a:buNone/>
              <a:defRPr sz="1800">
                <a:solidFill>
                  <a:srgbClr val="000000"/>
                </a:solidFill>
              </a:defRPr>
            </a:pPr>
            <a:r>
              <a:rPr lang="en-US" sz="3800" b="1" dirty="0" smtClean="0">
                <a:solidFill>
                  <a:schemeClr val="bg1"/>
                </a:solidFill>
                <a:latin typeface="Arial"/>
                <a:ea typeface="Andalus"/>
                <a:cs typeface="Arial"/>
                <a:sym typeface="Andalus"/>
              </a:rPr>
              <a:t>EDUCATION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800" dirty="0" smtClean="0">
                <a:solidFill>
                  <a:schemeClr val="bg1"/>
                </a:solidFill>
                <a:latin typeface="Arial"/>
                <a:ea typeface="Andalus"/>
                <a:cs typeface="Arial"/>
                <a:sym typeface="Andalus"/>
              </a:rPr>
              <a:t>AB English, </a:t>
            </a:r>
            <a:r>
              <a:rPr lang="en-US" sz="3800" dirty="0" smtClean="0">
                <a:solidFill>
                  <a:schemeClr val="bg1"/>
                </a:solidFill>
                <a:latin typeface="Arial"/>
                <a:cs typeface="Arial"/>
              </a:rPr>
              <a:t>Lafayette </a:t>
            </a:r>
            <a:r>
              <a:rPr lang="en-US" sz="3800" dirty="0">
                <a:solidFill>
                  <a:schemeClr val="bg1"/>
                </a:solidFill>
                <a:latin typeface="Arial"/>
                <a:cs typeface="Arial"/>
              </a:rPr>
              <a:t>College </a:t>
            </a:r>
            <a:endParaRPr lang="en-US" sz="38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800" dirty="0" smtClean="0">
                <a:solidFill>
                  <a:schemeClr val="bg1"/>
                </a:solidFill>
                <a:latin typeface="Arial"/>
                <a:ea typeface="Andalus"/>
                <a:cs typeface="Arial"/>
                <a:sym typeface="Andalus"/>
              </a:rPr>
              <a:t>MS Physical Therapy, </a:t>
            </a:r>
            <a:r>
              <a:rPr lang="en-US" sz="3800" dirty="0" smtClean="0">
                <a:solidFill>
                  <a:schemeClr val="bg1"/>
                </a:solidFill>
                <a:latin typeface="Arial"/>
                <a:cs typeface="Arial"/>
              </a:rPr>
              <a:t>Duke </a:t>
            </a:r>
            <a:r>
              <a:rPr lang="en-US" sz="3800" dirty="0">
                <a:solidFill>
                  <a:schemeClr val="bg1"/>
                </a:solidFill>
                <a:latin typeface="Arial"/>
                <a:cs typeface="Arial"/>
              </a:rPr>
              <a:t>University </a:t>
            </a:r>
            <a:endParaRPr lang="en-US" sz="38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800" dirty="0" smtClean="0">
                <a:solidFill>
                  <a:schemeClr val="bg1"/>
                </a:solidFill>
                <a:latin typeface="Arial"/>
                <a:ea typeface="Andalus"/>
                <a:cs typeface="Arial"/>
                <a:sym typeface="Andalus"/>
              </a:rPr>
              <a:t>DPT </a:t>
            </a:r>
            <a:r>
              <a:rPr lang="en-US" sz="3800" dirty="0">
                <a:solidFill>
                  <a:schemeClr val="bg1"/>
                </a:solidFill>
                <a:latin typeface="Arial"/>
                <a:cs typeface="Arial"/>
              </a:rPr>
              <a:t>Regis University </a:t>
            </a:r>
            <a:endParaRPr lang="en-US" sz="38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0" lvl="0" indent="0">
              <a:buNone/>
              <a:defRPr sz="1800">
                <a:solidFill>
                  <a:srgbClr val="000000"/>
                </a:solidFill>
              </a:defRPr>
            </a:pPr>
            <a:endParaRPr lang="en-US" sz="3800" dirty="0" smtClean="0">
              <a:solidFill>
                <a:schemeClr val="bg1"/>
              </a:solidFill>
              <a:latin typeface="Arial"/>
              <a:ea typeface="Andalus"/>
              <a:cs typeface="Arial"/>
              <a:sym typeface="Andalus"/>
            </a:endParaRPr>
          </a:p>
          <a:p>
            <a:pPr marL="0" lvl="0" indent="0">
              <a:buNone/>
              <a:defRPr sz="1800">
                <a:solidFill>
                  <a:srgbClr val="000000"/>
                </a:solidFill>
              </a:defRPr>
            </a:pPr>
            <a:r>
              <a:rPr lang="en-US" sz="3800" b="1" dirty="0" smtClean="0">
                <a:solidFill>
                  <a:schemeClr val="bg1"/>
                </a:solidFill>
                <a:latin typeface="Arial"/>
                <a:ea typeface="Andalus"/>
                <a:cs typeface="Arial"/>
                <a:sym typeface="Andalus"/>
              </a:rPr>
              <a:t>SPECIALITIES</a:t>
            </a:r>
          </a:p>
          <a:p>
            <a:r>
              <a:rPr lang="en-US" sz="3800" dirty="0" smtClean="0">
                <a:solidFill>
                  <a:schemeClr val="bg1"/>
                </a:solidFill>
                <a:latin typeface="Arial"/>
                <a:cs typeface="Arial"/>
              </a:rPr>
              <a:t>Sports </a:t>
            </a:r>
            <a:r>
              <a:rPr lang="en-US" sz="3800" dirty="0">
                <a:solidFill>
                  <a:schemeClr val="bg1"/>
                </a:solidFill>
                <a:latin typeface="Arial"/>
                <a:cs typeface="Arial"/>
              </a:rPr>
              <a:t>Clinical Specialist (SCS) American Board of Physical Therapy Specialties since 1994</a:t>
            </a:r>
          </a:p>
          <a:p>
            <a:r>
              <a:rPr lang="en-US" sz="3800" dirty="0" err="1">
                <a:solidFill>
                  <a:schemeClr val="bg1"/>
                </a:solidFill>
                <a:latin typeface="Arial"/>
                <a:cs typeface="Arial"/>
              </a:rPr>
              <a:t>Orthopaedic</a:t>
            </a:r>
            <a:r>
              <a:rPr lang="en-US" sz="3800" dirty="0">
                <a:solidFill>
                  <a:schemeClr val="bg1"/>
                </a:solidFill>
                <a:latin typeface="Arial"/>
                <a:cs typeface="Arial"/>
              </a:rPr>
              <a:t> Clinical Specialist (OCS) American Board of Physical Therapy Specialties since 1997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3800" dirty="0">
              <a:solidFill>
                <a:schemeClr val="bg1"/>
              </a:solidFill>
              <a:latin typeface="Arial"/>
              <a:ea typeface="Andalus"/>
              <a:cs typeface="Arial"/>
              <a:sym typeface="Andalus"/>
            </a:endParaRPr>
          </a:p>
          <a:p>
            <a:pPr marL="0" indent="0">
              <a:buNone/>
            </a:pPr>
            <a:r>
              <a:rPr lang="en-US" sz="3800" b="1" dirty="0" smtClean="0">
                <a:solidFill>
                  <a:schemeClr val="bg1"/>
                </a:solidFill>
                <a:latin typeface="Arial"/>
                <a:ea typeface="Andalus"/>
                <a:cs typeface="Arial"/>
                <a:sym typeface="Andalus"/>
              </a:rPr>
              <a:t>CURRENTLY </a:t>
            </a:r>
          </a:p>
          <a:p>
            <a:r>
              <a:rPr lang="en-US" sz="3800" dirty="0" smtClean="0">
                <a:solidFill>
                  <a:schemeClr val="bg1"/>
                </a:solidFill>
                <a:latin typeface="Arial"/>
                <a:cs typeface="Arial"/>
              </a:rPr>
              <a:t>Laurie </a:t>
            </a:r>
            <a:r>
              <a:rPr lang="en-US" sz="3800" dirty="0" err="1">
                <a:solidFill>
                  <a:schemeClr val="bg1"/>
                </a:solidFill>
                <a:latin typeface="Arial"/>
                <a:cs typeface="Arial"/>
              </a:rPr>
              <a:t>Samet</a:t>
            </a:r>
            <a:r>
              <a:rPr lang="en-US" sz="3800" dirty="0">
                <a:solidFill>
                  <a:schemeClr val="bg1"/>
                </a:solidFill>
                <a:latin typeface="Arial"/>
                <a:cs typeface="Arial"/>
              </a:rPr>
              <a:t> Physical Therapy since 1995 </a:t>
            </a:r>
            <a:endParaRPr lang="en-US" sz="3800" dirty="0" smtClean="0">
              <a:solidFill>
                <a:schemeClr val="bg1"/>
              </a:solidFill>
              <a:latin typeface="Arial"/>
              <a:ea typeface="Andalus"/>
              <a:cs typeface="Arial"/>
              <a:sym typeface="Andalus"/>
            </a:endParaRPr>
          </a:p>
          <a:p>
            <a:pPr marL="0" indent="0">
              <a:buNone/>
            </a:pPr>
            <a:endParaRPr lang="en-US" sz="30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0" lvl="0" indent="0">
              <a:buNone/>
              <a:defRPr sz="1800">
                <a:solidFill>
                  <a:srgbClr val="000000"/>
                </a:solidFill>
              </a:defRPr>
            </a:pPr>
            <a:endParaRPr sz="2800" dirty="0">
              <a:solidFill>
                <a:srgbClr val="FFFFFF"/>
              </a:solidFill>
              <a:latin typeface="Arial"/>
              <a:ea typeface="Andalus"/>
              <a:cs typeface="Arial"/>
              <a:sym typeface="Andalus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905" y="-1"/>
            <a:ext cx="1856096" cy="21154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9670199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  <a:t>LAURIE SAMET</a:t>
            </a:r>
            <a:endParaRPr sz="4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9" name="Shape 5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924425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Returning to my hometown in 1995 to </a:t>
            </a:r>
            <a:endParaRPr lang="en-US" sz="28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440871" lvl="1" indent="0">
              <a:buNone/>
            </a:pPr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open </a:t>
            </a: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my own physical therapy practice and maintaining my professional independence and autonomy since then, while being close to home and family.</a:t>
            </a:r>
          </a:p>
          <a:p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 </a:t>
            </a:r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Honored to be a part of:</a:t>
            </a:r>
          </a:p>
          <a:p>
            <a:pPr lvl="1"/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Title </a:t>
            </a: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IX, which, in the mid 1970s, gave me the opportunity to participate in interscholastic sports, which led to my interest in athletic </a:t>
            </a:r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training</a:t>
            </a:r>
          </a:p>
          <a:p>
            <a:pPr marL="726621" lvl="1" indent="-285750">
              <a:defRPr sz="1800">
                <a:solidFill>
                  <a:srgbClr val="000000"/>
                </a:solidFill>
              </a:defRPr>
            </a:pPr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Working </a:t>
            </a: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with Pinky Newell at Purdue at the beginning of my career (1982 to 1984)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2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225" y="0"/>
            <a:ext cx="1364776" cy="1600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5853125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000" b="1" dirty="0" smtClean="0">
                <a:solidFill>
                  <a:schemeClr val="bg1"/>
                </a:solidFill>
                <a:latin typeface="Arial"/>
                <a:ea typeface="Lucida Grande"/>
                <a:cs typeface="Arial"/>
              </a:rPr>
              <a:t>LISA (TINKER) MARSH</a:t>
            </a:r>
            <a:endParaRPr lang="en-US" sz="4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0" name="Shape 50"/>
          <p:cNvSpPr>
            <a:spLocks noGrp="1"/>
          </p:cNvSpPr>
          <p:nvPr>
            <p:ph type="body" idx="1"/>
          </p:nvPr>
        </p:nvSpPr>
        <p:spPr>
          <a:xfrm>
            <a:off x="4545595" y="1988196"/>
            <a:ext cx="3617259" cy="1214369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b="0"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 b="1" dirty="0" smtClean="0">
                <a:solidFill>
                  <a:srgbClr val="FFFFFF"/>
                </a:solidFill>
                <a:latin typeface="Arial"/>
                <a:cs typeface="Arial"/>
              </a:rPr>
              <a:t>NATA</a:t>
            </a:r>
            <a:r>
              <a:rPr lang="en-US" sz="2800" b="1" dirty="0" smtClean="0">
                <a:solidFill>
                  <a:srgbClr val="FFFFFF"/>
                </a:solidFill>
                <a:latin typeface="Arial"/>
                <a:cs typeface="Arial"/>
              </a:rPr>
              <a:t> Member Since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800" b="1" dirty="0" smtClean="0">
                <a:solidFill>
                  <a:srgbClr val="FFFFFF"/>
                </a:solidFill>
                <a:latin typeface="Arial"/>
                <a:cs typeface="Arial"/>
              </a:rPr>
              <a:t>1976</a:t>
            </a:r>
            <a:endParaRPr sz="28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1" name="Shape 51"/>
          <p:cNvSpPr/>
          <p:nvPr/>
        </p:nvSpPr>
        <p:spPr>
          <a:xfrm>
            <a:off x="4906424" y="3841443"/>
            <a:ext cx="2895601" cy="11721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spAutoFit/>
          </a:bodyPr>
          <a:lstStyle/>
          <a:p>
            <a:pPr lvl="0" algn="ctr">
              <a:spcBef>
                <a:spcPts val="500"/>
              </a:spcBef>
            </a:pPr>
            <a:r>
              <a:rPr sz="2400" b="1" dirty="0">
                <a:solidFill>
                  <a:schemeClr val="bg1"/>
                </a:solidFill>
                <a:latin typeface="Arial"/>
                <a:cs typeface="Arial"/>
              </a:rPr>
              <a:t>WATC Member </a:t>
            </a:r>
            <a:r>
              <a:rPr sz="2400" b="1" dirty="0" smtClean="0">
                <a:solidFill>
                  <a:schemeClr val="bg1"/>
                </a:solidFill>
                <a:latin typeface="Arial"/>
                <a:cs typeface="Arial"/>
              </a:rPr>
              <a:t>District 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9</a:t>
            </a:r>
            <a:endParaRPr sz="2400" b="1" dirty="0">
              <a:solidFill>
                <a:schemeClr val="bg1"/>
              </a:solidFill>
              <a:latin typeface="Arial"/>
              <a:cs typeface="Arial"/>
            </a:endParaRPr>
          </a:p>
          <a:p>
            <a:pPr lvl="0" algn="ctr">
              <a:spcBef>
                <a:spcPts val="500"/>
              </a:spcBef>
            </a:pPr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2000</a:t>
            </a:r>
            <a:r>
              <a:rPr sz="2400" b="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bg1"/>
                </a:solidFill>
                <a:latin typeface="Arial"/>
                <a:cs typeface="Arial"/>
              </a:rPr>
              <a:t>- 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2002</a:t>
            </a:r>
            <a:endParaRPr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2" name="Shape 52"/>
          <p:cNvSpPr/>
          <p:nvPr/>
        </p:nvSpPr>
        <p:spPr>
          <a:xfrm>
            <a:off x="2772825" y="2505115"/>
            <a:ext cx="3581400" cy="3494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marL="342900" indent="-342900" algn="ctr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endParaRPr sz="240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19186" y="1997701"/>
            <a:ext cx="9233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>
            <a:hlinkClick r:id="rId2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96" y="1571585"/>
            <a:ext cx="2897233" cy="44276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503640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000" b="1" dirty="0">
                <a:solidFill>
                  <a:schemeClr val="bg1"/>
                </a:solidFill>
                <a:latin typeface="Arial"/>
                <a:ea typeface="Lucida Grande"/>
                <a:cs typeface="Arial"/>
              </a:rPr>
              <a:t>LISA (TINKER) MARSH</a:t>
            </a:r>
            <a:endParaRPr sz="4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5" name="Shape 55"/>
          <p:cNvSpPr>
            <a:spLocks noGrp="1"/>
          </p:cNvSpPr>
          <p:nvPr>
            <p:ph type="body" idx="1"/>
          </p:nvPr>
        </p:nvSpPr>
        <p:spPr>
          <a:xfrm>
            <a:off x="334370" y="1296537"/>
            <a:ext cx="8229600" cy="5445457"/>
          </a:xfrm>
          <a:prstGeom prst="rect">
            <a:avLst/>
          </a:prstGeom>
        </p:spPr>
        <p:txBody>
          <a:bodyPr>
            <a:normAutofit fontScale="55000" lnSpcReduction="20000"/>
          </a:bodyPr>
          <a:lstStyle/>
          <a:p>
            <a:pPr marL="0" lvl="0" indent="0">
              <a:buNone/>
              <a:defRPr sz="1800">
                <a:solidFill>
                  <a:srgbClr val="000000"/>
                </a:solidFill>
              </a:defRPr>
            </a:pPr>
            <a:endParaRPr lang="en-US" sz="4400" b="1" dirty="0" smtClean="0">
              <a:solidFill>
                <a:schemeClr val="bg1"/>
              </a:solidFill>
              <a:latin typeface="Arial"/>
              <a:ea typeface="Andalus"/>
              <a:cs typeface="Arial"/>
              <a:sym typeface="Andalus"/>
            </a:endParaRPr>
          </a:p>
          <a:p>
            <a:pPr marL="0" lvl="0" indent="0">
              <a:buNone/>
              <a:defRPr sz="1800">
                <a:solidFill>
                  <a:srgbClr val="000000"/>
                </a:solidFill>
              </a:defRPr>
            </a:pPr>
            <a:r>
              <a:rPr lang="en-US" sz="4400" b="1" dirty="0" smtClean="0">
                <a:solidFill>
                  <a:schemeClr val="bg1"/>
                </a:solidFill>
                <a:latin typeface="Arial"/>
                <a:ea typeface="Andalus"/>
                <a:cs typeface="Arial"/>
                <a:sym typeface="Andalus"/>
              </a:rPr>
              <a:t>EDUCATION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400" dirty="0" smtClean="0">
                <a:solidFill>
                  <a:schemeClr val="bg1"/>
                </a:solidFill>
                <a:latin typeface="Arial"/>
                <a:ea typeface="Andalus"/>
                <a:cs typeface="Arial"/>
                <a:sym typeface="Andalus"/>
              </a:rPr>
              <a:t>BS University of Florida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400" dirty="0" smtClean="0">
                <a:solidFill>
                  <a:schemeClr val="bg1"/>
                </a:solidFill>
                <a:latin typeface="Arial"/>
                <a:ea typeface="Andalus"/>
                <a:cs typeface="Arial"/>
                <a:sym typeface="Andalus"/>
              </a:rPr>
              <a:t>MA University of Central Florida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400" dirty="0" err="1" smtClean="0">
                <a:solidFill>
                  <a:schemeClr val="bg1"/>
                </a:solidFill>
                <a:latin typeface="Arial"/>
                <a:ea typeface="Andalus"/>
                <a:cs typeface="Arial"/>
                <a:sym typeface="Andalus"/>
              </a:rPr>
              <a:t>EdD</a:t>
            </a:r>
            <a:r>
              <a:rPr lang="en-US" sz="4400" dirty="0" smtClean="0">
                <a:solidFill>
                  <a:schemeClr val="bg1"/>
                </a:solidFill>
                <a:latin typeface="Arial"/>
                <a:ea typeface="Andalus"/>
                <a:cs typeface="Arial"/>
                <a:sym typeface="Andalus"/>
              </a:rPr>
              <a:t> University of Central Florida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endParaRPr lang="en-US" sz="4400" dirty="0">
              <a:solidFill>
                <a:schemeClr val="bg1"/>
              </a:solidFill>
              <a:latin typeface="Arial"/>
              <a:ea typeface="Andalus"/>
              <a:cs typeface="Arial"/>
              <a:sym typeface="Andalus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lang="en-US" sz="4400" dirty="0" smtClean="0">
              <a:solidFill>
                <a:schemeClr val="bg1"/>
              </a:solidFill>
              <a:latin typeface="Arial"/>
              <a:ea typeface="Andalus"/>
              <a:cs typeface="Arial"/>
              <a:sym typeface="Andalus"/>
            </a:endParaRPr>
          </a:p>
          <a:p>
            <a:pPr marL="0" lvl="0" indent="0">
              <a:buNone/>
              <a:defRPr sz="1800">
                <a:solidFill>
                  <a:srgbClr val="000000"/>
                </a:solidFill>
              </a:defRPr>
            </a:pPr>
            <a:r>
              <a:rPr lang="en-US" sz="4400" b="1" dirty="0" smtClean="0">
                <a:solidFill>
                  <a:srgbClr val="FFFFFF"/>
                </a:solidFill>
                <a:latin typeface="Arial"/>
                <a:ea typeface="Andalus"/>
                <a:cs typeface="Arial"/>
                <a:sym typeface="Andalus"/>
              </a:rPr>
              <a:t>CERTIFICATIONS</a:t>
            </a:r>
          </a:p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4400" dirty="0">
                <a:solidFill>
                  <a:schemeClr val="bg1"/>
                </a:solidFill>
                <a:latin typeface="Arial"/>
                <a:cs typeface="Arial"/>
              </a:rPr>
              <a:t>NBPTS, NATA, EMT, CPR, </a:t>
            </a:r>
            <a:r>
              <a:rPr lang="en-US" sz="4400" dirty="0" err="1">
                <a:solidFill>
                  <a:schemeClr val="bg1"/>
                </a:solidFill>
                <a:latin typeface="Arial"/>
                <a:cs typeface="Arial"/>
              </a:rPr>
              <a:t>HtC</a:t>
            </a:r>
            <a:r>
              <a:rPr lang="en-US" sz="44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endParaRPr lang="en-US" sz="4400" dirty="0" smtClean="0">
              <a:solidFill>
                <a:schemeClr val="bg1"/>
              </a:solidFill>
              <a:latin typeface="Arial"/>
              <a:ea typeface="Andalus"/>
              <a:cs typeface="Arial"/>
              <a:sym typeface="Andalus"/>
            </a:endParaRPr>
          </a:p>
          <a:p>
            <a:pPr marL="0" lvl="0" indent="0">
              <a:buNone/>
              <a:defRPr sz="1800">
                <a:solidFill>
                  <a:srgbClr val="000000"/>
                </a:solidFill>
              </a:defRPr>
            </a:pPr>
            <a:endParaRPr lang="en-US" sz="4400" dirty="0" smtClean="0">
              <a:solidFill>
                <a:srgbClr val="FFFFFF"/>
              </a:solidFill>
              <a:latin typeface="Arial"/>
              <a:ea typeface="Andalus"/>
              <a:cs typeface="Arial"/>
              <a:sym typeface="Andalus"/>
            </a:endParaRPr>
          </a:p>
          <a:p>
            <a:pPr marL="0" indent="0">
              <a:buNone/>
            </a:pPr>
            <a:r>
              <a:rPr lang="en-US" sz="4400" b="1" dirty="0" smtClean="0">
                <a:solidFill>
                  <a:srgbClr val="FFFFFF"/>
                </a:solidFill>
                <a:latin typeface="Arial"/>
                <a:ea typeface="Andalus"/>
                <a:cs typeface="Arial"/>
                <a:sym typeface="Andalus"/>
              </a:rPr>
              <a:t>CURRENTLY</a:t>
            </a:r>
          </a:p>
          <a:p>
            <a:r>
              <a:rPr lang="en-US" sz="4400" dirty="0" smtClean="0">
                <a:latin typeface="Arial"/>
                <a:cs typeface="Arial"/>
              </a:rPr>
              <a:t>Dr</a:t>
            </a:r>
            <a:r>
              <a:rPr lang="en-US" sz="4400" dirty="0">
                <a:latin typeface="Arial"/>
                <a:cs typeface="Arial"/>
              </a:rPr>
              <a:t>. Phillips HS Teacher, Wellness &amp; HIV/AIDS rep, McKinney-Vento (homeless) </a:t>
            </a:r>
            <a:r>
              <a:rPr lang="en-US" sz="4400" dirty="0" smtClean="0">
                <a:latin typeface="Arial"/>
                <a:cs typeface="Arial"/>
              </a:rPr>
              <a:t>liaison </a:t>
            </a:r>
            <a:endParaRPr lang="en-US" sz="4400" dirty="0" smtClean="0">
              <a:solidFill>
                <a:srgbClr val="FFFFFF"/>
              </a:solidFill>
              <a:latin typeface="Arial"/>
              <a:ea typeface="Andalus"/>
              <a:cs typeface="Arial"/>
              <a:sym typeface="Andalus"/>
            </a:endParaRPr>
          </a:p>
          <a:p>
            <a:pPr marL="0" lvl="0" indent="0">
              <a:buNone/>
              <a:defRPr sz="1800">
                <a:solidFill>
                  <a:srgbClr val="000000"/>
                </a:solidFill>
              </a:defRPr>
            </a:pPr>
            <a:endParaRPr sz="2800" dirty="0">
              <a:solidFill>
                <a:srgbClr val="FFFFFF"/>
              </a:solidFill>
              <a:latin typeface="Arial"/>
              <a:ea typeface="Andalus"/>
              <a:cs typeface="Arial"/>
              <a:sym typeface="Andalus"/>
            </a:endParaRPr>
          </a:p>
        </p:txBody>
      </p:sp>
      <p:pic>
        <p:nvPicPr>
          <p:cNvPr id="5" name="Picture 4">
            <a:hlinkClick r:id="rId2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743" y="0"/>
            <a:ext cx="1583257" cy="1851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4564487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000" b="1" dirty="0">
                <a:solidFill>
                  <a:schemeClr val="bg1"/>
                </a:solidFill>
                <a:latin typeface="Arial"/>
                <a:ea typeface="Lucida Grande"/>
                <a:cs typeface="Arial"/>
              </a:rPr>
              <a:t>LISA (TINKER) MARSH</a:t>
            </a:r>
            <a:endParaRPr sz="4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9" name="Shape 5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92442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 smtClean="0">
                <a:latin typeface="Arial"/>
                <a:cs typeface="Arial"/>
              </a:rPr>
              <a:t>ATAF</a:t>
            </a:r>
            <a:r>
              <a:rPr lang="en-US" dirty="0">
                <a:latin typeface="Arial"/>
                <a:cs typeface="Arial"/>
              </a:rPr>
              <a:t>- HS </a:t>
            </a:r>
            <a:r>
              <a:rPr lang="en-US" dirty="0" smtClean="0">
                <a:latin typeface="Arial"/>
                <a:cs typeface="Arial"/>
              </a:rPr>
              <a:t>Athletic </a:t>
            </a:r>
            <a:r>
              <a:rPr lang="en-US" dirty="0">
                <a:latin typeface="Arial"/>
                <a:cs typeface="Arial"/>
              </a:rPr>
              <a:t>Trainer of the Year</a:t>
            </a:r>
          </a:p>
          <a:p>
            <a:r>
              <a:rPr lang="en-US" dirty="0" smtClean="0">
                <a:latin typeface="Arial"/>
                <a:cs typeface="Arial"/>
              </a:rPr>
              <a:t>Hall </a:t>
            </a:r>
            <a:r>
              <a:rPr lang="en-US" dirty="0">
                <a:latin typeface="Arial"/>
                <a:cs typeface="Arial"/>
              </a:rPr>
              <a:t>of Honors- CAPS/SGMA </a:t>
            </a:r>
            <a:r>
              <a:rPr lang="en-US" dirty="0" smtClean="0">
                <a:latin typeface="Arial"/>
                <a:cs typeface="Arial"/>
              </a:rPr>
              <a:t>National Faculty</a:t>
            </a:r>
            <a:endParaRPr lang="en-US" dirty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Teacher </a:t>
            </a:r>
            <a:r>
              <a:rPr lang="en-US" dirty="0">
                <a:latin typeface="Arial"/>
                <a:cs typeface="Arial"/>
              </a:rPr>
              <a:t>of the Year, DPHS</a:t>
            </a:r>
          </a:p>
          <a:p>
            <a:r>
              <a:rPr lang="en-US" dirty="0" err="1" smtClean="0">
                <a:latin typeface="Arial"/>
                <a:cs typeface="Arial"/>
              </a:rPr>
              <a:t>EdD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>dissertation on Job Satisfaction </a:t>
            </a:r>
            <a:r>
              <a:rPr lang="en-US" dirty="0" smtClean="0">
                <a:latin typeface="Arial"/>
                <a:cs typeface="Arial"/>
              </a:rPr>
              <a:t>of</a:t>
            </a:r>
          </a:p>
          <a:p>
            <a:pPr marL="341313" indent="0">
              <a:buNone/>
            </a:pPr>
            <a:r>
              <a:rPr lang="en-US" dirty="0" smtClean="0">
                <a:latin typeface="Arial"/>
                <a:cs typeface="Arial"/>
              </a:rPr>
              <a:t>ATCs </a:t>
            </a:r>
            <a:r>
              <a:rPr lang="en-US" dirty="0">
                <a:latin typeface="Arial"/>
                <a:cs typeface="Arial"/>
              </a:rPr>
              <a:t>in Ed. settings in Southeast US</a:t>
            </a:r>
          </a:p>
          <a:p>
            <a:r>
              <a:rPr lang="en-US" dirty="0" smtClean="0">
                <a:latin typeface="Arial"/>
                <a:cs typeface="Arial"/>
              </a:rPr>
              <a:t>Medical </a:t>
            </a:r>
            <a:r>
              <a:rPr lang="en-US" dirty="0">
                <a:latin typeface="Arial"/>
                <a:cs typeface="Arial"/>
              </a:rPr>
              <a:t>Academy Director at DP for  </a:t>
            </a:r>
          </a:p>
          <a:p>
            <a:pPr marL="0" indent="0">
              <a:buNone/>
            </a:pPr>
            <a:r>
              <a:rPr lang="en-US" dirty="0">
                <a:latin typeface="Arial"/>
                <a:cs typeface="Arial"/>
              </a:rPr>
              <a:t>    over a decade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endParaRPr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hlinkClick r:id="rId2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576" y="0"/>
            <a:ext cx="1378424" cy="1600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3677938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000" b="1" dirty="0" smtClean="0">
                <a:solidFill>
                  <a:schemeClr val="bg1"/>
                </a:solidFill>
                <a:latin typeface="Arial"/>
                <a:ea typeface="Lucida Grande"/>
                <a:cs typeface="Arial"/>
              </a:rPr>
              <a:t>MARY MCLENDON</a:t>
            </a:r>
            <a:endParaRPr lang="en-US" sz="4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0" name="Shape 50"/>
          <p:cNvSpPr>
            <a:spLocks noGrp="1"/>
          </p:cNvSpPr>
          <p:nvPr>
            <p:ph type="body" idx="1"/>
          </p:nvPr>
        </p:nvSpPr>
        <p:spPr>
          <a:xfrm>
            <a:off x="4912658" y="1832743"/>
            <a:ext cx="3245223" cy="139312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b="0"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 dirty="0" smtClean="0">
                <a:solidFill>
                  <a:srgbClr val="FFFFFF"/>
                </a:solidFill>
                <a:latin typeface="Arial"/>
                <a:cs typeface="Arial"/>
              </a:rPr>
              <a:t>NATA</a:t>
            </a:r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 Member Since</a:t>
            </a:r>
            <a:r>
              <a:rPr sz="24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lang="en-US" sz="24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400" b="1" dirty="0" smtClean="0">
                <a:solidFill>
                  <a:srgbClr val="FFFFFF"/>
                </a:solidFill>
                <a:latin typeface="Arial"/>
                <a:cs typeface="Arial"/>
              </a:rPr>
              <a:t>1993</a:t>
            </a:r>
            <a:endParaRPr sz="24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1" name="Shape 51"/>
          <p:cNvSpPr/>
          <p:nvPr/>
        </p:nvSpPr>
        <p:spPr>
          <a:xfrm>
            <a:off x="5212974" y="4036379"/>
            <a:ext cx="2895601" cy="11721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spAutoFit/>
          </a:bodyPr>
          <a:lstStyle/>
          <a:p>
            <a:pPr lvl="0" algn="ctr">
              <a:spcBef>
                <a:spcPts val="500"/>
              </a:spcBef>
            </a:pPr>
            <a:r>
              <a:rPr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 Member </a:t>
            </a:r>
            <a:r>
              <a:rPr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District 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spcBef>
                <a:spcPts val="500"/>
              </a:spcBef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2005</a:t>
            </a:r>
            <a:r>
              <a:rPr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2008</a:t>
            </a:r>
            <a:endParaRPr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19186" y="1997701"/>
            <a:ext cx="9233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14" y="1832743"/>
            <a:ext cx="3211607" cy="4282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544777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129" y="857251"/>
            <a:ext cx="7886700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Celebrating Women In Athletic Training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6342" y="1633119"/>
            <a:ext cx="6934142" cy="4180827"/>
          </a:xfrm>
        </p:spPr>
        <p:txBody>
          <a:bodyPr>
            <a:normAutofit fontScale="92500" lnSpcReduction="20000"/>
          </a:bodyPr>
          <a:lstStyle/>
          <a:p>
            <a:pPr marL="0" indent="0" algn="r">
              <a:buNone/>
            </a:pPr>
            <a:endParaRPr lang="en-US" sz="2063" i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US" sz="2700" b="1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Thank You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R.T. FLOYDD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NATA Staff Liaison</a:t>
            </a:r>
          </a:p>
          <a:p>
            <a:pPr marL="0" indent="0">
              <a:buNone/>
            </a:pPr>
            <a:endParaRPr lang="en-US" sz="24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 special thanks to R.T. for being the only male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BOD member to draw the short straw to be the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first and only male liaison to WATC. 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Thank you for your IT and organizational skills 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as well as your ever present support for all 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we set out to accomplish. </a:t>
            </a:r>
          </a:p>
          <a:p>
            <a:pPr marL="0" indent="0">
              <a:buNone/>
            </a:pPr>
            <a:endParaRPr lang="en-US" sz="2063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Content Placeholder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5916834"/>
            <a:ext cx="1771650" cy="7733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4236" y="1878031"/>
            <a:ext cx="2430330" cy="3652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568584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000" b="1" dirty="0">
                <a:solidFill>
                  <a:schemeClr val="bg1"/>
                </a:solidFill>
                <a:latin typeface="Arial"/>
                <a:ea typeface="Lucida Grande"/>
                <a:cs typeface="Arial"/>
              </a:rPr>
              <a:t>MARY MCLENDON</a:t>
            </a:r>
            <a:endParaRPr sz="4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5" name="Shape 55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600" b="1" dirty="0" smtClean="0">
                <a:solidFill>
                  <a:srgbClr val="FFFFFF"/>
                </a:solidFill>
                <a:latin typeface="Arial"/>
                <a:ea typeface="Andalus"/>
                <a:cs typeface="Arial"/>
                <a:sym typeface="Andalus"/>
              </a:rPr>
              <a:t>EDUCATION</a:t>
            </a:r>
          </a:p>
          <a:p>
            <a:r>
              <a:rPr lang="en-US" sz="3600" dirty="0" smtClean="0">
                <a:solidFill>
                  <a:srgbClr val="FFFFFF"/>
                </a:solidFill>
                <a:latin typeface="Arial"/>
                <a:ea typeface="Andalus"/>
                <a:cs typeface="Arial"/>
                <a:sym typeface="Andalus"/>
              </a:rPr>
              <a:t>BS </a:t>
            </a:r>
            <a:r>
              <a:rPr lang="en-US" sz="3600" dirty="0">
                <a:latin typeface="Arial"/>
                <a:cs typeface="Arial"/>
              </a:rPr>
              <a:t>University of Colorado</a:t>
            </a:r>
          </a:p>
          <a:p>
            <a:r>
              <a:rPr lang="en-US" sz="3600" dirty="0" smtClean="0">
                <a:latin typeface="Arial"/>
                <a:cs typeface="Arial"/>
              </a:rPr>
              <a:t>MS University </a:t>
            </a:r>
            <a:r>
              <a:rPr lang="en-US" sz="3600" dirty="0">
                <a:latin typeface="Arial"/>
                <a:cs typeface="Arial"/>
              </a:rPr>
              <a:t>of Florida</a:t>
            </a:r>
          </a:p>
          <a:p>
            <a:pPr marL="0" lvl="0" indent="0">
              <a:buNone/>
              <a:defRPr sz="1800">
                <a:solidFill>
                  <a:srgbClr val="000000"/>
                </a:solidFill>
              </a:defRPr>
            </a:pPr>
            <a:endParaRPr sz="3600" dirty="0">
              <a:solidFill>
                <a:srgbClr val="FFFFFF"/>
              </a:solidFill>
              <a:latin typeface="Arial"/>
              <a:ea typeface="Andalus"/>
              <a:cs typeface="Arial"/>
              <a:sym typeface="Andalus"/>
            </a:endParaRPr>
          </a:p>
          <a:p>
            <a:pPr marL="0" indent="0">
              <a:buNone/>
            </a:pPr>
            <a:r>
              <a:rPr lang="en-US" sz="3600" b="1" dirty="0" smtClean="0">
                <a:solidFill>
                  <a:srgbClr val="FFFFFF"/>
                </a:solidFill>
                <a:latin typeface="Arial"/>
                <a:ea typeface="Andalus"/>
                <a:cs typeface="Arial"/>
                <a:sym typeface="Andalus"/>
              </a:rPr>
              <a:t>CURRENTLY</a:t>
            </a:r>
            <a:r>
              <a:rPr lang="en-US" sz="3600" dirty="0" smtClean="0">
                <a:solidFill>
                  <a:srgbClr val="FFFFFF"/>
                </a:solidFill>
                <a:latin typeface="Arial"/>
                <a:ea typeface="Andalus"/>
                <a:cs typeface="Arial"/>
                <a:sym typeface="Andalus"/>
              </a:rPr>
              <a:t> </a:t>
            </a:r>
          </a:p>
          <a:p>
            <a:r>
              <a:rPr lang="en-US" sz="3600" dirty="0">
                <a:latin typeface="Arial"/>
                <a:cs typeface="Arial"/>
              </a:rPr>
              <a:t> Director of Sports Medicine/ Head Athletic Trainer at Mississippi State University</a:t>
            </a:r>
          </a:p>
          <a:p>
            <a:endParaRPr lang="en-US" dirty="0">
              <a:latin typeface="Arial"/>
              <a:cs typeface="Arial"/>
            </a:endParaRPr>
          </a:p>
          <a:p>
            <a:pPr marL="0" lvl="0" indent="0">
              <a:buNone/>
              <a:defRPr sz="1800">
                <a:solidFill>
                  <a:srgbClr val="000000"/>
                </a:solidFill>
              </a:defRPr>
            </a:pPr>
            <a:endParaRPr sz="2800" dirty="0">
              <a:solidFill>
                <a:srgbClr val="FFFFFF"/>
              </a:solidFill>
              <a:latin typeface="Arial"/>
              <a:ea typeface="Andalus"/>
              <a:cs typeface="Arial"/>
              <a:sym typeface="Andalu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8384" y="0"/>
            <a:ext cx="1645616" cy="220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644531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000" b="1" dirty="0">
                <a:solidFill>
                  <a:schemeClr val="bg1"/>
                </a:solidFill>
                <a:latin typeface="Arial"/>
                <a:ea typeface="Lucida Grande"/>
                <a:cs typeface="Arial"/>
              </a:rPr>
              <a:t>MARY MCLENDON</a:t>
            </a:r>
            <a:endParaRPr sz="4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9" name="Shape 59"/>
          <p:cNvSpPr>
            <a:spLocks noGrp="1"/>
          </p:cNvSpPr>
          <p:nvPr>
            <p:ph type="body" idx="1"/>
          </p:nvPr>
        </p:nvSpPr>
        <p:spPr>
          <a:xfrm>
            <a:off x="457200" y="2130641"/>
            <a:ext cx="8229600" cy="439398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600" dirty="0" smtClean="0">
                <a:latin typeface="Arial"/>
                <a:cs typeface="Arial"/>
              </a:rPr>
              <a:t>Moderator </a:t>
            </a:r>
            <a:r>
              <a:rPr lang="en-US" sz="3600" dirty="0">
                <a:latin typeface="Arial"/>
                <a:cs typeface="Arial"/>
              </a:rPr>
              <a:t>for NATA Life Balance Think </a:t>
            </a:r>
            <a:r>
              <a:rPr lang="en-US" sz="3600" dirty="0" smtClean="0">
                <a:latin typeface="Arial"/>
                <a:cs typeface="Arial"/>
              </a:rPr>
              <a:t>Tank</a:t>
            </a:r>
          </a:p>
          <a:p>
            <a:endParaRPr lang="en-US" sz="3600" dirty="0">
              <a:latin typeface="Arial"/>
              <a:cs typeface="Arial"/>
            </a:endParaRPr>
          </a:p>
          <a:p>
            <a:r>
              <a:rPr lang="en-US" sz="3600" dirty="0" err="1" smtClean="0">
                <a:latin typeface="Arial"/>
                <a:cs typeface="Arial"/>
              </a:rPr>
              <a:t>StarTRACK</a:t>
            </a:r>
            <a:r>
              <a:rPr lang="en-US" sz="3600" dirty="0" smtClean="0">
                <a:latin typeface="Arial"/>
                <a:cs typeface="Arial"/>
              </a:rPr>
              <a:t> </a:t>
            </a:r>
            <a:r>
              <a:rPr lang="en-US" sz="3600" dirty="0">
                <a:latin typeface="Arial"/>
                <a:cs typeface="Arial"/>
              </a:rPr>
              <a:t>Leadership Scholar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2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7213" y="0"/>
            <a:ext cx="1596788" cy="213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614546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000" b="1" dirty="0" smtClean="0">
                <a:solidFill>
                  <a:srgbClr val="FFFFFF"/>
                </a:solidFill>
                <a:latin typeface="Arial"/>
                <a:cs typeface="Arial"/>
              </a:rPr>
              <a:t>PATRICIA ARO</a:t>
            </a:r>
            <a:r>
              <a:rPr lang="en-US" sz="4400" b="1" dirty="0" smtClean="0">
                <a:solidFill>
                  <a:srgbClr val="FFFFFF"/>
                </a:solidFill>
                <a:latin typeface="Arial"/>
                <a:cs typeface="Arial"/>
              </a:rPr>
              <a:t>NSON </a:t>
            </a:r>
            <a:endParaRPr lang="en-US" sz="44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0" name="Shape 50"/>
          <p:cNvSpPr>
            <a:spLocks noGrp="1"/>
          </p:cNvSpPr>
          <p:nvPr>
            <p:ph type="body" idx="1"/>
          </p:nvPr>
        </p:nvSpPr>
        <p:spPr>
          <a:xfrm>
            <a:off x="5791200" y="2567224"/>
            <a:ext cx="2895600" cy="98425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b="0"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Joined NATA </a:t>
            </a:r>
            <a:endParaRPr lang="en-US" sz="32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FFFFFF"/>
                </a:solidFill>
                <a:latin typeface="Arial"/>
                <a:cs typeface="Arial"/>
              </a:rPr>
              <a:t>1981</a:t>
            </a:r>
            <a:endParaRPr sz="32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1" name="Shape 51"/>
          <p:cNvSpPr/>
          <p:nvPr/>
        </p:nvSpPr>
        <p:spPr>
          <a:xfrm>
            <a:off x="5951075" y="3835271"/>
            <a:ext cx="2575850" cy="11721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ctr">
              <a:spcBef>
                <a:spcPts val="500"/>
              </a:spcBef>
            </a:pPr>
            <a:r>
              <a:rPr sz="2400" b="1" dirty="0">
                <a:solidFill>
                  <a:schemeClr val="bg1"/>
                </a:solidFill>
                <a:latin typeface="Arial"/>
                <a:cs typeface="Arial"/>
              </a:rPr>
              <a:t>WATC Member </a:t>
            </a:r>
            <a:r>
              <a:rPr sz="2400" b="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bg1"/>
                </a:solidFill>
                <a:latin typeface="Arial"/>
                <a:cs typeface="Arial"/>
              </a:rPr>
              <a:t>District 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3</a:t>
            </a:r>
            <a:endParaRPr sz="2400" b="1" dirty="0">
              <a:solidFill>
                <a:schemeClr val="bg1"/>
              </a:solidFill>
              <a:latin typeface="Arial"/>
              <a:cs typeface="Arial"/>
            </a:endParaRPr>
          </a:p>
          <a:p>
            <a:pPr lvl="0" algn="ctr">
              <a:spcBef>
                <a:spcPts val="500"/>
              </a:spcBef>
            </a:pPr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1996</a:t>
            </a:r>
            <a:r>
              <a:rPr sz="2400" b="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bg1"/>
                </a:solidFill>
                <a:latin typeface="Arial"/>
                <a:cs typeface="Arial"/>
              </a:rPr>
              <a:t>- 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2005</a:t>
            </a:r>
            <a:endParaRPr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2" name="Shape 52"/>
          <p:cNvSpPr/>
          <p:nvPr/>
        </p:nvSpPr>
        <p:spPr>
          <a:xfrm>
            <a:off x="2772825" y="2505115"/>
            <a:ext cx="3581400" cy="3494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marL="342900" indent="-342900" algn="ctr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endParaRPr sz="240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19186" y="1997701"/>
            <a:ext cx="9233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>
            <a:hlinkClick r:id="rId2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01" y="1635260"/>
            <a:ext cx="3481162" cy="46239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0223645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  <a:t>PATRICIA ARONSON </a:t>
            </a:r>
            <a:endParaRPr sz="4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5" name="Shape 55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5155442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lvl="0" indent="0">
              <a:buNone/>
              <a:defRPr sz="1800">
                <a:solidFill>
                  <a:srgbClr val="000000"/>
                </a:solidFill>
              </a:defRPr>
            </a:pPr>
            <a:r>
              <a:rPr lang="en-US" sz="2800" b="1" dirty="0" smtClean="0">
                <a:solidFill>
                  <a:schemeClr val="bg1"/>
                </a:solidFill>
                <a:latin typeface="Arial"/>
                <a:ea typeface="Andalus"/>
                <a:cs typeface="Arial"/>
                <a:sym typeface="Andalus"/>
              </a:rPr>
              <a:t>EDUCATION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800" dirty="0" smtClean="0">
                <a:solidFill>
                  <a:schemeClr val="bg1"/>
                </a:solidFill>
                <a:latin typeface="Arial"/>
                <a:ea typeface="Andalus"/>
                <a:cs typeface="Arial"/>
                <a:sym typeface="Andalus"/>
              </a:rPr>
              <a:t>BS </a:t>
            </a: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Physical Education with a specialization in Athletic Training in a NATA approved program </a:t>
            </a:r>
            <a:r>
              <a:rPr lang="en-US" sz="2800" dirty="0" err="1" smtClean="0">
                <a:solidFill>
                  <a:schemeClr val="bg1"/>
                </a:solidFill>
                <a:latin typeface="Arial"/>
                <a:ea typeface="Andalus"/>
                <a:cs typeface="Arial"/>
                <a:sym typeface="Andalus"/>
              </a:rPr>
              <a:t>Canisius</a:t>
            </a:r>
            <a:r>
              <a:rPr lang="en-US" sz="2800" dirty="0" smtClean="0">
                <a:solidFill>
                  <a:schemeClr val="bg1"/>
                </a:solidFill>
                <a:latin typeface="Arial"/>
                <a:ea typeface="Andalus"/>
                <a:cs typeface="Arial"/>
                <a:sym typeface="Andalus"/>
              </a:rPr>
              <a:t> College</a:t>
            </a:r>
            <a:endParaRPr sz="2800" dirty="0">
              <a:solidFill>
                <a:schemeClr val="bg1"/>
              </a:solidFill>
              <a:latin typeface="Arial"/>
              <a:ea typeface="Andalus"/>
              <a:cs typeface="Arial"/>
              <a:sym typeface="Andalus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800" dirty="0" smtClean="0">
                <a:solidFill>
                  <a:schemeClr val="bg1"/>
                </a:solidFill>
                <a:latin typeface="Arial"/>
                <a:ea typeface="Andalus"/>
                <a:cs typeface="Arial"/>
                <a:sym typeface="Andalus"/>
              </a:rPr>
              <a:t>MEd </a:t>
            </a:r>
            <a:r>
              <a:rPr lang="en-US" sz="2800" dirty="0">
                <a:solidFill>
                  <a:schemeClr val="bg1"/>
                </a:solidFill>
              </a:rPr>
              <a:t>Education with a specialization in Athletic Training/Sports Medicine in a NATA accredited graduate program </a:t>
            </a:r>
            <a:r>
              <a:rPr lang="en-US" sz="2800" dirty="0" smtClean="0">
                <a:solidFill>
                  <a:schemeClr val="bg1"/>
                </a:solidFill>
                <a:latin typeface="Arial"/>
                <a:ea typeface="Andalus"/>
                <a:cs typeface="Arial"/>
                <a:sym typeface="Andalus"/>
              </a:rPr>
              <a:t>University of Virginia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800" dirty="0" smtClean="0">
                <a:solidFill>
                  <a:schemeClr val="bg1"/>
                </a:solidFill>
                <a:latin typeface="Arial"/>
                <a:ea typeface="Andalus"/>
                <a:cs typeface="Arial"/>
                <a:sym typeface="Andalus"/>
              </a:rPr>
              <a:t>PhD University of Virginia</a:t>
            </a:r>
          </a:p>
          <a:p>
            <a:pPr marL="0" lvl="0" indent="0">
              <a:buNone/>
              <a:defRPr sz="1800">
                <a:solidFill>
                  <a:srgbClr val="000000"/>
                </a:solidFill>
              </a:defRPr>
            </a:pPr>
            <a:endParaRPr sz="2800" dirty="0">
              <a:solidFill>
                <a:srgbClr val="FFFFFF"/>
              </a:solidFill>
              <a:latin typeface="Arial"/>
              <a:ea typeface="Andalus"/>
              <a:cs typeface="Arial"/>
              <a:sym typeface="Andalus"/>
            </a:endParaRPr>
          </a:p>
          <a:p>
            <a:pPr marL="0" lvl="0" indent="0">
              <a:buNone/>
              <a:defRPr sz="1800">
                <a:solidFill>
                  <a:srgbClr val="000000"/>
                </a:solidFill>
              </a:defRPr>
            </a:pPr>
            <a:r>
              <a:rPr lang="en-US" sz="2800" b="1" dirty="0" smtClean="0">
                <a:solidFill>
                  <a:srgbClr val="FFFFFF"/>
                </a:solidFill>
                <a:latin typeface="Arial"/>
                <a:ea typeface="Andalus"/>
                <a:cs typeface="Arial"/>
                <a:sym typeface="Andalus"/>
              </a:rPr>
              <a:t>CURRENTLY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800" dirty="0" smtClean="0">
                <a:solidFill>
                  <a:srgbClr val="FFFFFF"/>
                </a:solidFill>
                <a:latin typeface="Arial"/>
                <a:ea typeface="Andalus"/>
                <a:cs typeface="Arial"/>
                <a:sym typeface="Andalus"/>
              </a:rPr>
              <a:t>AT Faculty, Lynchburg College</a:t>
            </a:r>
          </a:p>
          <a:p>
            <a:pPr marL="0" lvl="0" indent="0">
              <a:buNone/>
              <a:defRPr sz="1800">
                <a:solidFill>
                  <a:srgbClr val="000000"/>
                </a:solidFill>
              </a:defRPr>
            </a:pPr>
            <a:endParaRPr sz="2800" dirty="0">
              <a:solidFill>
                <a:srgbClr val="FFFFFF"/>
              </a:solidFill>
              <a:latin typeface="Arial"/>
              <a:ea typeface="Andalus"/>
              <a:cs typeface="Arial"/>
              <a:sym typeface="Andalus"/>
            </a:endParaRPr>
          </a:p>
        </p:txBody>
      </p:sp>
      <p:pic>
        <p:nvPicPr>
          <p:cNvPr id="5" name="Picture 4">
            <a:hlinkClick r:id="rId2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3439" y="0"/>
            <a:ext cx="1760561" cy="19106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2982687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  <a:t>PATRICIA ARONSON </a:t>
            </a:r>
            <a:endParaRPr sz="40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9" name="Shape 5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NATA Board of Directors</a:t>
            </a:r>
          </a:p>
          <a:p>
            <a:pPr marL="457200" lvl="1" indent="0">
              <a:buNone/>
            </a:pPr>
            <a:r>
              <a:rPr lang="en-US" dirty="0" smtClean="0">
                <a:latin typeface="Arial"/>
                <a:cs typeface="Arial"/>
              </a:rPr>
              <a:t>- MAATA/D3 first female District Director</a:t>
            </a:r>
            <a:endParaRPr lang="en-US" dirty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- MAATA/D3 first female District Secretary</a:t>
            </a:r>
          </a:p>
          <a:p>
            <a:r>
              <a:rPr lang="en-US" dirty="0" smtClean="0">
                <a:latin typeface="Arial"/>
                <a:cs typeface="Arial"/>
              </a:rPr>
              <a:t>NATA </a:t>
            </a:r>
            <a:r>
              <a:rPr lang="en-US" dirty="0">
                <a:latin typeface="Arial"/>
                <a:cs typeface="Arial"/>
              </a:rPr>
              <a:t>MDAT Award</a:t>
            </a:r>
          </a:p>
          <a:p>
            <a:r>
              <a:rPr lang="en-US" dirty="0" smtClean="0">
                <a:latin typeface="Arial"/>
                <a:cs typeface="Arial"/>
              </a:rPr>
              <a:t>NATA </a:t>
            </a:r>
            <a:r>
              <a:rPr lang="en-US" dirty="0">
                <a:latin typeface="Arial"/>
                <a:cs typeface="Arial"/>
              </a:rPr>
              <a:t>Service Award</a:t>
            </a:r>
          </a:p>
          <a:p>
            <a:r>
              <a:rPr lang="en-US" dirty="0" smtClean="0">
                <a:latin typeface="Arial"/>
                <a:cs typeface="Arial"/>
              </a:rPr>
              <a:t>VATA </a:t>
            </a:r>
            <a:r>
              <a:rPr lang="en-US" dirty="0">
                <a:latin typeface="Arial"/>
                <a:cs typeface="Arial"/>
              </a:rPr>
              <a:t>Hall of Fame– first female</a:t>
            </a:r>
          </a:p>
          <a:p>
            <a:r>
              <a:rPr lang="en-US" dirty="0" smtClean="0">
                <a:latin typeface="Arial"/>
                <a:cs typeface="Arial"/>
              </a:rPr>
              <a:t>NATA </a:t>
            </a:r>
            <a:r>
              <a:rPr lang="en-US" dirty="0">
                <a:latin typeface="Arial"/>
                <a:cs typeface="Arial"/>
              </a:rPr>
              <a:t>WATC Member</a:t>
            </a:r>
          </a:p>
          <a:p>
            <a:r>
              <a:rPr lang="en-US" dirty="0" smtClean="0">
                <a:latin typeface="Arial"/>
                <a:cs typeface="Arial"/>
              </a:rPr>
              <a:t>VATA </a:t>
            </a:r>
            <a:r>
              <a:rPr lang="en-US" dirty="0">
                <a:latin typeface="Arial"/>
                <a:cs typeface="Arial"/>
              </a:rPr>
              <a:t>President – 1</a:t>
            </a:r>
            <a:r>
              <a:rPr lang="en-US" baseline="30000" dirty="0">
                <a:latin typeface="Arial"/>
                <a:cs typeface="Arial"/>
              </a:rPr>
              <a:t>st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smtClean="0">
                <a:latin typeface="Arial"/>
                <a:cs typeface="Arial"/>
              </a:rPr>
              <a:t>female</a:t>
            </a:r>
            <a:endParaRPr sz="32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5" name="Picture 4">
            <a:hlinkClick r:id="rId2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950" y="0"/>
            <a:ext cx="1307050" cy="17805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1897577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000" b="1" dirty="0" smtClean="0">
                <a:solidFill>
                  <a:schemeClr val="bg1"/>
                </a:solidFill>
                <a:latin typeface="+mj-lt"/>
                <a:cs typeface="Calibri"/>
              </a:rPr>
              <a:t>SARA 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WILLIAMSON</a:t>
            </a:r>
            <a:r>
              <a:rPr lang="en-US" sz="4000" b="1" dirty="0" smtClean="0">
                <a:solidFill>
                  <a:schemeClr val="bg1"/>
                </a:solidFill>
                <a:latin typeface="+mj-lt"/>
                <a:cs typeface="Calibri"/>
              </a:rPr>
              <a:t> </a:t>
            </a:r>
            <a:endParaRPr lang="en-US" sz="4000" b="1" dirty="0">
              <a:solidFill>
                <a:schemeClr val="bg1"/>
              </a:solidFill>
              <a:latin typeface="+mj-lt"/>
              <a:cs typeface="Calibri"/>
            </a:endParaRPr>
          </a:p>
        </p:txBody>
      </p:sp>
      <p:sp>
        <p:nvSpPr>
          <p:cNvPr id="50" name="Shape 50"/>
          <p:cNvSpPr>
            <a:spLocks noGrp="1"/>
          </p:cNvSpPr>
          <p:nvPr>
            <p:ph type="body" idx="1"/>
          </p:nvPr>
        </p:nvSpPr>
        <p:spPr>
          <a:xfrm>
            <a:off x="4563525" y="1997701"/>
            <a:ext cx="3323159" cy="1172116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b="0"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NATA</a:t>
            </a:r>
            <a:r>
              <a:rPr lang="en-US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Member Since</a:t>
            </a:r>
            <a:r>
              <a:rPr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b="1" dirty="0" smtClean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1990</a:t>
            </a:r>
            <a:endParaRPr sz="2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Shape 51"/>
          <p:cNvSpPr/>
          <p:nvPr/>
        </p:nvSpPr>
        <p:spPr>
          <a:xfrm>
            <a:off x="4777192" y="3834673"/>
            <a:ext cx="2895601" cy="11721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spAutoFit/>
          </a:bodyPr>
          <a:lstStyle/>
          <a:p>
            <a:pPr lvl="0" algn="ctr">
              <a:spcBef>
                <a:spcPts val="500"/>
              </a:spcBef>
            </a:pPr>
            <a:r>
              <a:rPr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 Member </a:t>
            </a:r>
            <a:r>
              <a:rPr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District 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spcBef>
                <a:spcPts val="500"/>
              </a:spcBef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2002</a:t>
            </a:r>
            <a:r>
              <a:rPr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2008</a:t>
            </a:r>
            <a:endParaRPr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Shape 52"/>
          <p:cNvSpPr/>
          <p:nvPr/>
        </p:nvSpPr>
        <p:spPr>
          <a:xfrm>
            <a:off x="2772825" y="2505115"/>
            <a:ext cx="3581400" cy="3494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marL="342900" indent="-342900" algn="ctr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endParaRPr sz="240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19186" y="1997701"/>
            <a:ext cx="9233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 descr="E:\2015\WATC on HD\FullSizeRend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41289"/>
            <a:ext cx="3268436" cy="4357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413057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SARA WILLIAMSON </a:t>
            </a:r>
            <a:endParaRPr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Shape 55"/>
          <p:cNvSpPr>
            <a:spLocks noGrp="1"/>
          </p:cNvSpPr>
          <p:nvPr>
            <p:ph type="body" idx="1"/>
          </p:nvPr>
        </p:nvSpPr>
        <p:spPr>
          <a:xfrm>
            <a:off x="457200" y="2227997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b="1" dirty="0" smtClean="0">
                <a:solidFill>
                  <a:schemeClr val="bg1"/>
                </a:solidFill>
                <a:ea typeface="Andalus"/>
                <a:sym typeface="Andalus"/>
              </a:rPr>
              <a:t>EDUCATION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chemeClr val="bg1"/>
                </a:solidFill>
                <a:ea typeface="Andalus"/>
                <a:sym typeface="Andalus"/>
              </a:rPr>
              <a:t>BS East Stroudsburg University</a:t>
            </a:r>
          </a:p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chemeClr val="bg1"/>
                </a:solidFill>
                <a:ea typeface="Andalus"/>
                <a:sym typeface="Andalus"/>
              </a:rPr>
              <a:t>MS </a:t>
            </a:r>
            <a:r>
              <a:rPr lang="en-US" sz="3200" dirty="0">
                <a:solidFill>
                  <a:schemeClr val="bg1"/>
                </a:solidFill>
              </a:rPr>
              <a:t>James Madison Univ</a:t>
            </a:r>
            <a:r>
              <a:rPr lang="en-US" sz="3200" dirty="0" smtClean="0">
                <a:solidFill>
                  <a:schemeClr val="bg1"/>
                </a:solidFill>
              </a:rPr>
              <a:t>.</a:t>
            </a:r>
            <a:endParaRPr lang="en-US" sz="3200" dirty="0" smtClean="0">
              <a:solidFill>
                <a:schemeClr val="bg1"/>
              </a:solidFill>
              <a:ea typeface="Andalus"/>
              <a:sym typeface="Andalus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3200" dirty="0">
              <a:solidFill>
                <a:schemeClr val="bg1"/>
              </a:solidFill>
              <a:ea typeface="Andalus"/>
              <a:sym typeface="Andalus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3200" dirty="0">
              <a:solidFill>
                <a:schemeClr val="bg1"/>
              </a:solidFill>
              <a:ea typeface="Andalus"/>
              <a:sym typeface="Andalus"/>
            </a:endParaRPr>
          </a:p>
          <a:p>
            <a:pPr marL="0" indent="0">
              <a:buNone/>
            </a:pPr>
            <a:r>
              <a:rPr sz="3200" b="1" dirty="0" smtClean="0">
                <a:solidFill>
                  <a:schemeClr val="bg1"/>
                </a:solidFill>
                <a:ea typeface="Andalus"/>
                <a:sym typeface="Andalus"/>
              </a:rPr>
              <a:t>C</a:t>
            </a:r>
            <a:r>
              <a:rPr lang="en-US" sz="3200" b="1" dirty="0" smtClean="0">
                <a:solidFill>
                  <a:schemeClr val="bg1"/>
                </a:solidFill>
                <a:ea typeface="Andalus"/>
                <a:sym typeface="Andalus"/>
              </a:rPr>
              <a:t>URRENTLY</a:t>
            </a:r>
            <a:r>
              <a:rPr sz="3200" b="1" dirty="0" smtClean="0">
                <a:solidFill>
                  <a:schemeClr val="bg1"/>
                </a:solidFill>
                <a:ea typeface="Andalus"/>
                <a:sym typeface="Andalus"/>
              </a:rPr>
              <a:t> </a:t>
            </a:r>
            <a:endParaRPr lang="en-US" sz="3200" b="1" dirty="0" smtClean="0">
              <a:solidFill>
                <a:schemeClr val="bg1"/>
              </a:solidFill>
              <a:ea typeface="Andalus"/>
              <a:sym typeface="Andalus"/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Medical Assistant Valletta orthopedics</a:t>
            </a:r>
          </a:p>
          <a:p>
            <a:pPr marL="0" indent="0">
              <a:buNone/>
            </a:pPr>
            <a:endParaRPr lang="en-US" sz="3200" dirty="0">
              <a:solidFill>
                <a:schemeClr val="bg1"/>
              </a:solidFill>
            </a:endParaRPr>
          </a:p>
          <a:p>
            <a:pPr>
              <a:defRPr sz="1800">
                <a:solidFill>
                  <a:srgbClr val="000000"/>
                </a:solidFill>
              </a:defRPr>
            </a:pPr>
            <a:endParaRPr sz="2800" dirty="0">
              <a:solidFill>
                <a:srgbClr val="FFFFFF"/>
              </a:solidFill>
              <a:latin typeface="Andalus"/>
              <a:ea typeface="Andalus"/>
              <a:cs typeface="Andalus"/>
              <a:sym typeface="Andalus"/>
            </a:endParaRPr>
          </a:p>
        </p:txBody>
      </p:sp>
      <p:pic>
        <p:nvPicPr>
          <p:cNvPr id="5" name="Picture 2" descr="E:\2015\WATC on HD\FullSizeRend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143" y="-4466"/>
            <a:ext cx="1787857" cy="2383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9152701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800" b="1" dirty="0">
                <a:solidFill>
                  <a:schemeClr val="bg1"/>
                </a:solidFill>
                <a:latin typeface="Calibri"/>
                <a:cs typeface="Calibri"/>
              </a:rPr>
              <a:t>SARA WILLIAMSON </a:t>
            </a:r>
            <a:endParaRPr sz="4800" b="1" dirty="0">
              <a:solidFill>
                <a:schemeClr val="bg1"/>
              </a:solidFill>
            </a:endParaRPr>
          </a:p>
        </p:txBody>
      </p:sp>
      <p:sp>
        <p:nvSpPr>
          <p:cNvPr id="59" name="Shape 59"/>
          <p:cNvSpPr>
            <a:spLocks noGrp="1"/>
          </p:cNvSpPr>
          <p:nvPr>
            <p:ph type="body" idx="1"/>
          </p:nvPr>
        </p:nvSpPr>
        <p:spPr>
          <a:xfrm>
            <a:off x="457200" y="1764852"/>
            <a:ext cx="8229600" cy="428110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4000" dirty="0"/>
              <a:t>FWATA Treasurer </a:t>
            </a:r>
            <a:r>
              <a:rPr lang="en-US" sz="4000" dirty="0" smtClean="0"/>
              <a:t>2008-2009</a:t>
            </a:r>
          </a:p>
          <a:p>
            <a:endParaRPr lang="en-US" sz="4000" dirty="0"/>
          </a:p>
          <a:p>
            <a:r>
              <a:rPr lang="en-US" sz="4000" dirty="0" smtClean="0"/>
              <a:t>CATA </a:t>
            </a:r>
            <a:r>
              <a:rPr lang="en-US" sz="4000" dirty="0"/>
              <a:t>Secretary </a:t>
            </a:r>
            <a:r>
              <a:rPr lang="en-US" sz="4000" dirty="0" smtClean="0"/>
              <a:t>2007-2008</a:t>
            </a:r>
          </a:p>
          <a:p>
            <a:endParaRPr lang="en-US" sz="4000" dirty="0"/>
          </a:p>
          <a:p>
            <a:r>
              <a:rPr lang="en-US" sz="4000" dirty="0" smtClean="0"/>
              <a:t>CATA </a:t>
            </a:r>
            <a:r>
              <a:rPr lang="en-US" sz="4000" dirty="0"/>
              <a:t>Region 6 Director 2004-2007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2000" dirty="0">
              <a:solidFill>
                <a:schemeClr val="bg1"/>
              </a:solidFill>
            </a:endParaRPr>
          </a:p>
        </p:txBody>
      </p:sp>
      <p:pic>
        <p:nvPicPr>
          <p:cNvPr id="5" name="Picture 2" descr="E:\2015\WATC on HD\FullSizeRend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6520" y="11920"/>
            <a:ext cx="1337480" cy="1783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8891524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SHERI HEDLUND</a:t>
            </a:r>
            <a:endParaRPr sz="4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Shape 51"/>
          <p:cNvSpPr/>
          <p:nvPr/>
        </p:nvSpPr>
        <p:spPr>
          <a:xfrm>
            <a:off x="5791199" y="2865304"/>
            <a:ext cx="2895601" cy="11721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spAutoFit/>
          </a:bodyPr>
          <a:lstStyle/>
          <a:p>
            <a:pPr lvl="0" algn="ctr">
              <a:spcBef>
                <a:spcPts val="500"/>
              </a:spcBef>
            </a:pPr>
            <a:r>
              <a:rPr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 Member </a:t>
            </a:r>
            <a:r>
              <a:rPr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District 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spcBef>
                <a:spcPts val="500"/>
              </a:spcBef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2003</a:t>
            </a:r>
            <a:r>
              <a:rPr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2006</a:t>
            </a:r>
            <a:endParaRPr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Shape 52"/>
          <p:cNvSpPr/>
          <p:nvPr/>
        </p:nvSpPr>
        <p:spPr>
          <a:xfrm>
            <a:off x="2772825" y="2505115"/>
            <a:ext cx="3581400" cy="3494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marL="342900" indent="-342900" algn="ctr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endParaRPr sz="240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19186" y="1997701"/>
            <a:ext cx="9233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04" y="1417639"/>
            <a:ext cx="5117225" cy="461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460221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SUSAN PRESSLY LEPHART</a:t>
            </a:r>
            <a:endParaRPr sz="4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Shape 51"/>
          <p:cNvSpPr/>
          <p:nvPr/>
        </p:nvSpPr>
        <p:spPr>
          <a:xfrm>
            <a:off x="5430864" y="3056092"/>
            <a:ext cx="2895601" cy="11721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 algn="ctr">
              <a:spcBef>
                <a:spcPts val="500"/>
              </a:spcBef>
            </a:pPr>
            <a:r>
              <a:rPr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 Member </a:t>
            </a:r>
            <a:r>
              <a:rPr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District 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spcBef>
                <a:spcPts val="500"/>
              </a:spcBef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1995</a:t>
            </a:r>
            <a:r>
              <a:rPr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1997</a:t>
            </a:r>
            <a:endParaRPr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19186" y="1997701"/>
            <a:ext cx="9233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111" y="1556186"/>
            <a:ext cx="4060741" cy="406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398854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Object 4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7912042"/>
              </p:ext>
            </p:extLst>
          </p:nvPr>
        </p:nvGraphicFramePr>
        <p:xfrm>
          <a:off x="1" y="10189"/>
          <a:ext cx="9144000" cy="68478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8" name="Presentation" r:id="rId4" imgW="6094373" imgH="3427357" progId="PowerPoint.Show.12">
                  <p:embed/>
                </p:oleObj>
              </mc:Choice>
              <mc:Fallback>
                <p:oleObj name="Presentation" r:id="rId4" imgW="6094373" imgH="3427357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" y="10189"/>
                        <a:ext cx="9144000" cy="68478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67265075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000" b="1" dirty="0" smtClean="0">
                <a:solidFill>
                  <a:schemeClr val="bg1"/>
                </a:solidFill>
                <a:latin typeface="Arial"/>
                <a:cs typeface="Arial"/>
              </a:rPr>
              <a:t>SYDNEY G. RINGER </a:t>
            </a:r>
            <a:endParaRPr lang="en-US" sz="4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0" name="Shape 50"/>
          <p:cNvSpPr>
            <a:spLocks noGrp="1"/>
          </p:cNvSpPr>
          <p:nvPr>
            <p:ph type="body" idx="1"/>
          </p:nvPr>
        </p:nvSpPr>
        <p:spPr>
          <a:xfrm>
            <a:off x="4817660" y="2147391"/>
            <a:ext cx="3725839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b="0"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 b="1" dirty="0" smtClean="0">
                <a:solidFill>
                  <a:srgbClr val="FFFFFF"/>
                </a:solidFill>
                <a:latin typeface="Arial"/>
                <a:cs typeface="Arial"/>
              </a:rPr>
              <a:t>NATA</a:t>
            </a:r>
            <a:r>
              <a:rPr lang="en-US" sz="2800" b="1" dirty="0" smtClean="0">
                <a:solidFill>
                  <a:srgbClr val="FFFFFF"/>
                </a:solidFill>
                <a:latin typeface="Arial"/>
                <a:cs typeface="Arial"/>
              </a:rPr>
              <a:t> Member Since</a:t>
            </a:r>
            <a:r>
              <a:rPr sz="2800" b="1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lang="en-US" sz="2800" b="1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800" b="1" dirty="0" smtClean="0">
                <a:solidFill>
                  <a:srgbClr val="FFFFFF"/>
                </a:solidFill>
                <a:latin typeface="Arial"/>
                <a:cs typeface="Arial"/>
              </a:rPr>
              <a:t>1986</a:t>
            </a:r>
            <a:endParaRPr sz="28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1" name="Shape 51"/>
          <p:cNvSpPr/>
          <p:nvPr/>
        </p:nvSpPr>
        <p:spPr>
          <a:xfrm>
            <a:off x="5279408" y="3893647"/>
            <a:ext cx="2895601" cy="11721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spAutoFit/>
          </a:bodyPr>
          <a:lstStyle/>
          <a:p>
            <a:pPr lvl="0" algn="ctr">
              <a:spcBef>
                <a:spcPts val="500"/>
              </a:spcBef>
            </a:pPr>
            <a:r>
              <a:rPr sz="2400" b="1" dirty="0">
                <a:solidFill>
                  <a:schemeClr val="bg1"/>
                </a:solidFill>
                <a:latin typeface="Arial"/>
                <a:cs typeface="Arial"/>
              </a:rPr>
              <a:t>WATC Member </a:t>
            </a:r>
            <a:r>
              <a:rPr sz="2400" b="1" dirty="0" smtClean="0">
                <a:solidFill>
                  <a:schemeClr val="bg1"/>
                </a:solidFill>
                <a:latin typeface="Arial"/>
                <a:cs typeface="Arial"/>
              </a:rPr>
              <a:t>District 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5</a:t>
            </a:r>
            <a:endParaRPr sz="2400" b="1" dirty="0">
              <a:solidFill>
                <a:schemeClr val="bg1"/>
              </a:solidFill>
              <a:latin typeface="Arial"/>
              <a:cs typeface="Arial"/>
            </a:endParaRPr>
          </a:p>
          <a:p>
            <a:pPr lvl="0" algn="ctr">
              <a:spcBef>
                <a:spcPts val="500"/>
              </a:spcBef>
            </a:pPr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2001</a:t>
            </a:r>
            <a:r>
              <a:rPr sz="2400" b="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bg1"/>
                </a:solidFill>
                <a:latin typeface="Arial"/>
                <a:cs typeface="Arial"/>
              </a:rPr>
              <a:t>- 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2003</a:t>
            </a:r>
            <a:endParaRPr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2" name="Shape 52"/>
          <p:cNvSpPr/>
          <p:nvPr/>
        </p:nvSpPr>
        <p:spPr>
          <a:xfrm>
            <a:off x="2772825" y="2505115"/>
            <a:ext cx="3581400" cy="3494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marL="342900" indent="-342900" algn="ctr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endParaRPr sz="240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19186" y="1997701"/>
            <a:ext cx="9233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14778"/>
            <a:ext cx="3531553" cy="47577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04113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  <a:t>SYDNEY </a:t>
            </a:r>
            <a:r>
              <a:rPr lang="en-US" sz="4000" b="1" dirty="0" smtClean="0">
                <a:solidFill>
                  <a:schemeClr val="bg1"/>
                </a:solidFill>
                <a:latin typeface="Arial"/>
                <a:cs typeface="Arial"/>
              </a:rPr>
              <a:t>G. </a:t>
            </a:r>
            <a: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  <a:t>RINGER </a:t>
            </a:r>
            <a:endParaRPr sz="40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5" name="Shape 55"/>
          <p:cNvSpPr>
            <a:spLocks noGrp="1"/>
          </p:cNvSpPr>
          <p:nvPr>
            <p:ph type="body" idx="1"/>
          </p:nvPr>
        </p:nvSpPr>
        <p:spPr>
          <a:xfrm>
            <a:off x="188273" y="1475642"/>
            <a:ext cx="8229600" cy="452596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lvl="0" indent="0">
              <a:buNone/>
              <a:defRPr sz="1800">
                <a:solidFill>
                  <a:srgbClr val="000000"/>
                </a:solidFill>
              </a:defRPr>
            </a:pPr>
            <a:r>
              <a:rPr lang="en-US" sz="3400" b="1" dirty="0" smtClean="0">
                <a:solidFill>
                  <a:srgbClr val="FFFFFF"/>
                </a:solidFill>
                <a:latin typeface="Arial"/>
                <a:ea typeface="Andalus"/>
                <a:cs typeface="Arial"/>
                <a:sym typeface="Andalus"/>
              </a:rPr>
              <a:t>EDUCATION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400" dirty="0" smtClean="0">
                <a:solidFill>
                  <a:srgbClr val="FFFFFF"/>
                </a:solidFill>
                <a:latin typeface="Arial"/>
                <a:ea typeface="Andalus"/>
                <a:cs typeface="Arial"/>
                <a:sym typeface="Andalus"/>
              </a:rPr>
              <a:t>BS Physical Education/Health,                                 Oklahoma State University  </a:t>
            </a:r>
            <a:endParaRPr lang="en-US" sz="34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400" dirty="0" smtClean="0">
                <a:solidFill>
                  <a:srgbClr val="FFFFFF"/>
                </a:solidFill>
                <a:latin typeface="Arial"/>
                <a:ea typeface="Andalus"/>
                <a:cs typeface="Arial"/>
                <a:sym typeface="Andalus"/>
              </a:rPr>
              <a:t>MS Athletic Administration, The University of Tulsa</a:t>
            </a:r>
            <a:endParaRPr sz="3400" dirty="0">
              <a:solidFill>
                <a:srgbClr val="FFFFFF"/>
              </a:solidFill>
              <a:latin typeface="Arial"/>
              <a:ea typeface="Andalus"/>
              <a:cs typeface="Arial"/>
              <a:sym typeface="Andalus"/>
            </a:endParaRPr>
          </a:p>
          <a:p>
            <a:pPr marL="0" lvl="0" indent="0">
              <a:buNone/>
              <a:defRPr sz="1800">
                <a:solidFill>
                  <a:srgbClr val="000000"/>
                </a:solidFill>
              </a:defRPr>
            </a:pPr>
            <a:endParaRPr sz="3400" dirty="0">
              <a:solidFill>
                <a:srgbClr val="FFFFFF"/>
              </a:solidFill>
              <a:latin typeface="Arial"/>
              <a:ea typeface="Andalus"/>
              <a:cs typeface="Arial"/>
              <a:sym typeface="Andalus"/>
            </a:endParaRPr>
          </a:p>
          <a:p>
            <a:pPr marL="0" lvl="0" indent="0">
              <a:buNone/>
              <a:defRPr sz="1800">
                <a:solidFill>
                  <a:srgbClr val="000000"/>
                </a:solidFill>
              </a:defRPr>
            </a:pPr>
            <a:r>
              <a:rPr lang="en-US" sz="3400" b="1" dirty="0" smtClean="0">
                <a:solidFill>
                  <a:srgbClr val="FFFFFF"/>
                </a:solidFill>
                <a:latin typeface="Arial"/>
                <a:ea typeface="Andalus"/>
                <a:cs typeface="Arial"/>
                <a:sym typeface="Andalus"/>
              </a:rPr>
              <a:t>CURRENTLY </a:t>
            </a:r>
          </a:p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3400" dirty="0" smtClean="0">
                <a:solidFill>
                  <a:schemeClr val="bg1"/>
                </a:solidFill>
                <a:latin typeface="Arial"/>
                <a:cs typeface="Arial"/>
              </a:rPr>
              <a:t>Head </a:t>
            </a:r>
            <a:r>
              <a:rPr lang="en-US" sz="3400" dirty="0">
                <a:solidFill>
                  <a:schemeClr val="bg1"/>
                </a:solidFill>
                <a:latin typeface="Arial"/>
                <a:cs typeface="Arial"/>
              </a:rPr>
              <a:t>Athletic Trainer – Oklahoma Christian </a:t>
            </a:r>
            <a:r>
              <a:rPr lang="en-US" sz="3400" dirty="0" smtClean="0">
                <a:solidFill>
                  <a:schemeClr val="bg1"/>
                </a:solidFill>
                <a:latin typeface="Arial"/>
                <a:cs typeface="Arial"/>
              </a:rPr>
              <a:t>University</a:t>
            </a:r>
            <a:endParaRPr sz="3400" dirty="0">
              <a:latin typeface="Arial"/>
              <a:ea typeface="Andalus"/>
              <a:cs typeface="Arial"/>
              <a:sym typeface="Andalus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904" y="0"/>
            <a:ext cx="1856096" cy="20335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6828758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  <a:t>SYDNEY </a:t>
            </a:r>
            <a:r>
              <a:rPr lang="en-US" sz="4000" b="1" dirty="0" smtClean="0">
                <a:solidFill>
                  <a:schemeClr val="bg1"/>
                </a:solidFill>
                <a:latin typeface="Arial"/>
                <a:cs typeface="Arial"/>
              </a:rPr>
              <a:t>G. </a:t>
            </a:r>
            <a: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  <a:t>RINGER </a:t>
            </a:r>
            <a:endParaRPr sz="40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9" name="Shape 59"/>
          <p:cNvSpPr>
            <a:spLocks noGrp="1"/>
          </p:cNvSpPr>
          <p:nvPr>
            <p:ph type="body" idx="1"/>
          </p:nvPr>
        </p:nvSpPr>
        <p:spPr>
          <a:xfrm>
            <a:off x="457200" y="1870075"/>
            <a:ext cx="8229600" cy="4525963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endParaRPr lang="en-US" sz="32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600" dirty="0" smtClean="0">
                <a:solidFill>
                  <a:srgbClr val="FFFFFF"/>
                </a:solidFill>
                <a:latin typeface="Arial"/>
                <a:cs typeface="Arial"/>
              </a:rPr>
              <a:t>Board of Directors’ District 5 Mid America Athletic Trainers’ Assoc.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endParaRPr lang="en-US" sz="36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600" dirty="0" smtClean="0">
                <a:solidFill>
                  <a:srgbClr val="FFFFFF"/>
                </a:solidFill>
                <a:latin typeface="Arial"/>
                <a:cs typeface="Arial"/>
              </a:rPr>
              <a:t>Secretary/ Treasurer – Oklahoma Athletic Trainers’ Association Executive Committee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endParaRPr lang="en-US" sz="32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marL="0" lvl="0" indent="0">
              <a:buNone/>
              <a:defRPr sz="1800">
                <a:solidFill>
                  <a:srgbClr val="000000"/>
                </a:solidFill>
              </a:defRPr>
            </a:pPr>
            <a:endParaRPr lang="en-US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lang="en-US" dirty="0" smtClean="0">
              <a:latin typeface="Arial"/>
              <a:cs typeface="Arial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lang="en-US" dirty="0">
              <a:latin typeface="Arial"/>
              <a:cs typeface="Arial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790" y="0"/>
            <a:ext cx="1774209" cy="20608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2526844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000" b="1" dirty="0" smtClean="0">
                <a:solidFill>
                  <a:schemeClr val="bg1"/>
                </a:solidFill>
                <a:latin typeface="Arial"/>
                <a:ea typeface="Lucida Grande"/>
                <a:cs typeface="Arial"/>
              </a:rPr>
              <a:t>TAMARA VALOVICH-MCLEOD</a:t>
            </a:r>
            <a:endParaRPr lang="en-US" sz="4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0" name="Shape 50"/>
          <p:cNvSpPr>
            <a:spLocks noGrp="1"/>
          </p:cNvSpPr>
          <p:nvPr>
            <p:ph type="body" idx="1"/>
          </p:nvPr>
        </p:nvSpPr>
        <p:spPr>
          <a:xfrm>
            <a:off x="4854388" y="2199775"/>
            <a:ext cx="3684493" cy="107628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b="0"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800" b="1" dirty="0" smtClean="0">
                <a:solidFill>
                  <a:srgbClr val="FFFFFF"/>
                </a:solidFill>
                <a:latin typeface="Arial"/>
                <a:cs typeface="Arial"/>
              </a:rPr>
              <a:t>NATA Member Since 1994</a:t>
            </a:r>
            <a:r>
              <a:rPr sz="2800" b="1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lang="en-US" sz="2800" b="1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1" name="Shape 51"/>
          <p:cNvSpPr/>
          <p:nvPr/>
        </p:nvSpPr>
        <p:spPr>
          <a:xfrm>
            <a:off x="5292663" y="3875052"/>
            <a:ext cx="2895601" cy="11721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spAutoFit/>
          </a:bodyPr>
          <a:lstStyle/>
          <a:p>
            <a:pPr lvl="0" algn="ctr">
              <a:spcBef>
                <a:spcPts val="500"/>
              </a:spcBef>
            </a:pPr>
            <a:r>
              <a:rPr sz="2400" b="1" dirty="0">
                <a:solidFill>
                  <a:schemeClr val="bg1"/>
                </a:solidFill>
                <a:latin typeface="Arial"/>
                <a:cs typeface="Arial"/>
              </a:rPr>
              <a:t>WATC Member </a:t>
            </a:r>
            <a:r>
              <a:rPr sz="2400" b="1" dirty="0" smtClean="0">
                <a:solidFill>
                  <a:schemeClr val="bg1"/>
                </a:solidFill>
                <a:latin typeface="Arial"/>
                <a:cs typeface="Arial"/>
              </a:rPr>
              <a:t>District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 7</a:t>
            </a:r>
          </a:p>
          <a:p>
            <a:pPr lvl="0" algn="ctr">
              <a:spcBef>
                <a:spcPts val="500"/>
              </a:spcBef>
            </a:pPr>
            <a:r>
              <a:rPr sz="2400" b="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2004</a:t>
            </a:r>
            <a:r>
              <a:rPr sz="2400" b="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bg1"/>
                </a:solidFill>
                <a:latin typeface="Arial"/>
                <a:cs typeface="Arial"/>
              </a:rPr>
              <a:t>- 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2008</a:t>
            </a:r>
            <a:endParaRPr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19186" y="1997701"/>
            <a:ext cx="9233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96409"/>
            <a:ext cx="3187700" cy="4197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0876969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>
            <a:spLocks noGrp="1"/>
          </p:cNvSpPr>
          <p:nvPr>
            <p:ph type="title"/>
          </p:nvPr>
        </p:nvSpPr>
        <p:spPr>
          <a:xfrm>
            <a:off x="102358" y="296270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000" b="1" dirty="0" smtClean="0">
                <a:solidFill>
                  <a:schemeClr val="bg1"/>
                </a:solidFill>
                <a:latin typeface="Arial"/>
                <a:ea typeface="Lucida Grande"/>
                <a:cs typeface="Arial"/>
              </a:rPr>
              <a:t>TAMARA MCLEOD</a:t>
            </a:r>
            <a:endParaRPr sz="4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5" name="Shape 55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lvl="0" indent="0">
              <a:buNone/>
              <a:defRPr sz="1800">
                <a:solidFill>
                  <a:srgbClr val="000000"/>
                </a:solidFill>
              </a:defRPr>
            </a:pPr>
            <a:r>
              <a:rPr lang="en-US" sz="3800" b="1" dirty="0" smtClean="0">
                <a:solidFill>
                  <a:schemeClr val="bg1"/>
                </a:solidFill>
                <a:latin typeface="Arial"/>
                <a:cs typeface="Arial"/>
              </a:rPr>
              <a:t>EDUCATION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800" dirty="0" smtClean="0">
                <a:solidFill>
                  <a:schemeClr val="bg1"/>
                </a:solidFill>
                <a:latin typeface="Arial"/>
                <a:cs typeface="Arial"/>
              </a:rPr>
              <a:t>BS Sports Medicine,                       </a:t>
            </a:r>
            <a:r>
              <a:rPr lang="en-US" sz="3800" dirty="0" err="1" smtClean="0">
                <a:solidFill>
                  <a:schemeClr val="bg1"/>
                </a:solidFill>
                <a:latin typeface="Arial"/>
                <a:cs typeface="Arial"/>
              </a:rPr>
              <a:t>Mercyhurst</a:t>
            </a:r>
            <a:r>
              <a:rPr lang="en-US" sz="3800" dirty="0" smtClean="0">
                <a:solidFill>
                  <a:schemeClr val="bg1"/>
                </a:solidFill>
                <a:latin typeface="Arial"/>
                <a:cs typeface="Arial"/>
              </a:rPr>
              <a:t> College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800" dirty="0" smtClean="0">
                <a:solidFill>
                  <a:schemeClr val="bg1"/>
                </a:solidFill>
                <a:latin typeface="Arial"/>
                <a:cs typeface="Arial"/>
              </a:rPr>
              <a:t>MS Kinesiology, University of Colorado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800" dirty="0" smtClean="0">
                <a:solidFill>
                  <a:schemeClr val="bg1"/>
                </a:solidFill>
                <a:latin typeface="Arial"/>
                <a:cs typeface="Arial"/>
              </a:rPr>
              <a:t>PhD Sports Medicine, University of Virginia</a:t>
            </a:r>
          </a:p>
          <a:p>
            <a:pPr marL="0" lvl="0" indent="0">
              <a:buNone/>
              <a:defRPr sz="1800">
                <a:solidFill>
                  <a:srgbClr val="000000"/>
                </a:solidFill>
              </a:defRPr>
            </a:pPr>
            <a:r>
              <a:rPr lang="en-US" sz="3800" dirty="0" smtClean="0">
                <a:solidFill>
                  <a:srgbClr val="FFFFFF"/>
                </a:solidFill>
                <a:latin typeface="Arial"/>
                <a:ea typeface="Andalus"/>
                <a:cs typeface="Arial"/>
                <a:sym typeface="Andalus"/>
              </a:rPr>
              <a:t> </a:t>
            </a:r>
          </a:p>
          <a:p>
            <a:pPr marL="0" indent="0">
              <a:buNone/>
            </a:pPr>
            <a:r>
              <a:rPr lang="en-US" sz="3800" b="1" dirty="0" smtClean="0">
                <a:solidFill>
                  <a:srgbClr val="FFFFFF"/>
                </a:solidFill>
                <a:latin typeface="Arial"/>
                <a:ea typeface="Andalus"/>
                <a:cs typeface="Arial"/>
                <a:sym typeface="Andalus"/>
              </a:rPr>
              <a:t>CURRENTLY</a:t>
            </a:r>
            <a:r>
              <a:rPr lang="en-US" sz="3800" dirty="0" smtClean="0">
                <a:solidFill>
                  <a:srgbClr val="FFFFFF"/>
                </a:solidFill>
                <a:latin typeface="Arial"/>
                <a:ea typeface="Andalus"/>
                <a:cs typeface="Arial"/>
                <a:sym typeface="Andalus"/>
              </a:rPr>
              <a:t> </a:t>
            </a:r>
          </a:p>
          <a:p>
            <a:r>
              <a:rPr lang="en-US" sz="3800" dirty="0" smtClean="0">
                <a:latin typeface="Arial"/>
                <a:cs typeface="Arial"/>
              </a:rPr>
              <a:t>Professor </a:t>
            </a:r>
            <a:r>
              <a:rPr lang="en-US" sz="3800" dirty="0">
                <a:latin typeface="Arial"/>
                <a:cs typeface="Arial"/>
              </a:rPr>
              <a:t>and Program Director, Athletic Training Programs, A.T. Still University  </a:t>
            </a:r>
          </a:p>
          <a:p>
            <a:pPr marL="0" lvl="0" indent="0">
              <a:buNone/>
              <a:defRPr sz="1800">
                <a:solidFill>
                  <a:srgbClr val="000000"/>
                </a:solidFill>
              </a:defRPr>
            </a:pPr>
            <a:endParaRPr sz="2800" dirty="0">
              <a:solidFill>
                <a:srgbClr val="FFFFFF"/>
              </a:solidFill>
              <a:latin typeface="Arial"/>
              <a:ea typeface="Andalus"/>
              <a:cs typeface="Arial"/>
              <a:sym typeface="Andalus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961" y="9101"/>
            <a:ext cx="1897039" cy="19015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9185431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000" b="1" dirty="0">
                <a:solidFill>
                  <a:schemeClr val="bg1"/>
                </a:solidFill>
                <a:latin typeface="Arial"/>
                <a:ea typeface="Lucida Grande"/>
                <a:cs typeface="Arial"/>
              </a:rPr>
              <a:t>TAMARA </a:t>
            </a:r>
            <a:r>
              <a:rPr lang="en-US" sz="4000" b="1" dirty="0" smtClean="0">
                <a:solidFill>
                  <a:schemeClr val="bg1"/>
                </a:solidFill>
                <a:latin typeface="Arial"/>
                <a:ea typeface="Lucida Grande"/>
                <a:cs typeface="Arial"/>
              </a:rPr>
              <a:t>MCLEOD</a:t>
            </a:r>
            <a:endParaRPr sz="4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9" name="Shape 5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924425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lvl="0"/>
            <a:r>
              <a:rPr lang="en-US" sz="3600" dirty="0" smtClean="0">
                <a:latin typeface="Arial"/>
                <a:cs typeface="Arial"/>
              </a:rPr>
              <a:t>Fellow ~ NATA</a:t>
            </a:r>
            <a:endParaRPr lang="en-US" sz="3600" dirty="0">
              <a:latin typeface="Arial"/>
              <a:cs typeface="Arial"/>
            </a:endParaRPr>
          </a:p>
          <a:p>
            <a:pPr lvl="0"/>
            <a:r>
              <a:rPr lang="en-US" sz="3600" dirty="0">
                <a:latin typeface="Arial"/>
                <a:cs typeface="Arial"/>
              </a:rPr>
              <a:t>Trustee, United States Brain </a:t>
            </a:r>
            <a:endParaRPr lang="en-US" sz="3600" dirty="0" smtClean="0">
              <a:latin typeface="Arial"/>
              <a:cs typeface="Arial"/>
            </a:endParaRPr>
          </a:p>
          <a:p>
            <a:pPr marL="0" lvl="0" indent="0">
              <a:buNone/>
            </a:pPr>
            <a:r>
              <a:rPr lang="en-US" sz="3600" dirty="0">
                <a:latin typeface="Arial"/>
                <a:cs typeface="Arial"/>
              </a:rPr>
              <a:t>	</a:t>
            </a:r>
            <a:r>
              <a:rPr lang="en-US" sz="3600" dirty="0" smtClean="0">
                <a:latin typeface="Arial"/>
                <a:cs typeface="Arial"/>
              </a:rPr>
              <a:t>Injury </a:t>
            </a:r>
            <a:r>
              <a:rPr lang="en-US" sz="3600" dirty="0">
                <a:latin typeface="Arial"/>
                <a:cs typeface="Arial"/>
              </a:rPr>
              <a:t>Alliance</a:t>
            </a:r>
          </a:p>
          <a:p>
            <a:pPr lvl="0"/>
            <a:r>
              <a:rPr lang="en-US" sz="3600" dirty="0">
                <a:latin typeface="Arial"/>
                <a:cs typeface="Arial"/>
              </a:rPr>
              <a:t>Section Editor, Journal of Athletic Training</a:t>
            </a:r>
          </a:p>
          <a:p>
            <a:pPr lvl="0"/>
            <a:r>
              <a:rPr lang="en-US" sz="3600" dirty="0">
                <a:latin typeface="Arial"/>
                <a:cs typeface="Arial"/>
              </a:rPr>
              <a:t>NATA Foundation, District 7 Director</a:t>
            </a:r>
          </a:p>
          <a:p>
            <a:pPr lvl="0"/>
            <a:r>
              <a:rPr lang="en-US" sz="3600" dirty="0">
                <a:latin typeface="Arial"/>
                <a:cs typeface="Arial"/>
              </a:rPr>
              <a:t>Arizona Interscholastic Association Sports Medicine Advisory Committee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24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0"/>
            <a:ext cx="1828800" cy="18151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3279286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695</TotalTime>
  <Words>3201</Words>
  <Application>Microsoft Office PowerPoint</Application>
  <PresentationFormat>On-screen Show (4:3)</PresentationFormat>
  <Paragraphs>675</Paragraphs>
  <Slides>95</Slides>
  <Notes>9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99" baseType="lpstr">
      <vt:lpstr>Default</vt:lpstr>
      <vt:lpstr>Office Theme</vt:lpstr>
      <vt:lpstr>1_Office Theme</vt:lpstr>
      <vt:lpstr>Presentation</vt:lpstr>
      <vt:lpstr>WELCOME!!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Celebrating Women In Athletic Training</vt:lpstr>
      <vt:lpstr>Celebrating Women In Athletic Training</vt:lpstr>
      <vt:lpstr>PowerPoint Presentation</vt:lpstr>
      <vt:lpstr>Celebrating Women In Athletic Training</vt:lpstr>
      <vt:lpstr>PowerPoint Presentation</vt:lpstr>
      <vt:lpstr>Celebrating Women In Athletic Training</vt:lpstr>
      <vt:lpstr>Marjorie A. King</vt:lpstr>
      <vt:lpstr>Marjorie A. King</vt:lpstr>
      <vt:lpstr>Marjorie A. King</vt:lpstr>
      <vt:lpstr>ALLISON SHEPHERD</vt:lpstr>
      <vt:lpstr>Allison Shepherd</vt:lpstr>
      <vt:lpstr>BEVERLY SWEET</vt:lpstr>
      <vt:lpstr>BEVERLY SWEET</vt:lpstr>
      <vt:lpstr>BEVERLY SWEET</vt:lpstr>
      <vt:lpstr>CARRIE GRAHAM</vt:lpstr>
      <vt:lpstr>CARRIE GRAHAM </vt:lpstr>
      <vt:lpstr>CATHY POERNER SUPAK</vt:lpstr>
      <vt:lpstr>CATHY POERNER SUPAK</vt:lpstr>
      <vt:lpstr>CATHY POERNER SUPAK</vt:lpstr>
      <vt:lpstr>CHERI (DRYSDALE) ORNDORF</vt:lpstr>
      <vt:lpstr>CHERI (DRYDALE) ORNDORF</vt:lpstr>
      <vt:lpstr>CHERI (DRYSDALE) ORNDORF</vt:lpstr>
      <vt:lpstr>DAPHNE BENAS</vt:lpstr>
      <vt:lpstr>DAPHNE BENAS</vt:lpstr>
      <vt:lpstr>DAPHNE BENAS</vt:lpstr>
      <vt:lpstr>DEBBIE BRADNEY </vt:lpstr>
      <vt:lpstr>DEBBIE BRADNEY </vt:lpstr>
      <vt:lpstr>DEBBIE BRADNEY </vt:lpstr>
      <vt:lpstr>DENISE ALOSA</vt:lpstr>
      <vt:lpstr>DENISE ALOSA</vt:lpstr>
      <vt:lpstr>DENISE ALOSA</vt:lpstr>
      <vt:lpstr>ELISA CAMILLONE</vt:lpstr>
      <vt:lpstr>ELISA CAMILLONE</vt:lpstr>
      <vt:lpstr>ELISA CAMILLONE</vt:lpstr>
      <vt:lpstr>GAIL PARR</vt:lpstr>
      <vt:lpstr>GAIL PARR</vt:lpstr>
      <vt:lpstr>GAIL PARR</vt:lpstr>
      <vt:lpstr>GRETCHEN SCHLABACH </vt:lpstr>
      <vt:lpstr>GRETCHEN SCHLABACH</vt:lpstr>
      <vt:lpstr>GRETCHEN SCHLABACH</vt:lpstr>
      <vt:lpstr>JANICE DESI</vt:lpstr>
      <vt:lpstr>JANICE DESI</vt:lpstr>
      <vt:lpstr>JENNY STONE</vt:lpstr>
      <vt:lpstr>JENNY STONE</vt:lpstr>
      <vt:lpstr>JENNY STONE</vt:lpstr>
      <vt:lpstr>KATHLEEN STROIA</vt:lpstr>
      <vt:lpstr>KATHLEEN STROIA</vt:lpstr>
      <vt:lpstr>KATHLEEN STROIA</vt:lpstr>
      <vt:lpstr>KATHY DIERINGER</vt:lpstr>
      <vt:lpstr>KATHY DIERINGER</vt:lpstr>
      <vt:lpstr>KATHY DIERINGER</vt:lpstr>
      <vt:lpstr>KATHY TATE MEYER</vt:lpstr>
      <vt:lpstr>KATHY TATE MEYER</vt:lpstr>
      <vt:lpstr>KATHY TATE MEYER</vt:lpstr>
      <vt:lpstr>KATIE GROVE</vt:lpstr>
      <vt:lpstr>KATIE GROVE</vt:lpstr>
      <vt:lpstr>KATIE GROVE</vt:lpstr>
      <vt:lpstr>KAYE COSBY</vt:lpstr>
      <vt:lpstr>KAYE COSBY</vt:lpstr>
      <vt:lpstr>KAYE COSBY</vt:lpstr>
      <vt:lpstr>KELLI SABISTON</vt:lpstr>
      <vt:lpstr>KELLI SABISTON</vt:lpstr>
      <vt:lpstr>KELLI SABISTON</vt:lpstr>
      <vt:lpstr>KEMBRA L. MATHIS</vt:lpstr>
      <vt:lpstr>KEMBRA L. MATHIS</vt:lpstr>
      <vt:lpstr>KEMBRA L. MATHIS</vt:lpstr>
      <vt:lpstr>LAURIE SAMET</vt:lpstr>
      <vt:lpstr>LAURIE SAMET</vt:lpstr>
      <vt:lpstr>LAURIE SAMET</vt:lpstr>
      <vt:lpstr>LISA (TINKER) MARSH</vt:lpstr>
      <vt:lpstr>LISA (TINKER) MARSH</vt:lpstr>
      <vt:lpstr>LISA (TINKER) MARSH</vt:lpstr>
      <vt:lpstr>MARY MCLENDON</vt:lpstr>
      <vt:lpstr>MARY MCLENDON</vt:lpstr>
      <vt:lpstr>MARY MCLENDON</vt:lpstr>
      <vt:lpstr>PATRICIA ARONSON </vt:lpstr>
      <vt:lpstr>PATRICIA ARONSON </vt:lpstr>
      <vt:lpstr>PATRICIA ARONSON </vt:lpstr>
      <vt:lpstr>SARA WILLIAMSON </vt:lpstr>
      <vt:lpstr>SARA WILLIAMSON </vt:lpstr>
      <vt:lpstr>SARA WILLIAMSON </vt:lpstr>
      <vt:lpstr>SHERI HEDLUND</vt:lpstr>
      <vt:lpstr>SUSAN PRESSLY LEPHART</vt:lpstr>
      <vt:lpstr>SYDNEY G. RINGER </vt:lpstr>
      <vt:lpstr>SYDNEY G. RINGER </vt:lpstr>
      <vt:lpstr>SYDNEY G. RINGER </vt:lpstr>
      <vt:lpstr>TAMARA VALOVICH-MCLEOD</vt:lpstr>
      <vt:lpstr>TAMARA MCLEOD</vt:lpstr>
      <vt:lpstr>TAMARA MCLEOD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</dc:title>
  <dc:creator>Tamesha Logan</dc:creator>
  <cp:lastModifiedBy>Beth Sitzler</cp:lastModifiedBy>
  <cp:revision>213</cp:revision>
  <dcterms:modified xsi:type="dcterms:W3CDTF">2015-09-03T16:52:12Z</dcterms:modified>
</cp:coreProperties>
</file>