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8" r:id="rId2"/>
    <p:sldId id="316" r:id="rId3"/>
    <p:sldId id="317" r:id="rId4"/>
    <p:sldId id="318" r:id="rId5"/>
    <p:sldId id="319" r:id="rId6"/>
    <p:sldId id="320" r:id="rId7"/>
    <p:sldId id="321" r:id="rId8"/>
    <p:sldId id="322" r:id="rId9"/>
    <p:sldId id="323" r:id="rId10"/>
    <p:sldId id="324" r:id="rId11"/>
    <p:sldId id="325" r:id="rId12"/>
  </p:sldIdLst>
  <p:sldSz cx="9144000" cy="6858000" type="screen4x3"/>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228" autoAdjust="0"/>
  </p:normalViewPr>
  <p:slideViewPr>
    <p:cSldViewPr>
      <p:cViewPr varScale="1">
        <p:scale>
          <a:sx n="118" d="100"/>
          <a:sy n="118" d="100"/>
        </p:scale>
        <p:origin x="5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297E6E-1844-4B25-AFE2-E428CA7D6C44}" type="datetimeFigureOut">
              <a:rPr lang="en-US" smtClean="0"/>
              <a:t>11/18/2014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316A17-9E07-48A2-B8FE-4991140B09BB}" type="slidenum">
              <a:rPr lang="en-US" smtClean="0"/>
              <a:t>‹#›</a:t>
            </a:fld>
            <a:endParaRPr lang="en-US"/>
          </a:p>
        </p:txBody>
      </p:sp>
    </p:spTree>
    <p:extLst>
      <p:ext uri="{BB962C8B-B14F-4D97-AF65-F5344CB8AC3E}">
        <p14:creationId xmlns:p14="http://schemas.microsoft.com/office/powerpoint/2010/main" val="3950999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1</a:t>
            </a:fld>
            <a:endParaRPr lang="en-US"/>
          </a:p>
        </p:txBody>
      </p:sp>
    </p:spTree>
    <p:extLst>
      <p:ext uri="{BB962C8B-B14F-4D97-AF65-F5344CB8AC3E}">
        <p14:creationId xmlns:p14="http://schemas.microsoft.com/office/powerpoint/2010/main" val="3362894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ACD859-66A9-40B0-A234-B25B50086CEF}" type="datetimeFigureOut">
              <a:rPr lang="en-US" smtClean="0"/>
              <a:t>11/18/2014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744662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ACD859-66A9-40B0-A234-B25B50086CEF}" type="datetimeFigureOut">
              <a:rPr lang="en-US" smtClean="0"/>
              <a:t>11/18/2014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092684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ACD859-66A9-40B0-A234-B25B50086CEF}" type="datetimeFigureOut">
              <a:rPr lang="en-US" smtClean="0"/>
              <a:t>11/18/2014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625484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ACD859-66A9-40B0-A234-B25B50086CEF}" type="datetimeFigureOut">
              <a:rPr lang="en-US" smtClean="0"/>
              <a:t>11/18/2014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3964457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ACD859-66A9-40B0-A234-B25B50086CEF}" type="datetimeFigureOut">
              <a:rPr lang="en-US" smtClean="0"/>
              <a:t>11/18/2014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458324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ACD859-66A9-40B0-A234-B25B50086CEF}" type="datetimeFigureOut">
              <a:rPr lang="en-US" smtClean="0"/>
              <a:t>11/18/2014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2880282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ACD859-66A9-40B0-A234-B25B50086CEF}" type="datetimeFigureOut">
              <a:rPr lang="en-US" smtClean="0"/>
              <a:t>11/18/2014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2895265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ACD859-66A9-40B0-A234-B25B50086CEF}" type="datetimeFigureOut">
              <a:rPr lang="en-US" smtClean="0"/>
              <a:t>11/18/2014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3469284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ACD859-66A9-40B0-A234-B25B50086CEF}" type="datetimeFigureOut">
              <a:rPr lang="en-US" smtClean="0"/>
              <a:t>11/18/2014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298930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ACD859-66A9-40B0-A234-B25B50086CEF}" type="datetimeFigureOut">
              <a:rPr lang="en-US" smtClean="0"/>
              <a:t>11/18/2014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958531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ACD859-66A9-40B0-A234-B25B50086CEF}" type="datetimeFigureOut">
              <a:rPr lang="en-US" smtClean="0"/>
              <a:t>11/18/2014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3170817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ACD859-66A9-40B0-A234-B25B50086CEF}" type="datetimeFigureOut">
              <a:rPr lang="en-US" smtClean="0"/>
              <a:t>11/18/2014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0D0C7E-B793-48C8-BA7F-E0EE26335E74}" type="slidenum">
              <a:rPr lang="en-US" smtClean="0"/>
              <a:t>‹#›</a:t>
            </a:fld>
            <a:endParaRPr lang="en-US"/>
          </a:p>
        </p:txBody>
      </p:sp>
    </p:spTree>
    <p:extLst>
      <p:ext uri="{BB962C8B-B14F-4D97-AF65-F5344CB8AC3E}">
        <p14:creationId xmlns:p14="http://schemas.microsoft.com/office/powerpoint/2010/main" val="3530573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5667" y="228600"/>
            <a:ext cx="8232665" cy="3593599"/>
          </a:xfrm>
          <a:prstGeom prst="rect">
            <a:avLst/>
          </a:prstGeom>
        </p:spPr>
      </p:pic>
      <p:sp>
        <p:nvSpPr>
          <p:cNvPr id="3" name="Text Placeholder 3"/>
          <p:cNvSpPr txBox="1">
            <a:spLocks/>
          </p:cNvSpPr>
          <p:nvPr/>
        </p:nvSpPr>
        <p:spPr>
          <a:xfrm>
            <a:off x="266699" y="4191000"/>
            <a:ext cx="8610600" cy="2286001"/>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defTabSz="457200" fontAlgn="base">
              <a:spcBef>
                <a:spcPct val="0"/>
              </a:spcBef>
              <a:spcAft>
                <a:spcPct val="0"/>
              </a:spcAft>
              <a:buNone/>
            </a:pPr>
            <a:r>
              <a:rPr lang="en-US" sz="3600" b="1" dirty="0" smtClean="0">
                <a:solidFill>
                  <a:schemeClr val="accent1">
                    <a:lumMod val="75000"/>
                  </a:schemeClr>
                </a:solidFill>
                <a:latin typeface="Arial" charset="0"/>
                <a:ea typeface="ＭＳ Ｐゴシック" pitchFamily="34" charset="-128"/>
                <a:cs typeface="Arial" charset="0"/>
              </a:rPr>
              <a:t>Pregnancy in Student-Athletes</a:t>
            </a:r>
            <a:endParaRPr lang="en-US" sz="3600" b="1" dirty="0" smtClean="0">
              <a:solidFill>
                <a:schemeClr val="accent1">
                  <a:lumMod val="75000"/>
                </a:schemeClr>
              </a:solidFill>
              <a:latin typeface="Arial" charset="0"/>
              <a:ea typeface="ＭＳ Ｐゴシック" pitchFamily="34" charset="-128"/>
              <a:cs typeface="Arial" charset="0"/>
            </a:endParaRPr>
          </a:p>
          <a:p>
            <a:pPr marL="0" indent="0" algn="ctr" defTabSz="457200" fontAlgn="base">
              <a:spcBef>
                <a:spcPct val="0"/>
              </a:spcBef>
              <a:spcAft>
                <a:spcPct val="0"/>
              </a:spcAft>
              <a:buNone/>
            </a:pPr>
            <a:endParaRPr lang="en-US" sz="2200" b="1" dirty="0" smtClean="0">
              <a:solidFill>
                <a:schemeClr val="accent1">
                  <a:lumMod val="75000"/>
                </a:schemeClr>
              </a:solidFill>
              <a:latin typeface="Arial" charset="0"/>
              <a:ea typeface="ＭＳ Ｐゴシック" pitchFamily="34" charset="-128"/>
              <a:cs typeface="Arial" charset="0"/>
            </a:endParaRPr>
          </a:p>
          <a:p>
            <a:pPr marL="0" indent="0" algn="ctr" defTabSz="457200" fontAlgn="base">
              <a:spcBef>
                <a:spcPct val="0"/>
              </a:spcBef>
              <a:spcAft>
                <a:spcPct val="0"/>
              </a:spcAft>
              <a:buNone/>
            </a:pPr>
            <a:endParaRPr lang="en-US" sz="1000" dirty="0" smtClean="0">
              <a:solidFill>
                <a:schemeClr val="accent1">
                  <a:lumMod val="75000"/>
                </a:schemeClr>
              </a:solidFill>
              <a:latin typeface="Arial" charset="0"/>
              <a:ea typeface="ＭＳ Ｐゴシック" pitchFamily="34" charset="-128"/>
              <a:cs typeface="Arial" charset="0"/>
            </a:endParaRPr>
          </a:p>
        </p:txBody>
      </p:sp>
    </p:spTree>
    <p:custDataLst>
      <p:tags r:id="rId1"/>
    </p:custDataLst>
    <p:extLst>
      <p:ext uri="{BB962C8B-B14F-4D97-AF65-F5344CB8AC3E}">
        <p14:creationId xmlns:p14="http://schemas.microsoft.com/office/powerpoint/2010/main" val="2047141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b="1" dirty="0" smtClean="0">
                <a:solidFill>
                  <a:schemeClr val="accent1">
                    <a:lumMod val="75000"/>
                  </a:schemeClr>
                </a:solidFill>
              </a:rPr>
              <a:t>Institutional Policy on the Pregnant Student-Athlete</a:t>
            </a:r>
            <a:endParaRPr lang="en-US" b="1" dirty="0">
              <a:solidFill>
                <a:schemeClr val="accent1">
                  <a:lumMod val="75000"/>
                </a:schemeClr>
              </a:solidFill>
            </a:endParaRPr>
          </a:p>
        </p:txBody>
      </p:sp>
      <p:sp>
        <p:nvSpPr>
          <p:cNvPr id="22530" name="Content Placeholder 2"/>
          <p:cNvSpPr>
            <a:spLocks noGrp="1"/>
          </p:cNvSpPr>
          <p:nvPr>
            <p:ph idx="1"/>
          </p:nvPr>
        </p:nvSpPr>
        <p:spPr/>
        <p:txBody>
          <a:bodyPr/>
          <a:lstStyle/>
          <a:p>
            <a:r>
              <a:rPr lang="en-US" dirty="0" smtClean="0">
                <a:solidFill>
                  <a:srgbClr val="FF0000"/>
                </a:solidFill>
              </a:rPr>
              <a:t>Insert specific institutional policy here</a:t>
            </a:r>
          </a:p>
        </p:txBody>
      </p:sp>
    </p:spTree>
    <p:custDataLst>
      <p:tags r:id="rId1"/>
    </p:custDataLst>
    <p:extLst>
      <p:ext uri="{BB962C8B-B14F-4D97-AF65-F5344CB8AC3E}">
        <p14:creationId xmlns:p14="http://schemas.microsoft.com/office/powerpoint/2010/main" val="2292707005"/>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b="1" dirty="0" smtClean="0">
                <a:solidFill>
                  <a:schemeClr val="accent1">
                    <a:lumMod val="75000"/>
                  </a:schemeClr>
                </a:solidFill>
              </a:rPr>
              <a:t>WARNING SIGNS TO TERMINATE EXERCISE WHILE PREGNANT</a:t>
            </a:r>
            <a:endParaRPr lang="en-US" b="1" dirty="0">
              <a:solidFill>
                <a:schemeClr val="accent1">
                  <a:lumMod val="75000"/>
                </a:schemeClr>
              </a:solidFill>
            </a:endParaRPr>
          </a:p>
        </p:txBody>
      </p:sp>
      <p:sp>
        <p:nvSpPr>
          <p:cNvPr id="3" name="Content Placeholder 2"/>
          <p:cNvSpPr>
            <a:spLocks noGrp="1"/>
          </p:cNvSpPr>
          <p:nvPr>
            <p:ph idx="1"/>
          </p:nvPr>
        </p:nvSpPr>
        <p:spPr/>
        <p:txBody>
          <a:bodyPr rtlCol="0">
            <a:normAutofit fontScale="85000" lnSpcReduction="20000"/>
          </a:bodyPr>
          <a:lstStyle/>
          <a:p>
            <a:pPr fontAlgn="auto">
              <a:spcAft>
                <a:spcPts val="0"/>
              </a:spcAft>
              <a:buFont typeface="Arial" pitchFamily="34" charset="0"/>
              <a:buChar char="•"/>
              <a:defRPr/>
            </a:pPr>
            <a:r>
              <a:rPr lang="en-US" dirty="0"/>
              <a:t>Vaginal Bleeding</a:t>
            </a:r>
          </a:p>
          <a:p>
            <a:pPr fontAlgn="auto">
              <a:spcAft>
                <a:spcPts val="0"/>
              </a:spcAft>
              <a:buFont typeface="Arial" pitchFamily="34" charset="0"/>
              <a:buChar char="•"/>
              <a:defRPr/>
            </a:pPr>
            <a:r>
              <a:rPr lang="en-US" dirty="0"/>
              <a:t>Shortness of Breath Before Exercise</a:t>
            </a:r>
          </a:p>
          <a:p>
            <a:pPr fontAlgn="auto">
              <a:spcAft>
                <a:spcPts val="0"/>
              </a:spcAft>
              <a:buFont typeface="Arial" pitchFamily="34" charset="0"/>
              <a:buChar char="•"/>
              <a:defRPr/>
            </a:pPr>
            <a:r>
              <a:rPr lang="en-US" dirty="0"/>
              <a:t>Dizziness</a:t>
            </a:r>
          </a:p>
          <a:p>
            <a:pPr fontAlgn="auto">
              <a:spcAft>
                <a:spcPts val="0"/>
              </a:spcAft>
              <a:buFont typeface="Arial" pitchFamily="34" charset="0"/>
              <a:buChar char="•"/>
              <a:defRPr/>
            </a:pPr>
            <a:r>
              <a:rPr lang="en-US" dirty="0"/>
              <a:t>Headache</a:t>
            </a:r>
          </a:p>
          <a:p>
            <a:pPr fontAlgn="auto">
              <a:spcAft>
                <a:spcPts val="0"/>
              </a:spcAft>
              <a:buFont typeface="Arial" pitchFamily="34" charset="0"/>
              <a:buChar char="•"/>
              <a:defRPr/>
            </a:pPr>
            <a:r>
              <a:rPr lang="en-US" dirty="0"/>
              <a:t>Chest Pain</a:t>
            </a:r>
          </a:p>
          <a:p>
            <a:pPr fontAlgn="auto">
              <a:spcAft>
                <a:spcPts val="0"/>
              </a:spcAft>
              <a:buFont typeface="Arial" pitchFamily="34" charset="0"/>
              <a:buChar char="•"/>
              <a:defRPr/>
            </a:pPr>
            <a:r>
              <a:rPr lang="en-US" dirty="0"/>
              <a:t>Calf Pain or Swelling</a:t>
            </a:r>
          </a:p>
          <a:p>
            <a:pPr fontAlgn="auto">
              <a:spcAft>
                <a:spcPts val="0"/>
              </a:spcAft>
              <a:buFont typeface="Arial" pitchFamily="34" charset="0"/>
              <a:buChar char="•"/>
              <a:defRPr/>
            </a:pPr>
            <a:r>
              <a:rPr lang="en-US" dirty="0"/>
              <a:t>Pre-term Labor</a:t>
            </a:r>
          </a:p>
          <a:p>
            <a:pPr fontAlgn="auto">
              <a:spcAft>
                <a:spcPts val="0"/>
              </a:spcAft>
              <a:buFont typeface="Arial" pitchFamily="34" charset="0"/>
              <a:buChar char="•"/>
              <a:defRPr/>
            </a:pPr>
            <a:r>
              <a:rPr lang="en-US" dirty="0"/>
              <a:t>Decreased Fetal Movement</a:t>
            </a:r>
          </a:p>
          <a:p>
            <a:pPr fontAlgn="auto">
              <a:spcAft>
                <a:spcPts val="0"/>
              </a:spcAft>
              <a:buFont typeface="Arial" pitchFamily="34" charset="0"/>
              <a:buChar char="•"/>
              <a:defRPr/>
            </a:pPr>
            <a:r>
              <a:rPr lang="en-US" dirty="0"/>
              <a:t>Amniotic Fluid Leakage</a:t>
            </a:r>
          </a:p>
          <a:p>
            <a:pPr fontAlgn="auto">
              <a:spcAft>
                <a:spcPts val="0"/>
              </a:spcAft>
              <a:buFont typeface="Arial" pitchFamily="34" charset="0"/>
              <a:buChar char="•"/>
              <a:defRPr/>
            </a:pPr>
            <a:r>
              <a:rPr lang="en-US" dirty="0"/>
              <a:t>Muscle Weakness</a:t>
            </a:r>
          </a:p>
        </p:txBody>
      </p:sp>
    </p:spTree>
    <p:custDataLst>
      <p:tags r:id="rId1"/>
    </p:custDataLst>
    <p:extLst>
      <p:ext uri="{BB962C8B-B14F-4D97-AF65-F5344CB8AC3E}">
        <p14:creationId xmlns:p14="http://schemas.microsoft.com/office/powerpoint/2010/main" val="1046312621"/>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443345" y="580664"/>
            <a:ext cx="4040188" cy="1580356"/>
          </a:xfrm>
        </p:spPr>
        <p:txBody>
          <a:bodyPr rtlCol="0">
            <a:normAutofit fontScale="25000" lnSpcReduction="20000"/>
          </a:bodyPr>
          <a:lstStyle/>
          <a:p>
            <a:pPr fontAlgn="auto">
              <a:spcAft>
                <a:spcPts val="0"/>
              </a:spcAft>
              <a:buFont typeface="Arial" pitchFamily="34" charset="0"/>
              <a:buNone/>
              <a:defRPr/>
            </a:pPr>
            <a:r>
              <a:rPr lang="en-US" sz="9600" dirty="0">
                <a:solidFill>
                  <a:schemeClr val="tx2">
                    <a:lumMod val="60000"/>
                    <a:lumOff val="40000"/>
                  </a:schemeClr>
                </a:solidFill>
              </a:rPr>
              <a:t>A policy must be in place to handle a pregnant student-athlete, and should include:</a:t>
            </a:r>
          </a:p>
          <a:p>
            <a:pPr fontAlgn="auto">
              <a:spcAft>
                <a:spcPts val="0"/>
              </a:spcAft>
              <a:buFont typeface="Arial" pitchFamily="34" charset="0"/>
              <a:buNone/>
              <a:defRPr/>
            </a:pPr>
            <a:endParaRPr lang="en-US" dirty="0"/>
          </a:p>
        </p:txBody>
      </p:sp>
      <p:sp>
        <p:nvSpPr>
          <p:cNvPr id="5" name="Content Placeholder 4"/>
          <p:cNvSpPr>
            <a:spLocks noGrp="1"/>
          </p:cNvSpPr>
          <p:nvPr>
            <p:ph sz="half" idx="2"/>
          </p:nvPr>
        </p:nvSpPr>
        <p:spPr>
          <a:xfrm>
            <a:off x="457200" y="2286000"/>
            <a:ext cx="4040188" cy="3951287"/>
          </a:xfrm>
        </p:spPr>
        <p:txBody>
          <a:bodyPr rtlCol="0">
            <a:normAutofit fontScale="77500" lnSpcReduction="20000"/>
          </a:bodyPr>
          <a:lstStyle/>
          <a:p>
            <a:pPr fontAlgn="auto">
              <a:spcAft>
                <a:spcPts val="0"/>
              </a:spcAft>
              <a:buFont typeface="Arial" pitchFamily="34" charset="0"/>
              <a:buChar char="•"/>
              <a:defRPr/>
            </a:pPr>
            <a:r>
              <a:rPr lang="en-US" dirty="0" smtClean="0"/>
              <a:t>Where the student-athlete can receive confidential counseling</a:t>
            </a:r>
          </a:p>
          <a:p>
            <a:pPr fontAlgn="auto">
              <a:spcAft>
                <a:spcPts val="0"/>
              </a:spcAft>
              <a:buFont typeface="Arial" pitchFamily="34" charset="0"/>
              <a:buChar char="•"/>
              <a:defRPr/>
            </a:pPr>
            <a:r>
              <a:rPr lang="en-US" dirty="0" smtClean="0"/>
              <a:t>Where the student-athlete can access timely medical and obstetrical care</a:t>
            </a:r>
          </a:p>
          <a:p>
            <a:pPr fontAlgn="auto">
              <a:spcAft>
                <a:spcPts val="0"/>
              </a:spcAft>
              <a:buFont typeface="Arial" pitchFamily="34" charset="0"/>
              <a:buChar char="•"/>
              <a:defRPr/>
            </a:pPr>
            <a:r>
              <a:rPr lang="en-US" dirty="0" smtClean="0"/>
              <a:t>How the pregnancy may affect the student-athlete’s team standing and institutional grants-in-aid</a:t>
            </a:r>
          </a:p>
          <a:p>
            <a:pPr fontAlgn="auto">
              <a:spcAft>
                <a:spcPts val="0"/>
              </a:spcAft>
              <a:buFont typeface="Arial" pitchFamily="34" charset="0"/>
              <a:buChar char="•"/>
              <a:defRPr/>
            </a:pPr>
            <a:r>
              <a:rPr lang="en-US" dirty="0" smtClean="0"/>
              <a:t>That NCAA rules permit a one-year extension of the five-year period of eligibility for a female student-athlete for reasons of pregnancy.</a:t>
            </a:r>
          </a:p>
          <a:p>
            <a:pPr marL="0" indent="0" fontAlgn="auto">
              <a:lnSpc>
                <a:spcPct val="120000"/>
              </a:lnSpc>
              <a:spcAft>
                <a:spcPts val="0"/>
              </a:spcAft>
              <a:buClr>
                <a:srgbClr val="2D008E"/>
              </a:buClr>
              <a:buNone/>
              <a:defRPr/>
            </a:pPr>
            <a:r>
              <a:rPr lang="en-US" dirty="0"/>
              <a:t>	</a:t>
            </a:r>
            <a:r>
              <a:rPr lang="en-US" dirty="0" smtClean="0"/>
              <a:t>	</a:t>
            </a:r>
            <a:r>
              <a:rPr lang="en-US" sz="1200" dirty="0" smtClean="0"/>
              <a:t>per bylaw 15.3.4.3</a:t>
            </a:r>
            <a:endParaRPr lang="en-US" dirty="0"/>
          </a:p>
        </p:txBody>
      </p:sp>
      <p:sp>
        <p:nvSpPr>
          <p:cNvPr id="14340" name="Text Placeholder 8"/>
          <p:cNvSpPr>
            <a:spLocks noGrp="1"/>
          </p:cNvSpPr>
          <p:nvPr>
            <p:ph type="body" sz="quarter" idx="3"/>
          </p:nvPr>
        </p:nvSpPr>
        <p:spPr>
          <a:xfrm>
            <a:off x="4645025" y="580664"/>
            <a:ext cx="4041775" cy="639762"/>
          </a:xfrm>
        </p:spPr>
        <p:txBody>
          <a:bodyPr/>
          <a:lstStyle/>
          <a:p>
            <a:r>
              <a:rPr lang="en-US" dirty="0" smtClean="0">
                <a:solidFill>
                  <a:schemeClr val="tx2">
                    <a:lumMod val="60000"/>
                    <a:lumOff val="40000"/>
                  </a:schemeClr>
                </a:solidFill>
              </a:rPr>
              <a:t>Exercise in Pregnancy</a:t>
            </a:r>
          </a:p>
        </p:txBody>
      </p:sp>
      <p:sp>
        <p:nvSpPr>
          <p:cNvPr id="10" name="Content Placeholder 9"/>
          <p:cNvSpPr>
            <a:spLocks noGrp="1"/>
          </p:cNvSpPr>
          <p:nvPr>
            <p:ph sz="quarter" idx="4"/>
          </p:nvPr>
        </p:nvSpPr>
        <p:spPr>
          <a:xfrm>
            <a:off x="4645025" y="1524000"/>
            <a:ext cx="4041775" cy="4545806"/>
          </a:xfrm>
        </p:spPr>
        <p:txBody>
          <a:bodyPr rtlCol="0">
            <a:normAutofit fontScale="62500" lnSpcReduction="20000"/>
          </a:bodyPr>
          <a:lstStyle/>
          <a:p>
            <a:pPr fontAlgn="auto">
              <a:spcAft>
                <a:spcPts val="0"/>
              </a:spcAft>
              <a:buFont typeface="Arial" pitchFamily="34" charset="0"/>
              <a:buChar char="•"/>
              <a:defRPr/>
            </a:pPr>
            <a:r>
              <a:rPr lang="en-US" sz="2900" dirty="0" smtClean="0"/>
              <a:t>Assessing the risk of intense, strenuous physical activity is difficult</a:t>
            </a:r>
          </a:p>
          <a:p>
            <a:pPr fontAlgn="auto">
              <a:spcAft>
                <a:spcPts val="0"/>
              </a:spcAft>
              <a:buFont typeface="Arial" pitchFamily="34" charset="0"/>
              <a:buChar char="•"/>
              <a:defRPr/>
            </a:pPr>
            <a:r>
              <a:rPr lang="en-US" sz="2900" dirty="0" smtClean="0"/>
              <a:t>Individualized management essential</a:t>
            </a:r>
          </a:p>
          <a:p>
            <a:pPr fontAlgn="auto">
              <a:spcAft>
                <a:spcPts val="0"/>
              </a:spcAft>
              <a:buFont typeface="Arial" pitchFamily="34" charset="0"/>
              <a:buChar char="•"/>
              <a:defRPr/>
            </a:pPr>
            <a:r>
              <a:rPr lang="en-US" sz="2900" dirty="0" smtClean="0"/>
              <a:t>Some evidence showing women who exercise during pregnancy have improved cardiovascular function, limited weight gain and fat retention, improved attitude and mental state, easier and less complicated labor, and enhance postpartum recovery.</a:t>
            </a:r>
          </a:p>
          <a:p>
            <a:pPr fontAlgn="auto">
              <a:spcAft>
                <a:spcPts val="0"/>
              </a:spcAft>
              <a:buFont typeface="Arial" pitchFamily="34" charset="0"/>
              <a:buChar char="•"/>
              <a:defRPr/>
            </a:pPr>
            <a:r>
              <a:rPr lang="en-US" sz="2900" dirty="0" smtClean="0"/>
              <a:t>No evidence showing that increased activity increases the risk of spontaneous abortion.</a:t>
            </a:r>
          </a:p>
          <a:p>
            <a:pPr fontAlgn="auto">
              <a:spcAft>
                <a:spcPts val="0"/>
              </a:spcAft>
              <a:buFont typeface="Arial" pitchFamily="34" charset="0"/>
              <a:buChar char="•"/>
              <a:defRPr/>
            </a:pPr>
            <a:r>
              <a:rPr lang="en-US" sz="2900" dirty="0" smtClean="0"/>
              <a:t>Theoretical risks exists: increased core body temperature, especially in the heat. Risk of trauma to the fetus in second and third trimester</a:t>
            </a:r>
          </a:p>
          <a:p>
            <a:pPr fontAlgn="auto">
              <a:spcAft>
                <a:spcPts val="0"/>
              </a:spcAft>
              <a:buFont typeface="Arial" pitchFamily="34" charset="0"/>
              <a:buChar char="•"/>
              <a:defRPr/>
            </a:pPr>
            <a:endParaRPr lang="en-US" dirty="0"/>
          </a:p>
        </p:txBody>
      </p:sp>
    </p:spTree>
    <p:custDataLst>
      <p:tags r:id="rId1"/>
    </p:custDataLst>
    <p:extLst>
      <p:ext uri="{BB962C8B-B14F-4D97-AF65-F5344CB8AC3E}">
        <p14:creationId xmlns:p14="http://schemas.microsoft.com/office/powerpoint/2010/main" val="1356793512"/>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US" b="1" dirty="0" smtClean="0">
                <a:solidFill>
                  <a:schemeClr val="accent1">
                    <a:lumMod val="75000"/>
                  </a:schemeClr>
                </a:solidFill>
              </a:rPr>
              <a:t>Musculoskeletal Adaptations</a:t>
            </a:r>
          </a:p>
        </p:txBody>
      </p:sp>
      <p:sp>
        <p:nvSpPr>
          <p:cNvPr id="15362" name="Content Placeholder 2"/>
          <p:cNvSpPr>
            <a:spLocks noGrp="1"/>
          </p:cNvSpPr>
          <p:nvPr>
            <p:ph idx="1"/>
          </p:nvPr>
        </p:nvSpPr>
        <p:spPr>
          <a:xfrm>
            <a:off x="457200" y="1143000"/>
            <a:ext cx="8229600" cy="4525963"/>
          </a:xfrm>
        </p:spPr>
        <p:txBody>
          <a:bodyPr/>
          <a:lstStyle/>
          <a:p>
            <a:r>
              <a:rPr lang="en-US" sz="2800" dirty="0" smtClean="0"/>
              <a:t>Regular exercise promoted for overall health benefits</a:t>
            </a:r>
          </a:p>
          <a:p>
            <a:r>
              <a:rPr lang="en-US" sz="2800" dirty="0" smtClean="0"/>
              <a:t>Weight gain during pregnancy increases forces across joints, increases ligamentous laxity</a:t>
            </a:r>
          </a:p>
          <a:p>
            <a:r>
              <a:rPr lang="en-US" sz="2800" dirty="0" smtClean="0"/>
              <a:t>Lumbar lordosis; low back pain</a:t>
            </a:r>
          </a:p>
          <a:p>
            <a:r>
              <a:rPr lang="en-US" sz="2800" dirty="0" smtClean="0"/>
              <a:t>Balance changes</a:t>
            </a:r>
          </a:p>
          <a:p>
            <a:r>
              <a:rPr lang="en-US" sz="2800" dirty="0" smtClean="0"/>
              <a:t>Despite theoretical risks; no data regarding an increased injury rate during pregnancy</a:t>
            </a:r>
          </a:p>
          <a:p>
            <a:endParaRPr lang="en-US" dirty="0" smtClean="0"/>
          </a:p>
          <a:p>
            <a:endParaRPr lang="en-US" dirty="0" smtClean="0"/>
          </a:p>
        </p:txBody>
      </p:sp>
    </p:spTree>
    <p:custDataLst>
      <p:tags r:id="rId1"/>
    </p:custDataLst>
    <p:extLst>
      <p:ext uri="{BB962C8B-B14F-4D97-AF65-F5344CB8AC3E}">
        <p14:creationId xmlns:p14="http://schemas.microsoft.com/office/powerpoint/2010/main" val="1421491922"/>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b="1" dirty="0" smtClean="0">
                <a:solidFill>
                  <a:schemeClr val="accent1">
                    <a:lumMod val="75000"/>
                  </a:schemeClr>
                </a:solidFill>
              </a:rPr>
              <a:t>Nutritional Requirements</a:t>
            </a:r>
          </a:p>
        </p:txBody>
      </p:sp>
      <p:sp>
        <p:nvSpPr>
          <p:cNvPr id="16386" name="Content Placeholder 2"/>
          <p:cNvSpPr>
            <a:spLocks noGrp="1"/>
          </p:cNvSpPr>
          <p:nvPr>
            <p:ph idx="1"/>
          </p:nvPr>
        </p:nvSpPr>
        <p:spPr/>
        <p:txBody>
          <a:bodyPr/>
          <a:lstStyle/>
          <a:p>
            <a:r>
              <a:rPr lang="en-US" dirty="0" smtClean="0"/>
              <a:t>During pregnancy need additional 300 kcal of energy per day after 13</a:t>
            </a:r>
            <a:r>
              <a:rPr lang="en-US" baseline="30000" dirty="0" smtClean="0"/>
              <a:t>th</a:t>
            </a:r>
            <a:r>
              <a:rPr lang="en-US" dirty="0" smtClean="0"/>
              <a:t> week of pregnancy, even more if exercising</a:t>
            </a:r>
          </a:p>
          <a:p>
            <a:r>
              <a:rPr lang="en-US" dirty="0" smtClean="0"/>
              <a:t>Pregnant women use carbohydrate at a greater rate at rest and during exercise than non-pregnant</a:t>
            </a:r>
          </a:p>
        </p:txBody>
      </p:sp>
    </p:spTree>
    <p:custDataLst>
      <p:tags r:id="rId1"/>
    </p:custDataLst>
    <p:extLst>
      <p:ext uri="{BB962C8B-B14F-4D97-AF65-F5344CB8AC3E}">
        <p14:creationId xmlns:p14="http://schemas.microsoft.com/office/powerpoint/2010/main" val="1554439743"/>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762000"/>
            <a:ext cx="8229600" cy="4830763"/>
          </a:xfrm>
        </p:spPr>
        <p:txBody>
          <a:bodyPr rtlCol="0">
            <a:normAutofit fontScale="92500" lnSpcReduction="10000"/>
          </a:bodyPr>
          <a:lstStyle/>
          <a:p>
            <a:pPr fontAlgn="auto">
              <a:spcAft>
                <a:spcPts val="0"/>
              </a:spcAft>
              <a:buFont typeface="Arial" pitchFamily="34" charset="0"/>
              <a:buChar char="•"/>
              <a:defRPr/>
            </a:pPr>
            <a:r>
              <a:rPr lang="en-US" sz="2000" dirty="0" smtClean="0"/>
              <a:t>Exercising in supine position after the first trimester may cause venous obstruction and conditioning or training exercises in the position should be avoided</a:t>
            </a:r>
          </a:p>
          <a:p>
            <a:pPr fontAlgn="auto">
              <a:spcAft>
                <a:spcPts val="0"/>
              </a:spcAft>
              <a:buFont typeface="Arial" pitchFamily="34" charset="0"/>
              <a:buChar char="•"/>
              <a:defRPr/>
            </a:pPr>
            <a:endParaRPr lang="en-US" sz="2000" dirty="0" smtClean="0"/>
          </a:p>
          <a:p>
            <a:pPr fontAlgn="auto">
              <a:spcAft>
                <a:spcPts val="0"/>
              </a:spcAft>
              <a:buFont typeface="Arial" pitchFamily="34" charset="0"/>
              <a:buChar char="•"/>
              <a:defRPr/>
            </a:pPr>
            <a:r>
              <a:rPr lang="en-US" sz="2000" dirty="0" smtClean="0"/>
              <a:t>Sports with increased incidences of bodily contact or falling are considered high-risk after the first trimester because of potential risk of abdominal trauma.</a:t>
            </a:r>
          </a:p>
          <a:p>
            <a:pPr marL="0" indent="0" fontAlgn="auto">
              <a:spcAft>
                <a:spcPts val="0"/>
              </a:spcAft>
              <a:buNone/>
              <a:defRPr/>
            </a:pPr>
            <a:endParaRPr lang="en-US" sz="2000" dirty="0" smtClean="0"/>
          </a:p>
          <a:p>
            <a:pPr lvl="1" fontAlgn="auto">
              <a:spcAft>
                <a:spcPts val="0"/>
              </a:spcAft>
              <a:buFont typeface="Arial" pitchFamily="34" charset="0"/>
              <a:buChar char="•"/>
              <a:defRPr/>
            </a:pPr>
            <a:r>
              <a:rPr lang="en-US" sz="1600" dirty="0" smtClean="0"/>
              <a:t>Basketball</a:t>
            </a:r>
          </a:p>
          <a:p>
            <a:pPr lvl="1" fontAlgn="auto">
              <a:spcAft>
                <a:spcPts val="0"/>
              </a:spcAft>
              <a:buFont typeface="Arial" pitchFamily="34" charset="0"/>
              <a:buChar char="•"/>
              <a:defRPr/>
            </a:pPr>
            <a:r>
              <a:rPr lang="en-US" sz="1600" dirty="0" smtClean="0"/>
              <a:t>Ice hockey</a:t>
            </a:r>
          </a:p>
          <a:p>
            <a:pPr lvl="1" fontAlgn="auto">
              <a:spcAft>
                <a:spcPts val="0"/>
              </a:spcAft>
              <a:buFont typeface="Arial" pitchFamily="34" charset="0"/>
              <a:buChar char="•"/>
              <a:defRPr/>
            </a:pPr>
            <a:r>
              <a:rPr lang="en-US" sz="1600" dirty="0" smtClean="0"/>
              <a:t>Field hockey</a:t>
            </a:r>
          </a:p>
          <a:p>
            <a:pPr lvl="1" fontAlgn="auto">
              <a:spcAft>
                <a:spcPts val="0"/>
              </a:spcAft>
              <a:buFont typeface="Arial" pitchFamily="34" charset="0"/>
              <a:buChar char="•"/>
              <a:defRPr/>
            </a:pPr>
            <a:r>
              <a:rPr lang="en-US" sz="1600" dirty="0" smtClean="0"/>
              <a:t>Lacrosse</a:t>
            </a:r>
          </a:p>
          <a:p>
            <a:pPr lvl="1" fontAlgn="auto">
              <a:spcAft>
                <a:spcPts val="0"/>
              </a:spcAft>
              <a:buFont typeface="Arial" pitchFamily="34" charset="0"/>
              <a:buChar char="•"/>
              <a:defRPr/>
            </a:pPr>
            <a:r>
              <a:rPr lang="en-US" sz="1600" dirty="0" smtClean="0"/>
              <a:t>Soccer</a:t>
            </a:r>
          </a:p>
          <a:p>
            <a:pPr lvl="1" fontAlgn="auto">
              <a:spcAft>
                <a:spcPts val="0"/>
              </a:spcAft>
              <a:buFont typeface="Arial" pitchFamily="34" charset="0"/>
              <a:buChar char="•"/>
              <a:defRPr/>
            </a:pPr>
            <a:r>
              <a:rPr lang="en-US" sz="1600" dirty="0" smtClean="0"/>
              <a:t>Rugby</a:t>
            </a:r>
          </a:p>
          <a:p>
            <a:pPr lvl="1" fontAlgn="auto">
              <a:spcAft>
                <a:spcPts val="0"/>
              </a:spcAft>
              <a:buFont typeface="Arial" pitchFamily="34" charset="0"/>
              <a:buChar char="•"/>
              <a:defRPr/>
            </a:pPr>
            <a:r>
              <a:rPr lang="en-US" sz="1600" dirty="0" smtClean="0"/>
              <a:t>Gymnastics</a:t>
            </a:r>
          </a:p>
          <a:p>
            <a:pPr lvl="1" fontAlgn="auto">
              <a:spcAft>
                <a:spcPts val="0"/>
              </a:spcAft>
              <a:buFont typeface="Arial" pitchFamily="34" charset="0"/>
              <a:buChar char="•"/>
              <a:defRPr/>
            </a:pPr>
            <a:r>
              <a:rPr lang="en-US" sz="1600" dirty="0" smtClean="0"/>
              <a:t>Equestrian</a:t>
            </a:r>
          </a:p>
          <a:p>
            <a:pPr lvl="1" fontAlgn="auto">
              <a:spcAft>
                <a:spcPts val="0"/>
              </a:spcAft>
              <a:buFont typeface="Arial" pitchFamily="34" charset="0"/>
              <a:buChar char="•"/>
              <a:defRPr/>
            </a:pPr>
            <a:r>
              <a:rPr lang="en-US" sz="1600" dirty="0" smtClean="0"/>
              <a:t>Downhill Skiing </a:t>
            </a:r>
            <a:endParaRPr lang="en-US" sz="1600" dirty="0"/>
          </a:p>
        </p:txBody>
      </p:sp>
    </p:spTree>
    <p:custDataLst>
      <p:tags r:id="rId1"/>
    </p:custDataLst>
    <p:extLst>
      <p:ext uri="{BB962C8B-B14F-4D97-AF65-F5344CB8AC3E}">
        <p14:creationId xmlns:p14="http://schemas.microsoft.com/office/powerpoint/2010/main" val="991662865"/>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029200"/>
          </a:xfrm>
        </p:spPr>
        <p:txBody>
          <a:bodyPr rtlCol="0">
            <a:normAutofit fontScale="77500" lnSpcReduction="20000"/>
          </a:bodyPr>
          <a:lstStyle/>
          <a:p>
            <a:pPr fontAlgn="auto">
              <a:spcAft>
                <a:spcPts val="0"/>
              </a:spcAft>
              <a:buFont typeface="Arial" pitchFamily="34" charset="0"/>
              <a:buChar char="•"/>
              <a:defRPr/>
            </a:pPr>
            <a:r>
              <a:rPr lang="en-US" b="1" dirty="0" smtClean="0">
                <a:solidFill>
                  <a:schemeClr val="tx2">
                    <a:lumMod val="60000"/>
                    <a:lumOff val="40000"/>
                  </a:schemeClr>
                </a:solidFill>
              </a:rPr>
              <a:t>The American College of Obstetrics and Gynecology states</a:t>
            </a:r>
            <a:r>
              <a:rPr lang="en-US" dirty="0" smtClean="0">
                <a:solidFill>
                  <a:schemeClr val="tx2">
                    <a:lumMod val="60000"/>
                    <a:lumOff val="40000"/>
                  </a:schemeClr>
                </a:solidFill>
              </a:rPr>
              <a:t>:  </a:t>
            </a:r>
            <a:r>
              <a:rPr lang="en-US" dirty="0" smtClean="0"/>
              <a:t>competitive athletes can remain active during pregnancy but need to modify their activity as medically indicated and require close supervision.</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t>A student-athlete choosing to compete while pregnant should :</a:t>
            </a:r>
          </a:p>
          <a:p>
            <a:pPr fontAlgn="auto">
              <a:spcAft>
                <a:spcPts val="0"/>
              </a:spcAft>
              <a:buFont typeface="Arial" pitchFamily="34" charset="0"/>
              <a:buChar char="•"/>
              <a:defRPr/>
            </a:pPr>
            <a:endParaRPr lang="en-US" dirty="0" smtClean="0"/>
          </a:p>
          <a:p>
            <a:pPr lvl="1" fontAlgn="auto">
              <a:spcAft>
                <a:spcPts val="0"/>
              </a:spcAft>
              <a:buFont typeface="Arial" pitchFamily="34" charset="0"/>
              <a:buChar char="•"/>
              <a:defRPr/>
            </a:pPr>
            <a:r>
              <a:rPr lang="en-US" dirty="0" smtClean="0"/>
              <a:t>Be made aware of the potential risks of her particular sport and exercise in general while pregnant</a:t>
            </a:r>
          </a:p>
          <a:p>
            <a:pPr lvl="1" fontAlgn="auto">
              <a:spcAft>
                <a:spcPts val="0"/>
              </a:spcAft>
              <a:buFont typeface="Arial" pitchFamily="34" charset="0"/>
              <a:buChar char="•"/>
              <a:defRPr/>
            </a:pPr>
            <a:r>
              <a:rPr lang="en-US" dirty="0" smtClean="0"/>
              <a:t>Be encouraged to discontinue exercise when feeling over-exerted or when any warning sign are present</a:t>
            </a:r>
          </a:p>
          <a:p>
            <a:pPr lvl="1" fontAlgn="auto">
              <a:spcAft>
                <a:spcPts val="0"/>
              </a:spcAft>
              <a:buFont typeface="Arial" pitchFamily="34" charset="0"/>
              <a:buChar char="•"/>
              <a:defRPr/>
            </a:pPr>
            <a:r>
              <a:rPr lang="en-US" dirty="0" smtClean="0"/>
              <a:t>Follow the recommendations of her obstetrical provider in coordination with the team physician</a:t>
            </a:r>
          </a:p>
          <a:p>
            <a:pPr lvl="1" fontAlgn="auto">
              <a:spcAft>
                <a:spcPts val="0"/>
              </a:spcAft>
              <a:buFont typeface="Arial" pitchFamily="34" charset="0"/>
              <a:buChar char="•"/>
              <a:defRPr/>
            </a:pPr>
            <a:r>
              <a:rPr lang="en-US" dirty="0" smtClean="0"/>
              <a:t>Take care to remain well-hydrated and to avoid overheating.</a:t>
            </a:r>
          </a:p>
          <a:p>
            <a:pPr lvl="1" fontAlgn="auto">
              <a:spcAft>
                <a:spcPts val="0"/>
              </a:spcAft>
              <a:buFont typeface="Arial" pitchFamily="34" charset="0"/>
              <a:buChar char="–"/>
              <a:defRPr/>
            </a:pPr>
            <a:endParaRPr lang="en-US" dirty="0"/>
          </a:p>
        </p:txBody>
      </p:sp>
    </p:spTree>
    <p:custDataLst>
      <p:tags r:id="rId1"/>
    </p:custDataLst>
    <p:extLst>
      <p:ext uri="{BB962C8B-B14F-4D97-AF65-F5344CB8AC3E}">
        <p14:creationId xmlns:p14="http://schemas.microsoft.com/office/powerpoint/2010/main" val="2202269691"/>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b="1" dirty="0" smtClean="0">
                <a:solidFill>
                  <a:schemeClr val="accent1">
                    <a:lumMod val="75000"/>
                  </a:schemeClr>
                </a:solidFill>
              </a:rPr>
              <a:t>Exercise Prescription</a:t>
            </a:r>
          </a:p>
        </p:txBody>
      </p:sp>
      <p:sp>
        <p:nvSpPr>
          <p:cNvPr id="19458" name="Content Placeholder 2"/>
          <p:cNvSpPr>
            <a:spLocks noGrp="1"/>
          </p:cNvSpPr>
          <p:nvPr>
            <p:ph idx="1"/>
          </p:nvPr>
        </p:nvSpPr>
        <p:spPr>
          <a:xfrm>
            <a:off x="457200" y="1219200"/>
            <a:ext cx="8229600" cy="4525963"/>
          </a:xfrm>
        </p:spPr>
        <p:txBody>
          <a:bodyPr/>
          <a:lstStyle/>
          <a:p>
            <a:r>
              <a:rPr lang="en-US" sz="2800" dirty="0" smtClean="0"/>
              <a:t>Need to modify exercise prescription for pregnant female if considering contact sports or at risk situations (altitude, diving…)</a:t>
            </a:r>
          </a:p>
          <a:p>
            <a:r>
              <a:rPr lang="en-US" sz="2800" dirty="0" smtClean="0"/>
              <a:t>Variable heart rate response to exercise when pregnant; thus caution when using “target heart rate” for pregnant athlete</a:t>
            </a:r>
          </a:p>
          <a:p>
            <a:r>
              <a:rPr lang="en-US" sz="2800" dirty="0" smtClean="0"/>
              <a:t>Avoid scuba diving, avoid exercise above 2500 meters altitude</a:t>
            </a:r>
          </a:p>
        </p:txBody>
      </p:sp>
    </p:spTree>
    <p:custDataLst>
      <p:tags r:id="rId1"/>
    </p:custDataLst>
    <p:extLst>
      <p:ext uri="{BB962C8B-B14F-4D97-AF65-F5344CB8AC3E}">
        <p14:creationId xmlns:p14="http://schemas.microsoft.com/office/powerpoint/2010/main" val="3123873006"/>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normAutofit fontScale="90000"/>
          </a:bodyPr>
          <a:lstStyle/>
          <a:p>
            <a:r>
              <a:rPr lang="en-US" b="1" dirty="0" smtClean="0">
                <a:solidFill>
                  <a:schemeClr val="accent1">
                    <a:lumMod val="75000"/>
                  </a:schemeClr>
                </a:solidFill>
              </a:rPr>
              <a:t>Effect of Pregnancy on Competition</a:t>
            </a:r>
          </a:p>
        </p:txBody>
      </p:sp>
      <p:sp>
        <p:nvSpPr>
          <p:cNvPr id="20482" name="Content Placeholder 2"/>
          <p:cNvSpPr>
            <a:spLocks noGrp="1"/>
          </p:cNvSpPr>
          <p:nvPr>
            <p:ph idx="1"/>
          </p:nvPr>
        </p:nvSpPr>
        <p:spPr/>
        <p:txBody>
          <a:bodyPr/>
          <a:lstStyle/>
          <a:p>
            <a:r>
              <a:rPr lang="en-US" dirty="0" smtClean="0"/>
              <a:t>Weight gain</a:t>
            </a:r>
          </a:p>
          <a:p>
            <a:r>
              <a:rPr lang="en-US" dirty="0" smtClean="0"/>
              <a:t>Ability to stop/start</a:t>
            </a:r>
          </a:p>
          <a:p>
            <a:r>
              <a:rPr lang="en-US" dirty="0" smtClean="0"/>
              <a:t>Decrease in efficiency of finely tuned skill movement </a:t>
            </a:r>
            <a:r>
              <a:rPr lang="en-US" dirty="0" smtClean="0">
                <a:sym typeface="Wingdings" pitchFamily="2" charset="2"/>
              </a:rPr>
              <a:t> increased injury risk?</a:t>
            </a:r>
          </a:p>
          <a:p>
            <a:r>
              <a:rPr lang="en-US" dirty="0" smtClean="0">
                <a:sym typeface="Wingdings" pitchFamily="2" charset="2"/>
              </a:rPr>
              <a:t>Anemia  change in performance</a:t>
            </a:r>
          </a:p>
          <a:p>
            <a:r>
              <a:rPr lang="en-US" dirty="0" smtClean="0">
                <a:sym typeface="Wingdings" pitchFamily="2" charset="2"/>
              </a:rPr>
              <a:t>Fluid shifts / concerns</a:t>
            </a:r>
          </a:p>
          <a:p>
            <a:r>
              <a:rPr lang="en-US" dirty="0" smtClean="0">
                <a:sym typeface="Wingdings" pitchFamily="2" charset="2"/>
              </a:rPr>
              <a:t>Thermoregulatory concerns</a:t>
            </a:r>
            <a:endParaRPr lang="en-US" dirty="0" smtClean="0"/>
          </a:p>
        </p:txBody>
      </p:sp>
    </p:spTree>
    <p:custDataLst>
      <p:tags r:id="rId1"/>
    </p:custDataLst>
    <p:extLst>
      <p:ext uri="{BB962C8B-B14F-4D97-AF65-F5344CB8AC3E}">
        <p14:creationId xmlns:p14="http://schemas.microsoft.com/office/powerpoint/2010/main" val="3253508420"/>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b="1" dirty="0" smtClean="0">
                <a:solidFill>
                  <a:schemeClr val="accent1">
                    <a:lumMod val="75000"/>
                  </a:schemeClr>
                </a:solidFill>
              </a:rPr>
              <a:t>Air Travel</a:t>
            </a:r>
          </a:p>
        </p:txBody>
      </p:sp>
      <p:sp>
        <p:nvSpPr>
          <p:cNvPr id="21506" name="Content Placeholder 2"/>
          <p:cNvSpPr>
            <a:spLocks noGrp="1"/>
          </p:cNvSpPr>
          <p:nvPr>
            <p:ph idx="1"/>
          </p:nvPr>
        </p:nvSpPr>
        <p:spPr>
          <a:xfrm>
            <a:off x="457200" y="1143000"/>
            <a:ext cx="8229600" cy="4525963"/>
          </a:xfrm>
        </p:spPr>
        <p:txBody>
          <a:bodyPr/>
          <a:lstStyle/>
          <a:p>
            <a:r>
              <a:rPr lang="en-US" dirty="0" smtClean="0"/>
              <a:t>Commercial air travel; no significant risk</a:t>
            </a:r>
          </a:p>
          <a:p>
            <a:r>
              <a:rPr lang="en-US" dirty="0" smtClean="0"/>
              <a:t>Problematic if severe anemia, sickle cell, clotting disorder, platelet insufficiency</a:t>
            </a:r>
          </a:p>
          <a:p>
            <a:r>
              <a:rPr lang="en-US" dirty="0" smtClean="0"/>
              <a:t>Safest time to travel; 2</a:t>
            </a:r>
            <a:r>
              <a:rPr lang="en-US" baseline="30000" dirty="0" smtClean="0"/>
              <a:t>nd</a:t>
            </a:r>
            <a:r>
              <a:rPr lang="en-US" dirty="0" smtClean="0"/>
              <a:t> trimester (8-24 weeks; lowest risk for premature labor)</a:t>
            </a:r>
          </a:p>
          <a:p>
            <a:r>
              <a:rPr lang="en-US" dirty="0" smtClean="0"/>
              <a:t>Avoid after 36 weeks or if preterm delivery risk</a:t>
            </a:r>
          </a:p>
        </p:txBody>
      </p:sp>
    </p:spTree>
    <p:custDataLst>
      <p:tags r:id="rId1"/>
    </p:custDataLst>
    <p:extLst>
      <p:ext uri="{BB962C8B-B14F-4D97-AF65-F5344CB8AC3E}">
        <p14:creationId xmlns:p14="http://schemas.microsoft.com/office/powerpoint/2010/main" val="2093269690"/>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289</TotalTime>
  <Words>574</Words>
  <Application>Microsoft Office PowerPoint</Application>
  <PresentationFormat>On-screen Show (4:3)</PresentationFormat>
  <Paragraphs>73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ＭＳ Ｐゴシック</vt:lpstr>
      <vt:lpstr>Arial</vt:lpstr>
      <vt:lpstr>Calibri</vt:lpstr>
      <vt:lpstr>Wingdings</vt:lpstr>
      <vt:lpstr>Office Theme</vt:lpstr>
      <vt:lpstr>PowerPoint Presentation</vt:lpstr>
      <vt:lpstr>PowerPoint Presentation</vt:lpstr>
      <vt:lpstr>Musculoskeletal Adaptations</vt:lpstr>
      <vt:lpstr>Nutritional Requirements</vt:lpstr>
      <vt:lpstr>PowerPoint Presentation</vt:lpstr>
      <vt:lpstr>PowerPoint Presentation</vt:lpstr>
      <vt:lpstr>Exercise Prescription</vt:lpstr>
      <vt:lpstr>Effect of Pregnancy on Competition</vt:lpstr>
      <vt:lpstr>Air Travel</vt:lpstr>
      <vt:lpstr>Institutional Policy on the Pregnant Student-Athlete</vt:lpstr>
      <vt:lpstr>WARNING SIGNS TO TERMINATE EXERCISE WHILE PREGNANT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Kaitlyn Smith</dc:creator>
  <cp:lastModifiedBy>Russell Lowe</cp:lastModifiedBy>
  <cp:revision>23</cp:revision>
  <dcterms:created xsi:type="dcterms:W3CDTF">2013-07-02T18:43:56Z</dcterms:created>
  <dcterms:modified xsi:type="dcterms:W3CDTF">2014-11-18T21:58:48Z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A6F268E2-EBD3-41AB-9EB2-435509379D33</vt:lpwstr>
  </property>
  <property fmtid="{D5CDD505-2E9C-101B-9397-08002B2CF9AE}" pid="3" name="ArticulatePath">
    <vt:lpwstr>New Logo PPT template</vt:lpwstr>
  </property>
</Properties>
</file>