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28" autoAdjust="0"/>
  </p:normalViewPr>
  <p:slideViewPr>
    <p:cSldViewPr>
      <p:cViewPr varScale="1">
        <p:scale>
          <a:sx n="96" d="100"/>
          <a:sy n="96" d="100"/>
        </p:scale>
        <p:origin x="4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8A3F3D-F541-4746-8F2E-1204A547253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12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a.org/sites/default/files/EmergencyPlanningInAthletics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Emergency Action Planning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200" b="1" dirty="0" smtClean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 smtClean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Responsibility for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Provide documentation of actions </a:t>
            </a:r>
            <a:r>
              <a:rPr lang="en-US" sz="2000" dirty="0"/>
              <a:t>taken during </a:t>
            </a:r>
            <a:r>
              <a:rPr lang="en-US" sz="2000" dirty="0" smtClean="0"/>
              <a:t>emergency and </a:t>
            </a:r>
            <a:r>
              <a:rPr lang="en-US" sz="2000" dirty="0"/>
              <a:t>evaluation of emergency response </a:t>
            </a:r>
            <a:endParaRPr lang="en-US" sz="20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Persons responsible for documentation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FF0000"/>
                </a:solidFill>
              </a:rPr>
              <a:t>Insert institutional information here</a:t>
            </a:r>
            <a:endParaRPr lang="en-US" sz="16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Institutional </a:t>
            </a:r>
            <a:r>
              <a:rPr lang="en-US" sz="2000" dirty="0"/>
              <a:t>personnel </a:t>
            </a:r>
            <a:r>
              <a:rPr lang="en-US" sz="2000" dirty="0" smtClean="0"/>
              <a:t>training</a:t>
            </a:r>
            <a:endParaRPr lang="en-US" sz="20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Include the personnel involved, what EAP’s were covered, signatures and dates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FF0000"/>
                </a:solidFill>
              </a:rPr>
              <a:t>Insert institutional information here</a:t>
            </a:r>
            <a:endParaRPr lang="en-US" sz="16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E</a:t>
            </a:r>
            <a:r>
              <a:rPr lang="en-US" sz="2000" dirty="0" smtClean="0"/>
              <a:t>quipment maintenance</a:t>
            </a:r>
            <a:endParaRPr lang="en-US" sz="16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Specify who and how equipment should be maintained and include a location for documentation of equipment maintenance.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IE: “All AED’s will be checked weekly to ensure proper functioning”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FF0000"/>
                </a:solidFill>
              </a:rPr>
              <a:t>Insert institutional information here</a:t>
            </a:r>
            <a:endParaRPr lang="en-US" sz="16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EAPs should be reviewed and rehearsed annually, and documentation should be made if there were any modifications to the plan.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FF0000"/>
                </a:solidFill>
              </a:rPr>
              <a:t>Insert institutional plans for EAP rehearsal</a:t>
            </a:r>
            <a:endParaRPr lang="en-US" sz="1600" dirty="0">
              <a:solidFill>
                <a:srgbClr val="FF000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6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6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025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144588"/>
            <a:ext cx="8853487" cy="4981575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200" dirty="0"/>
              <a:t>National Athletic Trainers’ Association Position Statement: Emergency Planning in </a:t>
            </a:r>
            <a:r>
              <a:rPr lang="en-US" sz="1200" dirty="0" smtClean="0"/>
              <a:t>Athletics (2002)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200" dirty="0">
                <a:latin typeface="+mj-lt"/>
                <a:hlinkClick r:id="rId3"/>
              </a:rPr>
              <a:t>https://</a:t>
            </a:r>
            <a:r>
              <a:rPr lang="en-US" sz="1200" dirty="0" smtClean="0">
                <a:latin typeface="+mj-lt"/>
                <a:hlinkClick r:id="rId3"/>
              </a:rPr>
              <a:t>www.nata.org/sites/default/files/EmergencyPlanningInAthletics.pdf</a:t>
            </a:r>
            <a:endParaRPr lang="en-US" sz="1200" dirty="0" smtClean="0">
              <a:latin typeface="+mj-lt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200" dirty="0">
              <a:latin typeface="+mj-lt"/>
            </a:endParaRP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sz="1200" dirty="0" smtClean="0">
              <a:latin typeface="+mj-lt"/>
            </a:endParaRP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998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609600" y="374650"/>
            <a:ext cx="7848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Emergency Action Planning -EAP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979488"/>
            <a:ext cx="8153400" cy="56626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Why an EAP is needed: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  <a:cs typeface="+mn-cs"/>
              </a:rPr>
              <a:t>Establish a plan to avoid and deal with </a:t>
            </a:r>
            <a:r>
              <a:rPr lang="en-US" sz="2200" dirty="0" smtClean="0">
                <a:latin typeface="+mn-lt"/>
                <a:cs typeface="+mn-cs"/>
              </a:rPr>
              <a:t>necessary </a:t>
            </a:r>
            <a:r>
              <a:rPr lang="en-US" sz="2200" dirty="0">
                <a:latin typeface="+mn-lt"/>
                <a:cs typeface="+mn-cs"/>
              </a:rPr>
              <a:t>catastrophic incidents.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  <a:cs typeface="+mn-cs"/>
              </a:rPr>
              <a:t>Establish protocols and role delineation for efficient implementation and protection from liability.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  <a:cs typeface="+mn-cs"/>
              </a:rPr>
              <a:t>Maintain standards in regard to equipment storage, usage and accessibility.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  <a:cs typeface="+mn-cs"/>
              </a:rPr>
              <a:t>Collaborate with institutional personnel and local emergency medical services to develop the most effective way to handle an emergency to decrease confusion and length of time to definitive care.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  <a:cs typeface="+mn-cs"/>
              </a:rPr>
              <a:t>Specify the emergency action plan for different athletic venues, both on and off campus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  <a:cs typeface="+mn-cs"/>
              </a:rPr>
              <a:t>Avoid legalities by documenting all components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+mn-lt"/>
              <a:cs typeface="+mn-cs"/>
            </a:endParaRP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827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EAP Includes the Following: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Identification of emergency personnel involved and </a:t>
            </a:r>
            <a:r>
              <a:rPr lang="en-US" sz="2000" dirty="0"/>
              <a:t>where extra </a:t>
            </a:r>
            <a:r>
              <a:rPr lang="en-US" sz="2000" dirty="0" smtClean="0"/>
              <a:t>personnel may are located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Role </a:t>
            </a:r>
            <a:r>
              <a:rPr lang="en-US" sz="2000" dirty="0"/>
              <a:t>delineation for all emergency personnel </a:t>
            </a:r>
            <a:r>
              <a:rPr lang="en-US" sz="2000" dirty="0" smtClean="0"/>
              <a:t>involved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Emergency </a:t>
            </a:r>
            <a:r>
              <a:rPr lang="en-US" sz="2000" dirty="0"/>
              <a:t>equipment necessary and the location of the </a:t>
            </a:r>
            <a:r>
              <a:rPr lang="en-US" sz="2000" dirty="0" smtClean="0"/>
              <a:t>equipment</a:t>
            </a: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Communication system and protocol (including when incidents occur away from campus and various staffing circumstances)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Site specific instructions for every venue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Directions for EMS to access all facilities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Identification of responsibility </a:t>
            </a:r>
            <a:r>
              <a:rPr lang="en-US" sz="2000" dirty="0"/>
              <a:t>for documentation of: actions taken during emergency, evaluation of emergency response, institutional personnel training, and equipment maintenance.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549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Emergency Health Care Personnel and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EF2B2D"/>
                </a:solidFill>
              </a:rPr>
              <a:t>Insert your institutional health care responsibilities for specific team activities (practices, games, conditioning sessions, etc.)</a:t>
            </a:r>
            <a:endParaRPr lang="en-US" sz="1600" dirty="0" smtClean="0">
              <a:solidFill>
                <a:srgbClr val="EF2B2D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rgbClr val="EF2B2D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EF2B2D"/>
                </a:solidFill>
              </a:rPr>
              <a:t>Insert </a:t>
            </a:r>
            <a:r>
              <a:rPr lang="en-US" sz="2000" dirty="0">
                <a:solidFill>
                  <a:srgbClr val="EF2B2D"/>
                </a:solidFill>
              </a:rPr>
              <a:t>the location of where extra responders are located in the event that more responders are necessary</a:t>
            </a:r>
            <a:r>
              <a:rPr lang="en-US" sz="2000" dirty="0" smtClean="0">
                <a:solidFill>
                  <a:srgbClr val="EF2B2D"/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EF2B2D"/>
              </a:solidFill>
            </a:endParaRPr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EF2B2D"/>
                </a:solidFill>
              </a:rPr>
              <a:t>Insert </a:t>
            </a:r>
            <a:r>
              <a:rPr lang="en-US" sz="2000" dirty="0">
                <a:solidFill>
                  <a:srgbClr val="EF2B2D"/>
                </a:solidFill>
              </a:rPr>
              <a:t>the level of training and role that each responder will have in implementing the </a:t>
            </a:r>
            <a:r>
              <a:rPr lang="en-US" sz="2000" dirty="0" smtClean="0">
                <a:solidFill>
                  <a:srgbClr val="EF2B2D"/>
                </a:solidFill>
              </a:rPr>
              <a:t>plan.</a:t>
            </a:r>
          </a:p>
          <a:p>
            <a:pPr marL="742950" lvl="2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EF2B2D"/>
                </a:solidFill>
              </a:rPr>
              <a:t>Include first responder’s role and ensure that every medical personnel knows their roles with differing emergency situations</a:t>
            </a:r>
            <a:endParaRPr lang="en-US" sz="1600" dirty="0">
              <a:solidFill>
                <a:srgbClr val="EF2B2D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179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Basic Roles for First Responders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7418"/>
            <a:ext cx="8229600" cy="556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b="1" dirty="0" smtClean="0"/>
              <a:t>Facilitate immediate care of injured or ill student athlete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 smtClean="0"/>
              <a:t>Retrieve all necessary emergency equipment. </a:t>
            </a:r>
            <a:r>
              <a:rPr lang="en-US" sz="1700" dirty="0" smtClean="0">
                <a:solidFill>
                  <a:srgbClr val="FF0000"/>
                </a:solidFill>
              </a:rPr>
              <a:t>Insert specific institutional locations of emergency equipment.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b="1" dirty="0" smtClean="0"/>
              <a:t>Activate EMS personnel, provide information to EMS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i="1" dirty="0"/>
              <a:t>name, location, telephone </a:t>
            </a:r>
            <a:r>
              <a:rPr lang="en-US" sz="1700" dirty="0"/>
              <a:t>number of caller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nature of </a:t>
            </a:r>
            <a:r>
              <a:rPr lang="en-US" sz="1700" dirty="0" smtClean="0"/>
              <a:t>emergency </a:t>
            </a:r>
            <a:r>
              <a:rPr lang="en-US" sz="1700" dirty="0"/>
              <a:t>(</a:t>
            </a:r>
            <a:r>
              <a:rPr lang="en-US" sz="1700" dirty="0" smtClean="0"/>
              <a:t>medical </a:t>
            </a:r>
            <a:r>
              <a:rPr lang="en-US" sz="1700" dirty="0"/>
              <a:t>or non-</a:t>
            </a:r>
            <a:r>
              <a:rPr lang="en-US" sz="1700" dirty="0" smtClean="0"/>
              <a:t>medical)</a:t>
            </a:r>
            <a:endParaRPr lang="en-US" sz="17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number </a:t>
            </a:r>
            <a:r>
              <a:rPr lang="en-US" sz="1700" dirty="0" smtClean="0"/>
              <a:t>and condition of athlete(s)</a:t>
            </a:r>
            <a:endParaRPr lang="en-US" sz="17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 smtClean="0"/>
              <a:t>first </a:t>
            </a:r>
            <a:r>
              <a:rPr lang="en-US" sz="1700" dirty="0"/>
              <a:t>aid treatment initiated by first </a:t>
            </a:r>
            <a:r>
              <a:rPr lang="en-US" sz="1700" dirty="0" smtClean="0"/>
              <a:t>responder, or by other specified medical practitioner </a:t>
            </a:r>
            <a:endParaRPr lang="en-US" sz="17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specific directions as needed to locate the emergency scene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other information as requested by dispatcher </a:t>
            </a:r>
            <a:endParaRPr lang="en-US" sz="17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 smtClean="0">
                <a:solidFill>
                  <a:srgbClr val="FF0000"/>
                </a:solidFill>
              </a:rPr>
              <a:t>Insert institutional specific phone numbers to activate EMS</a:t>
            </a:r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b="1" dirty="0" smtClean="0"/>
              <a:t>Scene control: </a:t>
            </a:r>
            <a:r>
              <a:rPr lang="en-US" sz="1700" dirty="0" smtClean="0"/>
              <a:t>limit scene to specific providers and move bystanders away from area</a:t>
            </a:r>
            <a:endParaRPr lang="en-US" sz="17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 </a:t>
            </a:r>
            <a:r>
              <a:rPr lang="en-US" sz="1700" b="1" dirty="0"/>
              <a:t>Direct EMS to Scene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Designate individual to wait in front of entrance to “flag down” EMS and direct to </a:t>
            </a:r>
            <a:r>
              <a:rPr lang="en-US" sz="1700" dirty="0" smtClean="0"/>
              <a:t>scene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7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586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944562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Communication Protocol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Effective communication will often be the difference between life and death in catastrophic events.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Seen in either length of time to definitive care or congruency of implementation in catastrophic events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Insert institutional information here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Communication methods and the order of the chain of command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IE: “cell phones will be used at the practice field and EMS will be the first to be notified”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Insert institutional information here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Establish a code system for level of injury, and protocol for radio calls (if utilized as part of the system).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Triage system; </a:t>
            </a:r>
            <a:r>
              <a:rPr lang="en-US" sz="1600" dirty="0" err="1" smtClean="0"/>
              <a:t>ie</a:t>
            </a:r>
            <a:r>
              <a:rPr lang="en-US" sz="1600" dirty="0" smtClean="0"/>
              <a:t> “’Code Red’ for splinting emergency”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Do not use student-athlete’s name over the radio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Insert institutional information here if utilized</a:t>
            </a:r>
            <a:endParaRPr lang="en-US" sz="1600" dirty="0" smtClean="0"/>
          </a:p>
          <a:p>
            <a:pPr lvl="1"/>
            <a:endParaRPr lang="en-US" sz="16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284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Institutional Locations</a:t>
            </a:r>
            <a:b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Emergency Equipment/Personnel</a:t>
            </a:r>
            <a:b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Locations of Emergency Equipment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Insert institutional information here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Location of AEDs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 Insert institutional information here</a:t>
            </a:r>
          </a:p>
          <a:p>
            <a:pPr>
              <a:buFont typeface="Arial" charset="0"/>
              <a:buNone/>
            </a:pPr>
            <a:endParaRPr lang="en-US" sz="2400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521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Site Specific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EAP for every athletic venue</a:t>
            </a:r>
            <a:r>
              <a:rPr lang="en-US" sz="2000" dirty="0" smtClean="0"/>
              <a:t>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Include differences in locations of emergency equipment, personnel, communication, and EMS directions.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Insert your institutional information here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Insert your inclement weather shelter locations here (lightning, tornado, etc.)</a:t>
            </a: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Insert any differences between practices, games, and other events or activities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672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Directions for EMS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Provide names of roads and entrances to be used, include: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Preferred Directions/Entrances to Facility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Name of Facility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Important landmarks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When giving directions make sure there are no gates or doors that have to be unlocked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Insert specific information on gates/doors that need to be locked/unlocked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930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212</TotalTime>
  <Words>778</Words>
  <Application>Microsoft Office PowerPoint</Application>
  <PresentationFormat>On-screen Show (4:3)</PresentationFormat>
  <Paragraphs>94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ＭＳ Ｐゴシック</vt:lpstr>
      <vt:lpstr>Arial</vt:lpstr>
      <vt:lpstr>Calibri</vt:lpstr>
      <vt:lpstr>Office Theme</vt:lpstr>
      <vt:lpstr>PowerPoint Presentation</vt:lpstr>
      <vt:lpstr>PowerPoint Presentation</vt:lpstr>
      <vt:lpstr>EAP Includes the Following:</vt:lpstr>
      <vt:lpstr>Emergency Health Care Personnel and Responsibilities</vt:lpstr>
      <vt:lpstr>Basic Roles for First Responders</vt:lpstr>
      <vt:lpstr>Communication Protocol </vt:lpstr>
      <vt:lpstr>Institutional Locations Emergency Equipment/Personnel </vt:lpstr>
      <vt:lpstr>Site Specific Instructions</vt:lpstr>
      <vt:lpstr>Directions for EMS </vt:lpstr>
      <vt:lpstr>Responsibility for Documentation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John Barrett</cp:lastModifiedBy>
  <cp:revision>20</cp:revision>
  <dcterms:created xsi:type="dcterms:W3CDTF">2013-07-02T18:43:56Z</dcterms:created>
  <dcterms:modified xsi:type="dcterms:W3CDTF">2017-02-21T20:35:18Z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A6F268E2-EBD3-41AB-9EB2-435509379D33</vt:lpwstr>
  </property>
  <property fmtid="{D5CDD505-2E9C-101B-9397-08002B2CF9AE}" pid="3" name="ArticulatePath">
    <vt:lpwstr>New Logo PPT template</vt:lpwstr>
  </property>
</Properties>
</file>