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4" r:id="rId3"/>
    <p:sldId id="265" r:id="rId4"/>
    <p:sldId id="266" r:id="rId5"/>
    <p:sldId id="267" r:id="rId6"/>
    <p:sldId id="273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56" autoAdjust="0"/>
  </p:normalViewPr>
  <p:slideViewPr>
    <p:cSldViewPr>
      <p:cViewPr varScale="1">
        <p:scale>
          <a:sx n="80" d="100"/>
          <a:sy n="80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7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a.org/sites/default/files/attr-44-04-434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hyperlink" Target="http://www.nata.org/sites/default/files/MgmtOfSportRelatedConcussion.pdf" TargetMode="External"/><Relationship Id="rId4" Type="http://schemas.openxmlformats.org/officeDocument/2006/relationships/hyperlink" Target="http://ttp:/www.nata.org/sites/default/files/attr-44-04-434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3.amazonaws.com/ncaa/web_video/health_and_safety/concussion/concussion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Concussions in Intercollegiate Athletics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Concussion Management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68313" y="1143000"/>
            <a:ext cx="8229600" cy="256045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Progression of Return to Play</a:t>
            </a:r>
          </a:p>
          <a:p>
            <a:pPr>
              <a:buFont typeface="Arial" charset="0"/>
              <a:buNone/>
            </a:pPr>
            <a:endParaRPr lang="en-US" sz="1050" dirty="0"/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r>
              <a:rPr lang="en-US" sz="1600" dirty="0"/>
              <a:t>Insert institutional recommendations for step-wise return to play criteria.</a:t>
            </a:r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r>
              <a:rPr lang="en-US" sz="1600" dirty="0"/>
              <a:t>Once a concussed student-athlete has returned to baseline level of symptoms, cognitive function and balance, then the return-to-play progression can be initiated</a:t>
            </a:r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r>
              <a:rPr lang="en-US" sz="1600" dirty="0"/>
              <a:t>Consider providing a template, as below, suggesting that progression should be gradual, and that the time spent at each stage should be individualized (from Vienna Guidelines </a:t>
            </a:r>
            <a:r>
              <a:rPr lang="fr-FR" sz="1600" dirty="0"/>
              <a:t>’</a:t>
            </a:r>
            <a:r>
              <a:rPr lang="en-US" sz="1600" dirty="0"/>
              <a:t>01, Zurich ‘09)</a:t>
            </a:r>
          </a:p>
          <a:p>
            <a:pPr>
              <a:buClr>
                <a:srgbClr val="2D008E"/>
              </a:buClr>
            </a:pPr>
            <a:r>
              <a:rPr lang="en-US" sz="1600" dirty="0"/>
              <a:t>Medical clearance must be determined by the team physician/physician designee, or athletic trainer in consultation with a team physician.</a:t>
            </a:r>
          </a:p>
          <a:p>
            <a:pPr marL="0" indent="0">
              <a:buClr>
                <a:srgbClr val="2D008E"/>
              </a:buClr>
              <a:buNone/>
            </a:pPr>
            <a:endParaRPr lang="en-US" sz="1600" dirty="0"/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endParaRPr lang="en-US" sz="1600" dirty="0"/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endParaRPr lang="en-US" sz="18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896" y="3886200"/>
            <a:ext cx="5405747" cy="2514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8327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Additional Resources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514531" y="1628775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Consensus Statement on Concussion in Sport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</a:t>
            </a:r>
            <a:r>
              <a:rPr lang="en-US" sz="2000" dirty="0">
                <a:solidFill>
                  <a:srgbClr val="1F497D"/>
                </a:solidFill>
                <a:hlinkClick r:id="rId4"/>
              </a:rPr>
              <a:t>ttp://www.nata.org/sites/default/files/attr-44-04-434.pdf</a:t>
            </a:r>
            <a:r>
              <a:rPr lang="en-US" sz="2000" dirty="0">
                <a:solidFill>
                  <a:srgbClr val="1F497D"/>
                </a:solidFill>
              </a:rPr>
              <a:t> 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sz="2800" dirty="0">
                <a:solidFill>
                  <a:srgbClr val="4F81BD"/>
                </a:solidFill>
              </a:rPr>
              <a:t>Year Round Football Practice Contact Recommendations</a:t>
            </a:r>
          </a:p>
          <a:p>
            <a:pPr marL="0" indent="0">
              <a:buNone/>
            </a:pPr>
            <a:r>
              <a:rPr lang="en-US" sz="1100" b="1" u="sng" dirty="0">
                <a:solidFill>
                  <a:srgbClr val="1F497D"/>
                </a:solidFill>
              </a:rPr>
              <a:t>http://www.ncaa.org/sites/default/files/Year%20Round%20Football%20Practice%20Contact%20Recommendations_2017011.pdf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Management of Sport Related Concussion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hlinkClick r:id="rId5"/>
              </a:rPr>
              <a:t>http://www.nata.org/sites/default/files/MgmtOfSportRelatedConcussion.pdf</a:t>
            </a:r>
            <a:r>
              <a:rPr lang="en-US" sz="2000" dirty="0"/>
              <a:t>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78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NCAA Concussion</a:t>
            </a:r>
            <a:br>
              <a:rPr lang="en-US" sz="3600" b="1" dirty="0"/>
            </a:br>
            <a:r>
              <a:rPr lang="en-US" sz="3600" b="1" dirty="0">
                <a:solidFill>
                  <a:srgbClr val="376092"/>
                </a:solidFill>
                <a:latin typeface="Calibri"/>
              </a:rPr>
              <a:t>Policy and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32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7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NCAA Concussion Rule  - Adopted 8/12/2010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n-US" sz="7200" b="1" dirty="0">
              <a:solidFill>
                <a:srgbClr val="EF2B2D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7200" dirty="0"/>
              <a:t>An active member institution shall have a </a:t>
            </a:r>
            <a:r>
              <a:rPr lang="en-US" sz="7200" b="1" dirty="0"/>
              <a:t>concussion</a:t>
            </a:r>
            <a:r>
              <a:rPr lang="en-US" sz="7200" dirty="0"/>
              <a:t> management plan for its student-athletes.  The plan shall include, but is not limited to, the following: 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72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7200" dirty="0"/>
              <a:t>An annual process that ensures student-athletes are educated about the signs and symptoms of concussions.  Student-athletes must acknowledge that they have received information about the signs and symptoms of concussions and that they have a responsibility to report </a:t>
            </a:r>
            <a:r>
              <a:rPr lang="en-US" sz="7200" b="1" dirty="0"/>
              <a:t>concussion</a:t>
            </a:r>
            <a:r>
              <a:rPr lang="en-US" sz="7200" dirty="0"/>
              <a:t>-related injuries and illnesses to a medical staff member;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73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NCAA Concussion</a:t>
            </a:r>
            <a:br>
              <a:rPr lang="en-US" sz="3600" b="1" dirty="0"/>
            </a:br>
            <a:r>
              <a:rPr lang="en-US" sz="3600" b="1" dirty="0">
                <a:solidFill>
                  <a:srgbClr val="376092"/>
                </a:solidFill>
                <a:latin typeface="Calibri"/>
              </a:rPr>
              <a:t>Policy and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8420"/>
            <a:ext cx="8229600" cy="4525963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/>
              <a:t>A process that ensures a student-athlete who exhibits signs, symptoms or behaviors consistent with a </a:t>
            </a:r>
            <a:r>
              <a:rPr lang="en-US" sz="1800" b="1" dirty="0"/>
              <a:t>concussion</a:t>
            </a:r>
            <a:r>
              <a:rPr lang="en-US" sz="1800" dirty="0"/>
              <a:t> shall be removed from athletics activities (e.g., competition, practice, conditioning sessions) and evaluated by a medical staff member (e.g., sports medicine staff, team physician) with experience in the evaluation and management of concussions;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05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/>
              <a:t>A policy that precludes a student-athlete diagnosed with a </a:t>
            </a:r>
            <a:r>
              <a:rPr lang="en-US" sz="1800" b="1" dirty="0"/>
              <a:t>concussion</a:t>
            </a:r>
            <a:r>
              <a:rPr lang="en-US" sz="1800" dirty="0"/>
              <a:t> from returning to athletics activity (e.g., competition, practice, conditioning sessions) for at least the remainder of that calendar day; and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05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/>
              <a:t>A policy that requires medical clearance for a student-athlete diagnosed with a </a:t>
            </a:r>
            <a:r>
              <a:rPr lang="en-US" sz="1800" b="1" dirty="0"/>
              <a:t>concussion</a:t>
            </a:r>
            <a:r>
              <a:rPr lang="en-US" sz="1800" dirty="0"/>
              <a:t> to return to the athletics activity (e.g., competition, practice, conditioning sessions) as determined by a physician (e.g., team physician) or the physician's designee.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5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150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Concussion Overview Presentation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>
              <a:solidFill>
                <a:srgbClr val="EF2B2D"/>
              </a:solidFill>
            </a:endParaRPr>
          </a:p>
          <a:p>
            <a:pPr marL="0" indent="0" algn="ctr">
              <a:buNone/>
            </a:pPr>
            <a:endParaRPr lang="en-US" sz="1050" dirty="0">
              <a:solidFill>
                <a:srgbClr val="EF2B2D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NCAA Concussion Video (10 min)</a:t>
            </a:r>
          </a:p>
          <a:p>
            <a:pPr algn="ctr">
              <a:buFont typeface="Arial" charset="0"/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en-US" sz="2400" dirty="0">
                <a:solidFill>
                  <a:srgbClr val="FF0000"/>
                </a:solidFill>
                <a:hlinkClick r:id="rId3"/>
              </a:rPr>
              <a:t>http://s3.amazonaws.com/ncaa/web_video/health_and_safety/concussion/concussion.html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78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Concussion Education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rgbClr val="EF2B2D"/>
                </a:solidFill>
              </a:rPr>
              <a:t>Insert your own institutional methods of student-athlete education on reporting symptoms and personal responsibilities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rgbClr val="EF2B2D"/>
                </a:solidFill>
              </a:rPr>
              <a:t>Insert your own institutional methods for coaches education on concussion management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Consider using the NCAA Educational information for student athletes &amp; coaches as a component of the educational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Consider CDC site for additional educational information for athletes, coaches, parents &amp; healthcare providers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endParaRPr lang="en-US" dirty="0">
              <a:solidFill>
                <a:srgbClr val="EF2B2D"/>
              </a:solidFill>
            </a:endParaRPr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endParaRPr lang="en-US" dirty="0">
              <a:solidFill>
                <a:srgbClr val="EF2B2D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565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Concussion Education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</a:rPr>
              <a:t>Consider using the NCAA </a:t>
            </a:r>
            <a:r>
              <a:rPr lang="en-US" sz="2400" dirty="0" err="1">
                <a:solidFill>
                  <a:srgbClr val="000000"/>
                </a:solidFill>
                <a:latin typeface="Calibri"/>
              </a:rPr>
              <a:t>Interassociation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 Consensus documents for year-round football practice contact for college student-athletes recommendations for practice parameters that address safety and head impact exposure in football.</a:t>
            </a:r>
          </a:p>
          <a:p>
            <a:pPr lvl="1"/>
            <a:endParaRPr lang="en-US" dirty="0">
              <a:solidFill>
                <a:srgbClr val="EF2B2D"/>
              </a:solidFill>
            </a:endParaRPr>
          </a:p>
          <a:p>
            <a:pPr>
              <a:buClr>
                <a:srgbClr val="2D008E"/>
              </a:buClr>
            </a:pPr>
            <a:endParaRPr lang="en-US" dirty="0">
              <a:solidFill>
                <a:srgbClr val="EF2B2D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07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Concussion Identification/Management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Institutional Methods for Identifying Possible Concussions</a:t>
            </a:r>
          </a:p>
          <a:p>
            <a:pPr marL="0" indent="0" algn="ctr">
              <a:buNone/>
            </a:pPr>
            <a:endParaRPr lang="en-US" sz="1400" dirty="0"/>
          </a:p>
          <a:p>
            <a:r>
              <a:rPr lang="en-US" sz="2000" dirty="0"/>
              <a:t>Insert methods used by your institution to identify potential concussions and specific tests</a:t>
            </a:r>
          </a:p>
          <a:p>
            <a:r>
              <a:rPr lang="en-US" sz="2000" dirty="0"/>
              <a:t>All student-athletes who are experiencing signs, symptoms or behaviors consistent with a sport-related concussion, at rest or with exertion, must be removed from practice or competition and referred to an athletic trainer or team physician with experience in concussion management.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31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6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Concussion; Signs &amp; Symptoms</a:t>
            </a:r>
            <a:br>
              <a:rPr lang="en-US" dirty="0">
                <a:latin typeface="Garamond" charset="0"/>
              </a:rPr>
            </a:br>
            <a:endParaRPr lang="en-US" dirty="0">
              <a:latin typeface="Garamond" charset="0"/>
            </a:endParaRPr>
          </a:p>
        </p:txBody>
      </p:sp>
      <p:graphicFrame>
        <p:nvGraphicFramePr>
          <p:cNvPr id="102533" name="Group 13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57201285"/>
              </p:ext>
            </p:extLst>
          </p:nvPr>
        </p:nvGraphicFramePr>
        <p:xfrm>
          <a:off x="228600" y="1066800"/>
          <a:ext cx="8686800" cy="5584826"/>
        </p:xfrm>
        <a:graphic>
          <a:graphicData uri="http://schemas.openxmlformats.org/drawingml/2006/table">
            <a:tbl>
              <a:tblPr/>
              <a:tblGrid>
                <a:gridCol w="2801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4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0333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Table 2: Selected acute &amp; delayed signs &amp; symptoms suggestive of concussion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Cognitive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Somatic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Affective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Sleep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Disturbances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443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Confusion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Anterograde amnesia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Retrograde amnesia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Loss of consciousness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Disorientation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Feeling 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“</a:t>
                      </a:r>
                      <a:r>
                        <a:rPr kumimoji="0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in a fog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”</a:t>
                      </a:r>
                      <a:r>
                        <a:rPr kumimoji="0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,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“</a:t>
                      </a:r>
                      <a:r>
                        <a:rPr kumimoji="0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zoned out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”</a:t>
                      </a: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Vacant stare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Inability to focus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Delayed verbal &amp;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motor responses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Slurred/incoherent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speech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Excessive drowsiness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Headache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Dizziness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Balance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disruption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Nausea/vomiting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Visual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disturbances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(photophobia,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blurry/double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vision)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Phonophobia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Emotional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lability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Irritability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Fatigue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Anxiety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Sadness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Trouble falling asleep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Sleeping more than usual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Sleeping less than usual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5861" name="TextBox 7"/>
          <p:cNvSpPr txBox="1">
            <a:spLocks noChangeArrowheads="1"/>
          </p:cNvSpPr>
          <p:nvPr/>
        </p:nvSpPr>
        <p:spPr bwMode="auto">
          <a:xfrm>
            <a:off x="4419600" y="5835650"/>
            <a:ext cx="4343400" cy="64611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schemeClr val="bg1"/>
                </a:solidFill>
                <a:latin typeface="Garamond" charset="0"/>
              </a:rPr>
              <a:t>Team Physician Consensus </a:t>
            </a:r>
          </a:p>
          <a:p>
            <a:pPr algn="ctr" eaLnBrk="1" hangingPunct="1"/>
            <a:r>
              <a:rPr lang="en-US" sz="1800" b="1" dirty="0">
                <a:solidFill>
                  <a:schemeClr val="bg1"/>
                </a:solidFill>
                <a:latin typeface="Garamond" charset="0"/>
              </a:rPr>
              <a:t>Conference, Herring et al, 2011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52400" y="2209800"/>
            <a:ext cx="1600200" cy="4572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Oval 8"/>
          <p:cNvSpPr>
            <a:spLocks noChangeArrowheads="1"/>
          </p:cNvSpPr>
          <p:nvPr/>
        </p:nvSpPr>
        <p:spPr bwMode="auto">
          <a:xfrm>
            <a:off x="2895600" y="2209800"/>
            <a:ext cx="1600200" cy="4572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755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Concussion Management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Home Care Guidelines Following a Concussion</a:t>
            </a:r>
          </a:p>
          <a:p>
            <a:pPr>
              <a:buFont typeface="Arial" charset="0"/>
              <a:buNone/>
            </a:pPr>
            <a:endParaRPr lang="en-US" sz="1800" dirty="0"/>
          </a:p>
          <a:p>
            <a:pPr>
              <a:buFont typeface="Arial" pitchFamily="34" charset="0"/>
              <a:buChar char="•"/>
            </a:pPr>
            <a:r>
              <a:rPr lang="en-US" sz="1800" dirty="0"/>
              <a:t>Insert your institutional recommendations for student-athlete home care and monitoring following a concussion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362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6"/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180</TotalTime>
  <Words>465</Words>
  <Application>Microsoft Office PowerPoint</Application>
  <PresentationFormat>On-screen Show (4:3)</PresentationFormat>
  <Paragraphs>89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NCAA Concussion Policy and Legislation</vt:lpstr>
      <vt:lpstr>NCAA Concussion Policy and Legislation</vt:lpstr>
      <vt:lpstr>Concussion Overview Presentation</vt:lpstr>
      <vt:lpstr>Concussion Education</vt:lpstr>
      <vt:lpstr>Concussion Education</vt:lpstr>
      <vt:lpstr>Concussion Identification/Management</vt:lpstr>
      <vt:lpstr>Concussion; Signs &amp; Symptoms </vt:lpstr>
      <vt:lpstr>Concussion Management</vt:lpstr>
      <vt:lpstr>Concussion Management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Russell Lowe</cp:lastModifiedBy>
  <cp:revision>37</cp:revision>
  <dcterms:created xsi:type="dcterms:W3CDTF">2013-07-02T18:43:56Z</dcterms:created>
  <dcterms:modified xsi:type="dcterms:W3CDTF">2017-03-07T18:23:28Z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32D0E584-2CBD-42A3-BB95-311D4B0A4CE7</vt:lpwstr>
  </property>
  <property fmtid="{D5CDD505-2E9C-101B-9397-08002B2CF9AE}" pid="3" name="ArticulatePath">
    <vt:lpwstr>New Logo PPT template</vt:lpwstr>
  </property>
</Properties>
</file>