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ommentAuthors.xml" ContentType="application/vnd.openxmlformats-officedocument.presentationml.commentAuthor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authors.xml" ContentType="application/vnd.ms-powerpoint.authors+xml"/>
  <Override PartName="/ppt/webextensions/taskpanes.xml" ContentType="application/vnd.ms-office.webextensiontaskpanes+xml"/>
  <Override PartName="/ppt/webextensions/webextension1.xml" ContentType="application/vnd.ms-office.webextension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2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4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816" userDrawn="1">
          <p15:clr>
            <a:srgbClr val="A4A3A4"/>
          </p15:clr>
        </p15:guide>
        <p15:guide id="4" pos="5232" userDrawn="1">
          <p15:clr>
            <a:srgbClr val="A4A3A4"/>
          </p15:clr>
        </p15:guide>
        <p15:guide id="5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C04F03-5520-5570-E690-C4C3BB9034E6}" name="Christopher Johnson" initials="CJ" userId="S::cjohnson@nationaljournal.com::7230f5ac-c275-458b-85db-656889771337" providerId="AD"/>
  <p188:author id="{881770A4-B1E1-25ED-8A24-3783E8B99A4E}" name="Jessica Coghlan" initials="JC" userId="S::jcoghlan@nationaljournal.com::cede88b5-fdc0-4654-9140-2bce6a98efa5" providerId="AD"/>
  <p188:author id="{CED0BCCB-E31A-2A2B-063B-BDF44917B438}" name="Jaylen Joseph" initials="JJ" userId="S::jjoseph@nationaljournal.com::8e953d74-b6f9-4ba1-9f7e-794853ff6cef" providerId="AD"/>
  <p188:author id="{E42488CF-216A-8D0B-D55A-2A82B635488E}" name="Husam AlZubaidy" initials="HA" userId="S::halzubaidy@nationaljournal.com::13d22b37-dab4-4119-9f2a-a1c6aaf2d881" providerId="AD"/>
  <p188:author id="{6C697FE1-1A0B-3D24-9397-91DC52A8BA1A}" name="Ryan Gest" initials="RG" userId="S::rgest@nationaljournal.com::bce61fac-9c21-4c7a-a042-20d62a3940e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nton, Sara" initials="SS" lastIdx="1" clrIdx="0">
    <p:extLst>
      <p:ext uri="{19B8F6BF-5375-455C-9EA6-DF929625EA0E}">
        <p15:presenceInfo xmlns:p15="http://schemas.microsoft.com/office/powerpoint/2012/main" userId="S::sstanton@nationaljournal.com::7241a462-0b3c-41c5-a928-a84612ae41e9" providerId="AD"/>
      </p:ext>
    </p:extLst>
  </p:cmAuthor>
  <p:cmAuthor id="2" name="Stublen, Daniel" initials="SD" lastIdx="32" clrIdx="1">
    <p:extLst>
      <p:ext uri="{19B8F6BF-5375-455C-9EA6-DF929625EA0E}">
        <p15:presenceInfo xmlns:p15="http://schemas.microsoft.com/office/powerpoint/2012/main" userId="Stublen, Daniel" providerId="None"/>
      </p:ext>
    </p:extLst>
  </p:cmAuthor>
  <p:cmAuthor id="3" name="Kim, Gina" initials="GK" lastIdx="32" clrIdx="2">
    <p:extLst>
      <p:ext uri="{19B8F6BF-5375-455C-9EA6-DF929625EA0E}">
        <p15:presenceInfo xmlns:p15="http://schemas.microsoft.com/office/powerpoint/2012/main" userId="Kim, G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39"/>
    <a:srgbClr val="0380E3"/>
    <a:srgbClr val="D8D9D9"/>
    <a:srgbClr val="BABBBA"/>
    <a:srgbClr val="6F2DBE"/>
    <a:srgbClr val="D9D9D9"/>
    <a:srgbClr val="D0E6D3"/>
    <a:srgbClr val="FFBF04"/>
    <a:srgbClr val="E72700"/>
    <a:srgbClr val="70B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71120" autoAdjust="0"/>
  </p:normalViewPr>
  <p:slideViewPr>
    <p:cSldViewPr snapToGrid="0" snapToObjects="1">
      <p:cViewPr varScale="1">
        <p:scale>
          <a:sx n="63" d="100"/>
          <a:sy n="63" d="100"/>
        </p:scale>
        <p:origin x="1404" y="56"/>
      </p:cViewPr>
      <p:guideLst>
        <p:guide orient="horz" pos="504"/>
        <p:guide pos="2880"/>
        <p:guide orient="horz" pos="3816"/>
        <p:guide pos="5232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1" d="100"/>
          <a:sy n="141" d="100"/>
        </p:scale>
        <p:origin x="220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E2-4626-84EB-851EE2592A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B4-4E1D-8A9E-391E3CEF4F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B4-4E1D-8A9E-391E3CEF4F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EB4-4E1D-8A9E-391E3CEF4FCA}"/>
              </c:ext>
            </c:extLst>
          </c:dPt>
          <c:cat>
            <c:strRef>
              <c:f>Sheet1!$A$2:$A$5</c:f>
              <c:strCache>
                <c:ptCount val="3"/>
                <c:pt idx="0">
                  <c:v>Total</c:v>
                </c:pt>
                <c:pt idx="1">
                  <c:v>Trade</c:v>
                </c:pt>
                <c:pt idx="2">
                  <c:v>Membership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 formatCode="General">
                  <c:v>346007907</c:v>
                </c:pt>
                <c:pt idx="1">
                  <c:v>169991708</c:v>
                </c:pt>
                <c:pt idx="2">
                  <c:v>176016199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E2-4626-84EB-851EE2592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A3-451B-BA7F-D71CC5473B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A3-451B-BA7F-D71CC5473B5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A3-451B-BA7F-D71CC5473B5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A3-451B-BA7F-D71CC5473B57}"/>
              </c:ext>
            </c:extLst>
          </c:dPt>
          <c:cat>
            <c:strRef>
              <c:f>Sheet1!$A$2:$A$5</c:f>
              <c:strCache>
                <c:ptCount val="3"/>
                <c:pt idx="0">
                  <c:v>Total</c:v>
                </c:pt>
                <c:pt idx="1">
                  <c:v>Trade</c:v>
                </c:pt>
                <c:pt idx="2">
                  <c:v>Membership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 formatCode="General">
                  <c:v>348313084</c:v>
                </c:pt>
                <c:pt idx="1">
                  <c:v>171046686</c:v>
                </c:pt>
                <c:pt idx="2">
                  <c:v>177266398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A3-451B-BA7F-D71CC5473B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E2-4626-84EB-851EE2592A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46-45CD-85B7-8857EDB3FC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B46-45CD-85B7-8857EDB3FC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46-45CD-85B7-8857EDB3FC9E}"/>
              </c:ext>
            </c:extLst>
          </c:dPt>
          <c:cat>
            <c:strRef>
              <c:f>Sheet1!$A$2:$A$5</c:f>
              <c:strCache>
                <c:ptCount val="3"/>
                <c:pt idx="0">
                  <c:v>Total</c:v>
                </c:pt>
                <c:pt idx="1">
                  <c:v>Raised</c:v>
                </c:pt>
                <c:pt idx="2">
                  <c:v>Spent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 formatCode="General">
                  <c:v>82307536</c:v>
                </c:pt>
                <c:pt idx="1">
                  <c:v>40603497</c:v>
                </c:pt>
                <c:pt idx="2">
                  <c:v>41704039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E2-4626-84EB-851EE2592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5-4C34-89AA-73C1EDF7B740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85-4C34-89AA-73C1EDF7B740}"/>
              </c:ext>
            </c:extLst>
          </c:dPt>
          <c:cat>
            <c:strRef>
              <c:f>Sheet1!$A$2:$A$4</c:f>
              <c:strCache>
                <c:ptCount val="2"/>
                <c:pt idx="0">
                  <c:v>Trade</c:v>
                </c:pt>
                <c:pt idx="1">
                  <c:v>Membership</c:v>
                </c:pt>
              </c:strCache>
              <c:extLst/>
            </c:strRef>
          </c:cat>
          <c:val>
            <c:numRef>
              <c:f>Sheet1!$B$2:$B$4</c:f>
              <c:numCache>
                <c:formatCode>"$"#,##0_);[Red]\("$"#,##0\)</c:formatCode>
                <c:ptCount val="2"/>
                <c:pt idx="0">
                  <c:v>171046686</c:v>
                </c:pt>
                <c:pt idx="1">
                  <c:v>177266398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6D85-4C34-89AA-73C1EDF7B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35560020951885"/>
          <c:y val="5.8717734142744199E-2"/>
          <c:w val="0.86592464269865932"/>
          <c:h val="0.758812598799838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Receipts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Physical Therapist PAC</c:v>
                </c:pt>
                <c:pt idx="1">
                  <c:v>Occupational Therapist PAC</c:v>
                </c:pt>
                <c:pt idx="2">
                  <c:v>Physician Assistant PAC</c:v>
                </c:pt>
                <c:pt idx="3">
                  <c:v>Nurse Practitioner PAC</c:v>
                </c:pt>
                <c:pt idx="4">
                  <c:v>NATAPAC</c:v>
                </c:pt>
              </c:strCache>
            </c:strRef>
          </c:cat>
          <c:val>
            <c:numRef>
              <c:f>Sheet1!$B$2:$B$6</c:f>
              <c:numCache>
                <c:formatCode>#,###</c:formatCode>
                <c:ptCount val="5"/>
                <c:pt idx="0">
                  <c:v>600437.5</c:v>
                </c:pt>
                <c:pt idx="1">
                  <c:v>120892.3515625</c:v>
                </c:pt>
                <c:pt idx="2">
                  <c:v>205357.734375</c:v>
                </c:pt>
                <c:pt idx="3">
                  <c:v>246448.09375</c:v>
                </c:pt>
                <c:pt idx="4">
                  <c:v>81696.78125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63-4D53-91AA-2F02202B1B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Disbursements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Physical Therapist PAC</c:v>
                </c:pt>
                <c:pt idx="1">
                  <c:v>Occupational Therapist PAC</c:v>
                </c:pt>
                <c:pt idx="2">
                  <c:v>Physician Assistant PAC</c:v>
                </c:pt>
                <c:pt idx="3">
                  <c:v>Nurse Practitioner PAC</c:v>
                </c:pt>
                <c:pt idx="4">
                  <c:v>NATAPAC</c:v>
                </c:pt>
              </c:strCache>
            </c:strRef>
          </c:cat>
          <c:val>
            <c:numRef>
              <c:f>Sheet1!$C$2:$C$6</c:f>
              <c:numCache>
                <c:formatCode>#,###</c:formatCode>
                <c:ptCount val="5"/>
                <c:pt idx="0">
                  <c:v>488981.1875</c:v>
                </c:pt>
                <c:pt idx="1">
                  <c:v>129612.0390625</c:v>
                </c:pt>
                <c:pt idx="2">
                  <c:v>234150</c:v>
                </c:pt>
                <c:pt idx="3">
                  <c:v>238151.734375</c:v>
                </c:pt>
                <c:pt idx="4">
                  <c:v>26370.140625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63-4D53-91AA-2F02202B1B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Cash on Hand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Physical Therapist PAC</c:v>
                </c:pt>
                <c:pt idx="1">
                  <c:v>Occupational Therapist PAC</c:v>
                </c:pt>
                <c:pt idx="2">
                  <c:v>Physician Assistant PAC</c:v>
                </c:pt>
                <c:pt idx="3">
                  <c:v>Nurse Practitioner PAC</c:v>
                </c:pt>
                <c:pt idx="4">
                  <c:v>NATAPAC</c:v>
                </c:pt>
              </c:strCache>
            </c:strRef>
          </c:cat>
          <c:val>
            <c:numRef>
              <c:f>Sheet1!$D$2:$D$6</c:f>
              <c:numCache>
                <c:formatCode>#,###</c:formatCode>
                <c:ptCount val="5"/>
                <c:pt idx="0">
                  <c:v>714241.5625</c:v>
                </c:pt>
                <c:pt idx="1">
                  <c:v>58525.51171875</c:v>
                </c:pt>
                <c:pt idx="2">
                  <c:v>380949.625</c:v>
                </c:pt>
                <c:pt idx="3">
                  <c:v>748084.8125</c:v>
                </c:pt>
                <c:pt idx="4">
                  <c:v>514039.8125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63-4D53-91AA-2F02202B1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49690512"/>
        <c:axId val="645258080"/>
      </c:barChart>
      <c:catAx>
        <c:axId val="64969051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258080"/>
        <c:crosses val="autoZero"/>
        <c:auto val="1"/>
        <c:lblAlgn val="ctr"/>
        <c:lblOffset val="100"/>
        <c:noMultiLvlLbl val="0"/>
      </c:catAx>
      <c:valAx>
        <c:axId val="64525808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,\K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9690512"/>
        <c:crosses val="autoZero"/>
        <c:crossBetween val="between"/>
        <c:majorUnit val="200000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380E3"/>
            </a:solidFill>
          </c:spPr>
          <c:dPt>
            <c:idx val="0"/>
            <c:bubble3D val="0"/>
            <c:spPr>
              <a:solidFill>
                <a:srgbClr val="FF573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6C-4727-860B-08BF5C7E4BF8}"/>
              </c:ext>
            </c:extLst>
          </c:dPt>
          <c:dPt>
            <c:idx val="1"/>
            <c:bubble3D val="0"/>
            <c:spPr>
              <a:solidFill>
                <a:srgbClr val="0380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6C-4727-860B-08BF5C7E4BF8}"/>
              </c:ext>
            </c:extLst>
          </c:dPt>
          <c:dPt>
            <c:idx val="2"/>
            <c:bubble3D val="0"/>
            <c:spPr>
              <a:solidFill>
                <a:srgbClr val="0380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6C-4727-860B-08BF5C7E4BF8}"/>
              </c:ext>
            </c:extLst>
          </c:dPt>
          <c:dLbls>
            <c:dLbl>
              <c:idx val="0"/>
              <c:layout>
                <c:manualLayout>
                  <c:x val="0.16656362791118112"/>
                  <c:y val="-0.17142460967769843"/>
                </c:manualLayout>
              </c:layout>
              <c:tx>
                <c:rich>
                  <a:bodyPr/>
                  <a:lstStyle/>
                  <a:p>
                    <a:fld id="{D6ADA247-AC10-4936-8337-699CE8EF0C53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75763993362472"/>
                      <c:h val="0.251059132900701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D6C-4727-860B-08BF5C7E4BF8}"/>
                </c:ext>
              </c:extLst>
            </c:dLbl>
            <c:dLbl>
              <c:idx val="1"/>
              <c:layout>
                <c:manualLayout>
                  <c:x val="-0.14862600644382315"/>
                  <c:y val="0.2259688036660570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800770934354357"/>
                      <c:h val="0.251059132900701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D6C-4727-860B-08BF5C7E4B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Republicans</c:v>
                </c:pt>
                <c:pt idx="1">
                  <c:v>Democrats</c:v>
                </c:pt>
              </c:strCache>
            </c:str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29000</c:v>
                </c:pt>
                <c:pt idx="1">
                  <c:v>25500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6C-4727-860B-08BF5C7E4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380E3"/>
            </a:solidFill>
          </c:spPr>
          <c:dPt>
            <c:idx val="0"/>
            <c:bubble3D val="0"/>
            <c:spPr>
              <a:solidFill>
                <a:srgbClr val="FF573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746-4384-BD93-ADB7AC930895}"/>
              </c:ext>
            </c:extLst>
          </c:dPt>
          <c:dPt>
            <c:idx val="1"/>
            <c:bubble3D val="0"/>
            <c:spPr>
              <a:solidFill>
                <a:srgbClr val="0380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46-4384-BD93-ADB7AC930895}"/>
              </c:ext>
            </c:extLst>
          </c:dPt>
          <c:dPt>
            <c:idx val="2"/>
            <c:bubble3D val="0"/>
            <c:spPr>
              <a:solidFill>
                <a:srgbClr val="0380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746-4384-BD93-ADB7AC930895}"/>
              </c:ext>
            </c:extLst>
          </c:dPt>
          <c:dLbls>
            <c:dLbl>
              <c:idx val="0"/>
              <c:layout>
                <c:manualLayout>
                  <c:x val="0.105063211451668"/>
                  <c:y val="-0.20259272052818905"/>
                </c:manualLayout>
              </c:layout>
              <c:tx>
                <c:rich>
                  <a:bodyPr/>
                  <a:lstStyle/>
                  <a:p>
                    <a:fld id="{D6ADA247-AC10-4936-8337-699CE8EF0C53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75763993362472"/>
                      <c:h val="0.251059132900701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746-4384-BD93-ADB7AC930895}"/>
                </c:ext>
              </c:extLst>
            </c:dLbl>
            <c:dLbl>
              <c:idx val="1"/>
              <c:layout>
                <c:manualLayout>
                  <c:x val="-0.14350097173886375"/>
                  <c:y val="0.132464471114585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800770934354357"/>
                      <c:h val="0.251059132900701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746-4384-BD93-ADB7AC9308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Republicans</c:v>
                </c:pt>
                <c:pt idx="1">
                  <c:v>Democrats</c:v>
                </c:pt>
              </c:strCache>
            </c:str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7000</c:v>
                </c:pt>
                <c:pt idx="1">
                  <c:v>8500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746-4384-BD93-ADB7AC930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873BD6-6CC6-2040-B637-15C179B1BA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0B3DBC-5891-C948-9BE0-CE21ECCC17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D0BA3-1219-F547-BB5E-8906895AC2D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C7775-7773-774D-B7AC-C6CE98DEE6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14F4C-0C9A-894A-A9D3-F9C1F25866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8E6F7-7B19-4D4C-81C5-94730804F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02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6A895-E28A-C74E-91A1-6A907B79E28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8D6BE-06C7-9D44-B1ED-3695FD14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4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olit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705" y="1481398"/>
            <a:ext cx="7772400" cy="715165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705" y="2334045"/>
            <a:ext cx="6858000" cy="41991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Blank Subtitle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F26269-7F93-3942-B2B4-D4CDFA5C80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810707" y="5710380"/>
            <a:ext cx="627299" cy="11476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BB52382-7072-B14A-8D1A-479FE0A57E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 rot="5400000">
            <a:off x="8256541" y="547106"/>
            <a:ext cx="627299" cy="114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4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Polit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705" y="1481398"/>
            <a:ext cx="7772400" cy="715165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705" y="2334045"/>
            <a:ext cx="6858000" cy="41991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Blank Subtitle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F26269-7F93-3942-B2B4-D4CDFA5C80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810707" y="5710380"/>
            <a:ext cx="627299" cy="11476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BB52382-7072-B14A-8D1A-479FE0A57E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 rot="5400000">
            <a:off x="8256541" y="547106"/>
            <a:ext cx="627299" cy="114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78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3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5" y="6239513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z="120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27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3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5" y="6239513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z="120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7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3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5" y="6239513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z="120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1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5203" y="820136"/>
            <a:ext cx="733981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5203" y="2268194"/>
            <a:ext cx="7339814" cy="3865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8D517-9F9B-9741-906D-C32EE026E21F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66A6A98-82EC-7489-DC82-BCFCFC18A82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403" y="4"/>
            <a:ext cx="2006939" cy="77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0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3" r:id="rId2"/>
    <p:sldLayoutId id="2147483662" r:id="rId3"/>
    <p:sldLayoutId id="2147483696" r:id="rId4"/>
    <p:sldLayoutId id="2147483697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chart" Target="../charts/chart8.xml"/><Relationship Id="rId7" Type="http://schemas.openxmlformats.org/officeDocument/2006/relationships/image" Target="../media/image12.sv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80F8-D22E-FD45-2938-962B8718DD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NATAPAC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F16AB-EFAA-3FC4-B316-56C491370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705" y="2334045"/>
            <a:ext cx="6858000" cy="419917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Review of association PACs and NATAPAC financials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9E5CB58-0F3E-C0E4-C239-E84713E4C8F0}"/>
              </a:ext>
            </a:extLst>
          </p:cNvPr>
          <p:cNvSpPr txBox="1">
            <a:spLocks/>
          </p:cNvSpPr>
          <p:nvPr/>
        </p:nvSpPr>
        <p:spPr>
          <a:xfrm>
            <a:off x="810705" y="2770368"/>
            <a:ext cx="6858000" cy="419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March 30, 2026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15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4A837-87FD-6C58-16B9-F7FF238C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/>
              <a:t>2023-2024 Association PACs by the numbers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58657A-DD87-0813-C8CD-9E02CAA2DEE0}"/>
              </a:ext>
            </a:extLst>
          </p:cNvPr>
          <p:cNvSpPr/>
          <p:nvPr/>
        </p:nvSpPr>
        <p:spPr>
          <a:xfrm>
            <a:off x="782918" y="1658963"/>
            <a:ext cx="7578164" cy="177003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E73D23-18F2-DD18-6009-3CE728AE6F6C}"/>
              </a:ext>
            </a:extLst>
          </p:cNvPr>
          <p:cNvSpPr txBox="1"/>
          <p:nvPr/>
        </p:nvSpPr>
        <p:spPr>
          <a:xfrm>
            <a:off x="965203" y="2945881"/>
            <a:ext cx="1398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trade PACs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2FFC6C-D70F-0645-F64E-2589146755F2}"/>
              </a:ext>
            </a:extLst>
          </p:cNvPr>
          <p:cNvSpPr txBox="1"/>
          <p:nvPr/>
        </p:nvSpPr>
        <p:spPr>
          <a:xfrm>
            <a:off x="1047380" y="2346635"/>
            <a:ext cx="1234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722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A9F1F1-529B-0383-AC13-0D47796EA2F6}"/>
              </a:ext>
            </a:extLst>
          </p:cNvPr>
          <p:cNvSpPr txBox="1"/>
          <p:nvPr/>
        </p:nvSpPr>
        <p:spPr>
          <a:xfrm>
            <a:off x="6480797" y="2943763"/>
            <a:ext cx="176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association PACs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F79365-48C8-5DE7-D8EB-CC4FEED41AA9}"/>
              </a:ext>
            </a:extLst>
          </p:cNvPr>
          <p:cNvSpPr txBox="1"/>
          <p:nvPr/>
        </p:nvSpPr>
        <p:spPr>
          <a:xfrm>
            <a:off x="6650182" y="2346635"/>
            <a:ext cx="138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1,039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045877-1CBB-752C-26E7-57B21DE711A6}"/>
              </a:ext>
            </a:extLst>
          </p:cNvPr>
          <p:cNvSpPr txBox="1"/>
          <p:nvPr/>
        </p:nvSpPr>
        <p:spPr>
          <a:xfrm>
            <a:off x="3662459" y="2945881"/>
            <a:ext cx="190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membership PACs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E094EF-43B9-B261-3694-8F76900A853F}"/>
              </a:ext>
            </a:extLst>
          </p:cNvPr>
          <p:cNvSpPr txBox="1"/>
          <p:nvPr/>
        </p:nvSpPr>
        <p:spPr>
          <a:xfrm>
            <a:off x="3996020" y="2346635"/>
            <a:ext cx="1234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317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C8613-79F8-8C13-2C8D-139EA9742E44}"/>
              </a:ext>
            </a:extLst>
          </p:cNvPr>
          <p:cNvSpPr txBox="1"/>
          <p:nvPr/>
        </p:nvSpPr>
        <p:spPr>
          <a:xfrm>
            <a:off x="2863666" y="2495091"/>
            <a:ext cx="550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F902BC-F085-2D5A-DD00-B11DF539D23B}"/>
              </a:ext>
            </a:extLst>
          </p:cNvPr>
          <p:cNvSpPr txBox="1"/>
          <p:nvPr/>
        </p:nvSpPr>
        <p:spPr>
          <a:xfrm>
            <a:off x="5771217" y="2485134"/>
            <a:ext cx="550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=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E5955F5-91A7-5AA5-0611-D215EE3D5B5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413406" y="1795969"/>
            <a:ext cx="502087" cy="50208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DEEBD0A-07FF-8593-DB93-76C944B231F5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5753" y="1727655"/>
            <a:ext cx="638713" cy="63871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FFBC393B-4153-CC69-0F46-F4B4D6B50068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68580" y="1662231"/>
            <a:ext cx="787493" cy="78749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E6FA7012-2CD1-8D28-6F59-F9505B773456}"/>
              </a:ext>
            </a:extLst>
          </p:cNvPr>
          <p:cNvSpPr txBox="1"/>
          <p:nvPr/>
        </p:nvSpPr>
        <p:spPr>
          <a:xfrm>
            <a:off x="841341" y="3724981"/>
            <a:ext cx="28803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Total receipts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DE28F16-42A3-EF9D-1AFE-81C69667F171}"/>
              </a:ext>
            </a:extLst>
          </p:cNvPr>
          <p:cNvSpPr txBox="1"/>
          <p:nvPr/>
        </p:nvSpPr>
        <p:spPr>
          <a:xfrm>
            <a:off x="5403816" y="3724981"/>
            <a:ext cx="2877342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Total disbursements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3445D13-447B-EF0D-DDC6-3388CF67D24B}"/>
              </a:ext>
            </a:extLst>
          </p:cNvPr>
          <p:cNvGrpSpPr/>
          <p:nvPr/>
        </p:nvGrpSpPr>
        <p:grpSpPr>
          <a:xfrm>
            <a:off x="-245214" y="4175408"/>
            <a:ext cx="5053470" cy="3323809"/>
            <a:chOff x="-249413" y="4119371"/>
            <a:chExt cx="5053470" cy="3323809"/>
          </a:xfrm>
        </p:grpSpPr>
        <p:graphicFrame>
          <p:nvGraphicFramePr>
            <p:cNvPr id="53" name="Chart 52">
              <a:extLst>
                <a:ext uri="{FF2B5EF4-FFF2-40B4-BE49-F238E27FC236}">
                  <a16:creationId xmlns:a16="http://schemas.microsoft.com/office/drawing/2014/main" id="{306EC939-9BE9-F369-7B76-A3B6C60E1D5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44134405"/>
                </p:ext>
              </p:extLst>
            </p:nvPr>
          </p:nvGraphicFramePr>
          <p:xfrm>
            <a:off x="-249413" y="4119371"/>
            <a:ext cx="5053470" cy="33238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F99A7E5-EF96-20C2-3497-603D6684CE57}"/>
                </a:ext>
              </a:extLst>
            </p:cNvPr>
            <p:cNvSpPr txBox="1"/>
            <p:nvPr/>
          </p:nvSpPr>
          <p:spPr>
            <a:xfrm rot="18571658">
              <a:off x="1257727" y="494954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$170M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1576032-AFEF-DB40-A915-B7C81E379FEF}"/>
                </a:ext>
              </a:extLst>
            </p:cNvPr>
            <p:cNvSpPr txBox="1"/>
            <p:nvPr/>
          </p:nvSpPr>
          <p:spPr>
            <a:xfrm rot="2805927">
              <a:off x="2325031" y="494163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$176M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6659D4A-1CEE-43C8-18A6-9BDF10E2FC13}"/>
                </a:ext>
              </a:extLst>
            </p:cNvPr>
            <p:cNvSpPr txBox="1"/>
            <p:nvPr/>
          </p:nvSpPr>
          <p:spPr>
            <a:xfrm>
              <a:off x="1942820" y="5316217"/>
              <a:ext cx="669003" cy="1692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100" b="1" dirty="0">
                  <a:latin typeface="Source Sans Pro SemiBold" panose="020B0503030403020204" pitchFamily="34" charset="0"/>
                  <a:ea typeface="Source Sans Pro SemiBold" panose="020B0503030403020204" pitchFamily="34" charset="0"/>
                </a:rPr>
                <a:t>TOTAL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8A4A50A-9371-FCFF-F4F0-8B1174B434CE}"/>
                </a:ext>
              </a:extLst>
            </p:cNvPr>
            <p:cNvSpPr txBox="1"/>
            <p:nvPr/>
          </p:nvSpPr>
          <p:spPr>
            <a:xfrm>
              <a:off x="1777475" y="5465828"/>
              <a:ext cx="999692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b="1" dirty="0">
                  <a:latin typeface="Source Sans Pro Black" panose="020B0503030403020204" pitchFamily="34" charset="0"/>
                  <a:ea typeface="Source Sans Pro Black" panose="020B0503030403020204" pitchFamily="34" charset="0"/>
                </a:rPr>
                <a:t>$346M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3920DAE-8F2E-4070-0EAB-3DA45930514F}"/>
              </a:ext>
            </a:extLst>
          </p:cNvPr>
          <p:cNvGrpSpPr/>
          <p:nvPr/>
        </p:nvGrpSpPr>
        <p:grpSpPr>
          <a:xfrm>
            <a:off x="4335747" y="4175408"/>
            <a:ext cx="5053470" cy="3323809"/>
            <a:chOff x="-249413" y="4119371"/>
            <a:chExt cx="5053470" cy="3323809"/>
          </a:xfrm>
        </p:grpSpPr>
        <p:graphicFrame>
          <p:nvGraphicFramePr>
            <p:cNvPr id="65" name="Chart 64">
              <a:extLst>
                <a:ext uri="{FF2B5EF4-FFF2-40B4-BE49-F238E27FC236}">
                  <a16:creationId xmlns:a16="http://schemas.microsoft.com/office/drawing/2014/main" id="{0B278A24-D293-E7E8-4BAE-E3546357C02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77458892"/>
                </p:ext>
              </p:extLst>
            </p:nvPr>
          </p:nvGraphicFramePr>
          <p:xfrm>
            <a:off x="-249413" y="4119371"/>
            <a:ext cx="5053470" cy="33238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3224149-DB69-518A-8E04-D16D86118FFD}"/>
                </a:ext>
              </a:extLst>
            </p:cNvPr>
            <p:cNvSpPr txBox="1"/>
            <p:nvPr/>
          </p:nvSpPr>
          <p:spPr>
            <a:xfrm rot="18571658">
              <a:off x="1257727" y="494954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$171M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9F3C6CF-010C-1766-73DE-029B30CF9691}"/>
                </a:ext>
              </a:extLst>
            </p:cNvPr>
            <p:cNvSpPr txBox="1"/>
            <p:nvPr/>
          </p:nvSpPr>
          <p:spPr>
            <a:xfrm rot="2805927">
              <a:off x="2325031" y="494163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$177M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3AEA6F5-FACE-3C98-200E-18DBF9057F38}"/>
                </a:ext>
              </a:extLst>
            </p:cNvPr>
            <p:cNvSpPr txBox="1"/>
            <p:nvPr/>
          </p:nvSpPr>
          <p:spPr>
            <a:xfrm>
              <a:off x="1942820" y="5316217"/>
              <a:ext cx="669003" cy="1692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100" b="1" dirty="0">
                  <a:latin typeface="Source Sans Pro SemiBold" panose="020B0503030403020204" pitchFamily="34" charset="0"/>
                  <a:ea typeface="Source Sans Pro SemiBold" panose="020B0503030403020204" pitchFamily="34" charset="0"/>
                </a:rPr>
                <a:t>TOTAL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BCEA3FC-1E5D-F702-9B7A-84681B44EFD5}"/>
                </a:ext>
              </a:extLst>
            </p:cNvPr>
            <p:cNvSpPr txBox="1"/>
            <p:nvPr/>
          </p:nvSpPr>
          <p:spPr>
            <a:xfrm>
              <a:off x="1777475" y="5465828"/>
              <a:ext cx="999692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b="1" dirty="0">
                  <a:latin typeface="Source Sans Pro Black" panose="020B0503030403020204" pitchFamily="34" charset="0"/>
                  <a:ea typeface="Source Sans Pro Black" panose="020B0503030403020204" pitchFamily="34" charset="0"/>
                </a:rPr>
                <a:t>$348M</a:t>
              </a: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6D7F1CDC-9E31-FF66-F315-B5B171911547}"/>
              </a:ext>
            </a:extLst>
          </p:cNvPr>
          <p:cNvSpPr/>
          <p:nvPr/>
        </p:nvSpPr>
        <p:spPr>
          <a:xfrm>
            <a:off x="4558186" y="4028246"/>
            <a:ext cx="9144" cy="18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480D8B7-58B4-246A-2200-944017919F68}"/>
              </a:ext>
            </a:extLst>
          </p:cNvPr>
          <p:cNvSpPr txBox="1"/>
          <p:nvPr/>
        </p:nvSpPr>
        <p:spPr>
          <a:xfrm>
            <a:off x="424060" y="5857046"/>
            <a:ext cx="16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latin typeface="Century Gothic" panose="020B0502020202020204" pitchFamily="34" charset="0"/>
              </a:rPr>
              <a:t> </a:t>
            </a:r>
            <a:r>
              <a:rPr lang="en-US" b="1" dirty="0"/>
              <a:t>Trade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147253C-62B9-2E07-DB27-8FC68B2CF745}"/>
              </a:ext>
            </a:extLst>
          </p:cNvPr>
          <p:cNvSpPr txBox="1"/>
          <p:nvPr/>
        </p:nvSpPr>
        <p:spPr>
          <a:xfrm>
            <a:off x="2607159" y="5857046"/>
            <a:ext cx="1708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latin typeface="Century Gothic" panose="020B0502020202020204" pitchFamily="34" charset="0"/>
              </a:rPr>
              <a:t> </a:t>
            </a:r>
            <a:r>
              <a:rPr lang="en-US" b="1" dirty="0"/>
              <a:t>Membership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BB3607B-4581-A7D0-D7F9-3C7D167392CF}"/>
              </a:ext>
            </a:extLst>
          </p:cNvPr>
          <p:cNvSpPr txBox="1"/>
          <p:nvPr/>
        </p:nvSpPr>
        <p:spPr>
          <a:xfrm>
            <a:off x="4828247" y="5857909"/>
            <a:ext cx="16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latin typeface="Century Gothic" panose="020B0502020202020204" pitchFamily="34" charset="0"/>
              </a:rPr>
              <a:t> </a:t>
            </a:r>
            <a:r>
              <a:rPr lang="en-US" b="1" dirty="0"/>
              <a:t>Trade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797739B-4619-5CD2-799C-DF63283B607B}"/>
              </a:ext>
            </a:extLst>
          </p:cNvPr>
          <p:cNvSpPr txBox="1"/>
          <p:nvPr/>
        </p:nvSpPr>
        <p:spPr>
          <a:xfrm>
            <a:off x="7011346" y="5857909"/>
            <a:ext cx="1708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latin typeface="Century Gothic" panose="020B0502020202020204" pitchFamily="34" charset="0"/>
              </a:rPr>
              <a:t> </a:t>
            </a:r>
            <a:r>
              <a:rPr lang="en-US" b="1" dirty="0"/>
              <a:t>Membership</a:t>
            </a:r>
          </a:p>
        </p:txBody>
      </p:sp>
    </p:spTree>
    <p:extLst>
      <p:ext uri="{BB962C8B-B14F-4D97-AF65-F5344CB8AC3E}">
        <p14:creationId xmlns:p14="http://schemas.microsoft.com/office/powerpoint/2010/main" val="317744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EAD40-C26F-FB20-D2D9-05D8D1499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22A69-4BFC-6005-7147-9ED10404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918" y="1142115"/>
            <a:ext cx="3469671" cy="2286886"/>
          </a:xfrm>
        </p:spPr>
        <p:txBody>
          <a:bodyPr/>
          <a:lstStyle/>
          <a:p>
            <a:r>
              <a:rPr lang="en-US" sz="3200" b="1" cap="all" dirty="0"/>
              <a:t>Healthcare professional PACs to candidates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7AA12F6-CF11-4A44-B4E2-F629D46D1D70}"/>
              </a:ext>
            </a:extLst>
          </p:cNvPr>
          <p:cNvGrpSpPr/>
          <p:nvPr/>
        </p:nvGrpSpPr>
        <p:grpSpPr>
          <a:xfrm>
            <a:off x="4378958" y="2543290"/>
            <a:ext cx="5053470" cy="3323809"/>
            <a:chOff x="-249413" y="4119371"/>
            <a:chExt cx="5053470" cy="3323809"/>
          </a:xfrm>
        </p:grpSpPr>
        <p:graphicFrame>
          <p:nvGraphicFramePr>
            <p:cNvPr id="53" name="Chart 52">
              <a:extLst>
                <a:ext uri="{FF2B5EF4-FFF2-40B4-BE49-F238E27FC236}">
                  <a16:creationId xmlns:a16="http://schemas.microsoft.com/office/drawing/2014/main" id="{B1FA71A0-5736-9D2C-9469-6BACB043EC9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51756296"/>
                </p:ext>
              </p:extLst>
            </p:nvPr>
          </p:nvGraphicFramePr>
          <p:xfrm>
            <a:off x="-249413" y="4119371"/>
            <a:ext cx="5053470" cy="33238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03E7E46-D55F-EF43-3D53-6D56FCA86663}"/>
                </a:ext>
              </a:extLst>
            </p:cNvPr>
            <p:cNvSpPr txBox="1"/>
            <p:nvPr/>
          </p:nvSpPr>
          <p:spPr>
            <a:xfrm rot="18571658">
              <a:off x="1257727" y="494954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$40.6M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7873BB7-9DA0-7506-EEFB-9FEEBC908B75}"/>
                </a:ext>
              </a:extLst>
            </p:cNvPr>
            <p:cNvSpPr txBox="1"/>
            <p:nvPr/>
          </p:nvSpPr>
          <p:spPr>
            <a:xfrm rot="2805927">
              <a:off x="2325031" y="4941632"/>
              <a:ext cx="992643" cy="54864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prstTxWarp prst="textArchUp">
                <a:avLst>
                  <a:gd name="adj" fmla="val 13645611"/>
                </a:avLst>
              </a:prstTxWarp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$41.7M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83521A8-17E8-92A2-8FE5-4EEE75394E68}"/>
                </a:ext>
              </a:extLst>
            </p:cNvPr>
            <p:cNvSpPr txBox="1"/>
            <p:nvPr/>
          </p:nvSpPr>
          <p:spPr>
            <a:xfrm>
              <a:off x="1942820" y="5316217"/>
              <a:ext cx="669003" cy="1692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100" b="1" dirty="0">
                  <a:latin typeface="Source Sans Pro SemiBold" panose="020B0503030403020204" pitchFamily="34" charset="0"/>
                  <a:ea typeface="Source Sans Pro SemiBold" panose="020B0503030403020204" pitchFamily="34" charset="0"/>
                </a:rPr>
                <a:t>TOTAL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AADB69F-C18A-A7E9-50B5-1DA34F0FF550}"/>
                </a:ext>
              </a:extLst>
            </p:cNvPr>
            <p:cNvSpPr txBox="1"/>
            <p:nvPr/>
          </p:nvSpPr>
          <p:spPr>
            <a:xfrm>
              <a:off x="1777475" y="5465828"/>
              <a:ext cx="999692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b="1" dirty="0">
                  <a:latin typeface="Source Sans Pro Black" panose="020B0503030403020204" pitchFamily="34" charset="0"/>
                  <a:ea typeface="Source Sans Pro Black" panose="020B0503030403020204" pitchFamily="34" charset="0"/>
                </a:rPr>
                <a:t>$80.42M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478C8A8-3E4A-72B2-DA3D-3A146A422CE0}"/>
              </a:ext>
            </a:extLst>
          </p:cNvPr>
          <p:cNvGrpSpPr/>
          <p:nvPr/>
        </p:nvGrpSpPr>
        <p:grpSpPr>
          <a:xfrm>
            <a:off x="439919" y="4205194"/>
            <a:ext cx="3469671" cy="3445672"/>
            <a:chOff x="841341" y="1614354"/>
            <a:chExt cx="3469671" cy="344567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D351910-7D26-1A0C-FDA8-D557581F50EB}"/>
                </a:ext>
              </a:extLst>
            </p:cNvPr>
            <p:cNvSpPr/>
            <p:nvPr/>
          </p:nvSpPr>
          <p:spPr>
            <a:xfrm>
              <a:off x="841341" y="1614354"/>
              <a:ext cx="3469671" cy="3445672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0D618D4-81A0-36D0-6794-B12855BFD088}"/>
                </a:ext>
              </a:extLst>
            </p:cNvPr>
            <p:cNvSpPr txBox="1"/>
            <p:nvPr/>
          </p:nvSpPr>
          <p:spPr>
            <a:xfrm>
              <a:off x="2423614" y="2507622"/>
              <a:ext cx="17959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1">
                      <a:lumMod val="20000"/>
                      <a:lumOff val="80000"/>
                    </a:schemeClr>
                  </a:solidFill>
                </a:rPr>
                <a:t>Healthcare professional PACs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B67A008-161D-49E7-A89B-31C98FCF9EE5}"/>
                </a:ext>
              </a:extLst>
            </p:cNvPr>
            <p:cNvSpPr txBox="1"/>
            <p:nvPr/>
          </p:nvSpPr>
          <p:spPr>
            <a:xfrm>
              <a:off x="2785067" y="1922763"/>
              <a:ext cx="10730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accent1">
                      <a:lumMod val="20000"/>
                      <a:lumOff val="80000"/>
                    </a:schemeClr>
                  </a:solidFill>
                </a:rPr>
                <a:t>722</a:t>
              </a:r>
            </a:p>
          </p:txBody>
        </p:sp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8DE9DF6F-230E-B011-DA5C-7584DFA3E47E}"/>
                </a:ext>
              </a:extLst>
            </p:cNvPr>
            <p:cNvPicPr>
              <a:picLocks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95130" y="2074180"/>
              <a:ext cx="1228484" cy="1228484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45734014-7EC8-C8E6-6741-A6E6B12F0442}"/>
              </a:ext>
            </a:extLst>
          </p:cNvPr>
          <p:cNvSpPr/>
          <p:nvPr/>
        </p:nvSpPr>
        <p:spPr>
          <a:xfrm>
            <a:off x="4378958" y="1"/>
            <a:ext cx="476504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BD5BB2-D2E8-49B6-737F-78759DA8F2DD}"/>
              </a:ext>
            </a:extLst>
          </p:cNvPr>
          <p:cNvSpPr txBox="1"/>
          <p:nvPr/>
        </p:nvSpPr>
        <p:spPr>
          <a:xfrm>
            <a:off x="439918" y="3244334"/>
            <a:ext cx="17941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/>
              <a:t>2023-2024 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DC1356B6-C284-4476-3C8C-F396AB25D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2007003"/>
              </p:ext>
            </p:extLst>
          </p:nvPr>
        </p:nvGraphicFramePr>
        <p:xfrm>
          <a:off x="4612846" y="1975322"/>
          <a:ext cx="4303310" cy="3323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85D63E40-0D16-9808-6008-FE824527FAED}"/>
              </a:ext>
            </a:extLst>
          </p:cNvPr>
          <p:cNvSpPr txBox="1"/>
          <p:nvPr/>
        </p:nvSpPr>
        <p:spPr>
          <a:xfrm>
            <a:off x="5268134" y="954953"/>
            <a:ext cx="298669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Spending breakdown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FDF1C37-6E36-F164-4EE8-167272B917E6}"/>
              </a:ext>
            </a:extLst>
          </p:cNvPr>
          <p:cNvSpPr txBox="1"/>
          <p:nvPr/>
        </p:nvSpPr>
        <p:spPr>
          <a:xfrm>
            <a:off x="4957761" y="1552388"/>
            <a:ext cx="16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Total raised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847BBE-53B8-2CBD-7EE9-1DBE0577024F}"/>
              </a:ext>
            </a:extLst>
          </p:cNvPr>
          <p:cNvSpPr txBox="1"/>
          <p:nvPr/>
        </p:nvSpPr>
        <p:spPr>
          <a:xfrm>
            <a:off x="6936958" y="1552387"/>
            <a:ext cx="16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■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Total spent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4D2D957-1BC5-D709-53BC-81DE1A98DB68}"/>
              </a:ext>
            </a:extLst>
          </p:cNvPr>
          <p:cNvSpPr txBox="1"/>
          <p:nvPr/>
        </p:nvSpPr>
        <p:spPr>
          <a:xfrm>
            <a:off x="4730856" y="5743690"/>
            <a:ext cx="1847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$40,603,497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0D437EA-E600-1C73-20ED-12AA7EB4D8C0}"/>
              </a:ext>
            </a:extLst>
          </p:cNvPr>
          <p:cNvSpPr txBox="1"/>
          <p:nvPr/>
        </p:nvSpPr>
        <p:spPr>
          <a:xfrm>
            <a:off x="6936958" y="5743689"/>
            <a:ext cx="1847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$41,704,039</a:t>
            </a:r>
          </a:p>
        </p:txBody>
      </p: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E4DCB4FF-9E0C-DCC9-A96F-534E6892DDDE}"/>
              </a:ext>
            </a:extLst>
          </p:cNvPr>
          <p:cNvCxnSpPr>
            <a:cxnSpLocks/>
          </p:cNvCxnSpPr>
          <p:nvPr/>
        </p:nvCxnSpPr>
        <p:spPr>
          <a:xfrm rot="5400000">
            <a:off x="4457773" y="4455408"/>
            <a:ext cx="1667418" cy="726272"/>
          </a:xfrm>
          <a:prstGeom prst="bentConnector3">
            <a:avLst>
              <a:gd name="adj1" fmla="val -20805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BC61212E-0EFA-A135-7AE0-D823CF82DAF9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94079" y="4352730"/>
            <a:ext cx="2015027" cy="584017"/>
          </a:xfrm>
          <a:prstGeom prst="bentConnector3">
            <a:avLst>
              <a:gd name="adj1" fmla="val 56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6E980A6C-797E-AA9E-D8E4-B94A9135372B}"/>
              </a:ext>
            </a:extLst>
          </p:cNvPr>
          <p:cNvSpPr/>
          <p:nvPr/>
        </p:nvSpPr>
        <p:spPr>
          <a:xfrm>
            <a:off x="7857572" y="3576875"/>
            <a:ext cx="129124" cy="1291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A503910F-F039-89A9-FDCD-114575CD7514}"/>
              </a:ext>
            </a:extLst>
          </p:cNvPr>
          <p:cNvSpPr/>
          <p:nvPr/>
        </p:nvSpPr>
        <p:spPr>
          <a:xfrm>
            <a:off x="5491139" y="3582017"/>
            <a:ext cx="129124" cy="1291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3EBE1C-9D39-1D24-45EC-27BB951FE6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1" y="0"/>
            <a:ext cx="9144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93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C1A50-B025-73F7-D347-7733A4DE7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B165A8B-411C-4D5A-35C6-9229DBB83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65" y="970066"/>
            <a:ext cx="4740268" cy="560881"/>
          </a:xfrm>
          <a:prstGeom prst="rect">
            <a:avLst/>
          </a:prstGeom>
        </p:spPr>
      </p:pic>
      <p:graphicFrame>
        <p:nvGraphicFramePr>
          <p:cNvPr id="83" name="Chart 82">
            <a:extLst>
              <a:ext uri="{FF2B5EF4-FFF2-40B4-BE49-F238E27FC236}">
                <a16:creationId xmlns:a16="http://schemas.microsoft.com/office/drawing/2014/main" id="{DD8FA95D-8674-84FE-23C2-AEA93A239DC4}"/>
              </a:ext>
            </a:extLst>
          </p:cNvPr>
          <p:cNvGraphicFramePr/>
          <p:nvPr/>
        </p:nvGraphicFramePr>
        <p:xfrm>
          <a:off x="5966125" y="1699957"/>
          <a:ext cx="2478032" cy="1629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5" name="Rectangle 94">
            <a:extLst>
              <a:ext uri="{FF2B5EF4-FFF2-40B4-BE49-F238E27FC236}">
                <a16:creationId xmlns:a16="http://schemas.microsoft.com/office/drawing/2014/main" id="{14976100-1114-897C-BB2B-D9C0A942EB0D}"/>
              </a:ext>
            </a:extLst>
          </p:cNvPr>
          <p:cNvSpPr/>
          <p:nvPr/>
        </p:nvSpPr>
        <p:spPr>
          <a:xfrm>
            <a:off x="1217994" y="5305668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graph_toplines">
            <a:extLst>
              <a:ext uri="{FF2B5EF4-FFF2-40B4-BE49-F238E27FC236}">
                <a16:creationId xmlns:a16="http://schemas.microsoft.com/office/drawing/2014/main" id="{7DAB50AF-E403-1F09-9051-788926C8D8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7282112"/>
              </p:ext>
            </p:extLst>
          </p:nvPr>
        </p:nvGraphicFramePr>
        <p:xfrm>
          <a:off x="815163" y="1884496"/>
          <a:ext cx="7422344" cy="464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365DAE5-370A-5203-6884-1AAE00099F4D}"/>
              </a:ext>
            </a:extLst>
          </p:cNvPr>
          <p:cNvSpPr txBox="1"/>
          <p:nvPr/>
        </p:nvSpPr>
        <p:spPr>
          <a:xfrm>
            <a:off x="2201865" y="1007892"/>
            <a:ext cx="4740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Peer comparison; 2023-2024 cycle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640542-9E4C-961C-7A9E-CF014C11EB7A}"/>
              </a:ext>
            </a:extLst>
          </p:cNvPr>
          <p:cNvSpPr txBox="1"/>
          <p:nvPr/>
        </p:nvSpPr>
        <p:spPr>
          <a:xfrm>
            <a:off x="2519102" y="1476971"/>
            <a:ext cx="410579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 dirty="0">
                <a:solidFill>
                  <a:schemeClr val="accent1">
                    <a:lumMod val="20000"/>
                    <a:lumOff val="80000"/>
                  </a:schemeClr>
                </a:solidFill>
                <a:cs typeface="Arial" panose="020B0604020202020204" pitchFamily="34" charset="0"/>
              </a:rPr>
              <a:t>■</a:t>
            </a:r>
            <a:r>
              <a:rPr lang="en-US" altLang="en-US" sz="1200" b="1" dirty="0">
                <a:solidFill>
                  <a:srgbClr val="0380E3"/>
                </a:solidFill>
                <a:cs typeface="Arial" panose="020B0604020202020204" pitchFamily="34" charset="0"/>
              </a:rPr>
              <a:t> </a:t>
            </a:r>
            <a:r>
              <a:rPr lang="en-US" altLang="en-US" sz="1200" b="1" dirty="0">
                <a:cs typeface="Arial" panose="020B0604020202020204" pitchFamily="34" charset="0"/>
              </a:rPr>
              <a:t>Total Receipts</a:t>
            </a:r>
            <a:r>
              <a:rPr lang="en-US" altLang="en-US" sz="1200" b="1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    </a:t>
            </a:r>
            <a:r>
              <a:rPr lang="en-US" alt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■</a:t>
            </a:r>
            <a:r>
              <a:rPr lang="en-US" altLang="en-US" sz="1200" b="1" dirty="0">
                <a:cs typeface="Arial" panose="020B0604020202020204" pitchFamily="34" charset="0"/>
              </a:rPr>
              <a:t> Total Disbursements</a:t>
            </a:r>
            <a:r>
              <a:rPr lang="en-US" altLang="en-US" sz="1200" b="1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    </a:t>
            </a:r>
            <a:r>
              <a:rPr lang="en-US" altLang="en-US" sz="20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■</a:t>
            </a:r>
            <a:r>
              <a:rPr lang="en-US" altLang="en-US" sz="1200" b="1" dirty="0">
                <a:cs typeface="Arial" panose="020B0604020202020204" pitchFamily="34" charset="0"/>
              </a:rPr>
              <a:t> Cash on Hand</a:t>
            </a:r>
          </a:p>
        </p:txBody>
      </p:sp>
    </p:spTree>
    <p:extLst>
      <p:ext uri="{BB962C8B-B14F-4D97-AF65-F5344CB8AC3E}">
        <p14:creationId xmlns:p14="http://schemas.microsoft.com/office/powerpoint/2010/main" val="3622482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F8B11-0142-D2AE-F120-988AB9FF7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Chart 82">
            <a:extLst>
              <a:ext uri="{FF2B5EF4-FFF2-40B4-BE49-F238E27FC236}">
                <a16:creationId xmlns:a16="http://schemas.microsoft.com/office/drawing/2014/main" id="{DFBB47BA-C9B5-0DD7-A595-415C0819D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1740441"/>
              </p:ext>
            </p:extLst>
          </p:nvPr>
        </p:nvGraphicFramePr>
        <p:xfrm>
          <a:off x="5966125" y="1699957"/>
          <a:ext cx="2478032" cy="1629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587FA05-5233-4ECF-C85A-5EA272DA3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/>
              <a:t>Disbursements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7F61B2B-B605-F542-8571-7CCDDF8B60BB}"/>
              </a:ext>
            </a:extLst>
          </p:cNvPr>
          <p:cNvSpPr/>
          <p:nvPr/>
        </p:nvSpPr>
        <p:spPr>
          <a:xfrm>
            <a:off x="730734" y="1543754"/>
            <a:ext cx="2915800" cy="1802142"/>
          </a:xfrm>
          <a:prstGeom prst="roundRect">
            <a:avLst>
              <a:gd name="adj" fmla="val 630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9C22DF-DB99-511F-52F2-C11FA225C724}"/>
              </a:ext>
            </a:extLst>
          </p:cNvPr>
          <p:cNvSpPr txBox="1"/>
          <p:nvPr/>
        </p:nvSpPr>
        <p:spPr>
          <a:xfrm>
            <a:off x="864167" y="2098492"/>
            <a:ext cx="2648933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$70,000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 disbursed by NATAPAC to support NATA Advocacy efforts</a:t>
            </a:r>
          </a:p>
          <a:p>
            <a:pPr algn="ctr" fontAlgn="base"/>
            <a:endParaRPr lang="en-US" sz="14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 algn="ctr" fontAlgn="base"/>
            <a:endParaRPr lang="en-US" sz="9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 algn="ctr" fontAlgn="base"/>
            <a:r>
              <a:rPr lang="en-US" sz="1400" b="1" u="sng" dirty="0">
                <a:solidFill>
                  <a:schemeClr val="accent1">
                    <a:lumMod val="50000"/>
                  </a:schemeClr>
                </a:solidFill>
              </a:rPr>
              <a:t>100% win rate!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49E53EE0-B8B8-35B3-9D58-1A0B3BA2C665}"/>
              </a:ext>
            </a:extLst>
          </p:cNvPr>
          <p:cNvSpPr/>
          <p:nvPr/>
        </p:nvSpPr>
        <p:spPr>
          <a:xfrm>
            <a:off x="730731" y="1543754"/>
            <a:ext cx="2915803" cy="423200"/>
          </a:xfrm>
          <a:prstGeom prst="round2SameRect">
            <a:avLst>
              <a:gd name="adj1" fmla="val 21043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2023-2024 CYCLE</a:t>
            </a:r>
          </a:p>
        </p:txBody>
      </p:sp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7CE1F997-75D0-1EA7-0D4F-CA06E37328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1001209"/>
              </p:ext>
            </p:extLst>
          </p:nvPr>
        </p:nvGraphicFramePr>
        <p:xfrm>
          <a:off x="3883329" y="1699957"/>
          <a:ext cx="2478032" cy="1629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8" name="TextBox 77">
            <a:extLst>
              <a:ext uri="{FF2B5EF4-FFF2-40B4-BE49-F238E27FC236}">
                <a16:creationId xmlns:a16="http://schemas.microsoft.com/office/drawing/2014/main" id="{A851EAF5-D308-D47D-A7F2-92EC0313BD62}"/>
              </a:ext>
            </a:extLst>
          </p:cNvPr>
          <p:cNvSpPr txBox="1"/>
          <p:nvPr/>
        </p:nvSpPr>
        <p:spPr>
          <a:xfrm>
            <a:off x="4818798" y="3088032"/>
            <a:ext cx="1189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380E3"/>
                </a:solidFill>
                <a:latin typeface="Century Gothic" panose="020B0502020202020204" pitchFamily="34" charset="0"/>
              </a:rPr>
              <a:t>■</a:t>
            </a:r>
            <a:r>
              <a:rPr lang="en-US" sz="1000" b="1" dirty="0">
                <a:latin typeface="Century Gothic" panose="020B0502020202020204" pitchFamily="34" charset="0"/>
              </a:rPr>
              <a:t> </a:t>
            </a:r>
            <a:r>
              <a:rPr lang="en-US" sz="1000" b="1" dirty="0"/>
              <a:t>Democrats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517DB2D-4787-58D0-3A6E-E54A5E51FEE5}"/>
              </a:ext>
            </a:extLst>
          </p:cNvPr>
          <p:cNvSpPr txBox="1"/>
          <p:nvPr/>
        </p:nvSpPr>
        <p:spPr>
          <a:xfrm>
            <a:off x="6007798" y="3089603"/>
            <a:ext cx="126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5739"/>
                </a:solidFill>
                <a:latin typeface="Century Gothic" panose="020B0502020202020204" pitchFamily="34" charset="0"/>
              </a:rPr>
              <a:t>■</a:t>
            </a:r>
            <a:r>
              <a:rPr lang="en-US" sz="1000" b="1" dirty="0">
                <a:latin typeface="Century Gothic" panose="020B0502020202020204" pitchFamily="34" charset="0"/>
              </a:rPr>
              <a:t> </a:t>
            </a:r>
            <a:r>
              <a:rPr lang="en-US" sz="1000" b="1" dirty="0"/>
              <a:t>Republicans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5C8E64C-C4CE-A170-BEC6-C05230BBCBC9}"/>
              </a:ext>
            </a:extLst>
          </p:cNvPr>
          <p:cNvSpPr txBox="1"/>
          <p:nvPr/>
        </p:nvSpPr>
        <p:spPr>
          <a:xfrm>
            <a:off x="4045332" y="1440330"/>
            <a:ext cx="2154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Senate candidates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DC549DB-025B-66E5-4D0F-B5B6BA2B3F4A}"/>
              </a:ext>
            </a:extLst>
          </p:cNvPr>
          <p:cNvSpPr txBox="1"/>
          <p:nvPr/>
        </p:nvSpPr>
        <p:spPr>
          <a:xfrm>
            <a:off x="6128128" y="1440330"/>
            <a:ext cx="2154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House candidates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7CF4E7-7D62-5A55-3529-F7B04AFF5FAC}"/>
              </a:ext>
            </a:extLst>
          </p:cNvPr>
          <p:cNvSpPr/>
          <p:nvPr/>
        </p:nvSpPr>
        <p:spPr>
          <a:xfrm>
            <a:off x="1354193" y="3636313"/>
            <a:ext cx="6524551" cy="2213701"/>
          </a:xfrm>
          <a:prstGeom prst="roundRect">
            <a:avLst>
              <a:gd name="adj" fmla="val 649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9FD1684-E032-70F6-78E0-1F18FC65A3A7}"/>
              </a:ext>
            </a:extLst>
          </p:cNvPr>
          <p:cNvSpPr txBox="1"/>
          <p:nvPr/>
        </p:nvSpPr>
        <p:spPr>
          <a:xfrm>
            <a:off x="2331338" y="4477197"/>
            <a:ext cx="19947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$24,500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disbursed to date</a:t>
            </a:r>
          </a:p>
        </p:txBody>
      </p:sp>
      <p:sp>
        <p:nvSpPr>
          <p:cNvPr id="90" name="Rectangle: Top Corners Rounded 89">
            <a:extLst>
              <a:ext uri="{FF2B5EF4-FFF2-40B4-BE49-F238E27FC236}">
                <a16:creationId xmlns:a16="http://schemas.microsoft.com/office/drawing/2014/main" id="{0F8BF077-D68B-1B9D-CF75-77CB0E7DEBDB}"/>
              </a:ext>
            </a:extLst>
          </p:cNvPr>
          <p:cNvSpPr/>
          <p:nvPr/>
        </p:nvSpPr>
        <p:spPr>
          <a:xfrm>
            <a:off x="1354193" y="3636313"/>
            <a:ext cx="6524551" cy="423200"/>
          </a:xfrm>
          <a:prstGeom prst="round2SameRect">
            <a:avLst>
              <a:gd name="adj1" fmla="val 27725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2025-2026 CYCLE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FCB0CC4-59C5-D01A-0BFB-B3E55417E5DD}"/>
              </a:ext>
            </a:extLst>
          </p:cNvPr>
          <p:cNvSpPr txBox="1"/>
          <p:nvPr/>
        </p:nvSpPr>
        <p:spPr>
          <a:xfrm>
            <a:off x="4969844" y="4432708"/>
            <a:ext cx="29089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Another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$50,000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approved by the NATAPAC contributions subcommittee for disbursement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B893B0BE-C950-9BFC-2F50-C12CE12EBF61}"/>
              </a:ext>
            </a:extLst>
          </p:cNvPr>
          <p:cNvSpPr/>
          <p:nvPr/>
        </p:nvSpPr>
        <p:spPr>
          <a:xfrm>
            <a:off x="1473200" y="5452463"/>
            <a:ext cx="6207759" cy="54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5" name="Graphic 104">
            <a:extLst>
              <a:ext uri="{FF2B5EF4-FFF2-40B4-BE49-F238E27FC236}">
                <a16:creationId xmlns:a16="http://schemas.microsoft.com/office/drawing/2014/main" id="{9DCE2D2A-DE21-3FC9-F4F9-553F609D05ED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86499" y="2444825"/>
            <a:ext cx="604268" cy="60426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A4F3875-0C3F-F3CA-92E4-AFC90353C7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7174" y="4562113"/>
            <a:ext cx="554784" cy="554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A59FEE-F1D8-18D5-CF42-3F6F89355B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5060" y="4575350"/>
            <a:ext cx="554784" cy="554784"/>
          </a:xfrm>
          <a:prstGeom prst="rect">
            <a:avLst/>
          </a:prstGeom>
        </p:spPr>
      </p:pic>
      <p:pic>
        <p:nvPicPr>
          <p:cNvPr id="10" name="Graphic 9" descr="Clipboard Partially Checked with solid fill">
            <a:extLst>
              <a:ext uri="{FF2B5EF4-FFF2-40B4-BE49-F238E27FC236}">
                <a16:creationId xmlns:a16="http://schemas.microsoft.com/office/drawing/2014/main" id="{6FF2E4A9-6670-5046-0BF7-AD38BA6B26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77809" y="4633294"/>
            <a:ext cx="412421" cy="412421"/>
          </a:xfrm>
          <a:prstGeom prst="rect">
            <a:avLst/>
          </a:prstGeom>
        </p:spPr>
      </p:pic>
      <p:pic>
        <p:nvPicPr>
          <p:cNvPr id="13" name="Graphic 12" descr="Arrow circle with solid fill">
            <a:extLst>
              <a:ext uri="{FF2B5EF4-FFF2-40B4-BE49-F238E27FC236}">
                <a16:creationId xmlns:a16="http://schemas.microsoft.com/office/drawing/2014/main" id="{9AE9A9E4-C4E2-048B-810C-26539CDA2B0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07174" y="4581725"/>
            <a:ext cx="535172" cy="535172"/>
          </a:xfrm>
          <a:prstGeom prst="rect">
            <a:avLst/>
          </a:prstGeom>
        </p:spPr>
      </p:pic>
      <p:pic>
        <p:nvPicPr>
          <p:cNvPr id="17" name="Graphic 16" descr="Arrow: Slight curve with solid fill">
            <a:extLst>
              <a:ext uri="{FF2B5EF4-FFF2-40B4-BE49-F238E27FC236}">
                <a16:creationId xmlns:a16="http://schemas.microsoft.com/office/drawing/2014/main" id="{8FAA8FC6-07F4-809B-B8E1-9E1BBB7134D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73997" y="1981199"/>
            <a:ext cx="1001053" cy="100105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7F9B1EB-B628-17FA-7F44-11574A6CA7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V="1">
            <a:off x="1473200" y="4253019"/>
            <a:ext cx="6207759" cy="5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2FB7D-8F61-6F0F-10A3-7B88C5A79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AD1AF68A-46AF-9DC3-0757-14F5C54B280F}"/>
              </a:ext>
            </a:extLst>
          </p:cNvPr>
          <p:cNvSpPr/>
          <p:nvPr/>
        </p:nvSpPr>
        <p:spPr>
          <a:xfrm>
            <a:off x="5738742" y="4768772"/>
            <a:ext cx="3779174" cy="55984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6C9C359-B911-FAC7-A9FC-F087D72B2081}"/>
              </a:ext>
            </a:extLst>
          </p:cNvPr>
          <p:cNvSpPr/>
          <p:nvPr/>
        </p:nvSpPr>
        <p:spPr>
          <a:xfrm>
            <a:off x="5738742" y="4095324"/>
            <a:ext cx="3779174" cy="55984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1AEDE779-72E1-8FCC-27E3-303F7265C614}"/>
              </a:ext>
            </a:extLst>
          </p:cNvPr>
          <p:cNvSpPr/>
          <p:nvPr/>
        </p:nvSpPr>
        <p:spPr>
          <a:xfrm>
            <a:off x="5716531" y="3431423"/>
            <a:ext cx="3779174" cy="55984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B92EBA4-6C3C-348E-2547-1F20AFA7004E}"/>
              </a:ext>
            </a:extLst>
          </p:cNvPr>
          <p:cNvSpPr/>
          <p:nvPr/>
        </p:nvSpPr>
        <p:spPr>
          <a:xfrm>
            <a:off x="965203" y="1529387"/>
            <a:ext cx="7339813" cy="90629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/>
            <a:r>
              <a:rPr lang="en-US" dirty="0">
                <a:solidFill>
                  <a:schemeClr val="tx1"/>
                </a:solidFill>
              </a:rPr>
              <a:t>Overall, the average percent of members who invest in the PAC annually fluctuates right around </a:t>
            </a:r>
            <a:r>
              <a:rPr lang="en-US" b="1" dirty="0">
                <a:solidFill>
                  <a:schemeClr val="accent1"/>
                </a:solidFill>
              </a:rPr>
              <a:t>2.75%.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404B45-0175-56CB-F478-C43DAC25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/>
              <a:t>Fundraising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558C69D-0973-A38D-5315-D7104A257FBC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64648" y="1620724"/>
            <a:ext cx="723622" cy="7236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5B02A1-1EE1-F082-A76B-C35AE79319E0}"/>
              </a:ext>
            </a:extLst>
          </p:cNvPr>
          <p:cNvSpPr txBox="1"/>
          <p:nvPr/>
        </p:nvSpPr>
        <p:spPr>
          <a:xfrm>
            <a:off x="952289" y="2737065"/>
            <a:ext cx="2973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Biggest sources of fundraising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E98D8C6-DBA5-AC02-C1C0-E4856BC3EE1E}"/>
              </a:ext>
            </a:extLst>
          </p:cNvPr>
          <p:cNvGrpSpPr/>
          <p:nvPr/>
        </p:nvGrpSpPr>
        <p:grpSpPr>
          <a:xfrm>
            <a:off x="958744" y="3202306"/>
            <a:ext cx="4358165" cy="535711"/>
            <a:chOff x="965202" y="3028154"/>
            <a:chExt cx="4521197" cy="568715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B9ADE46-C012-E1CD-F150-2E6700FAFAFB}"/>
                </a:ext>
              </a:extLst>
            </p:cNvPr>
            <p:cNvSpPr/>
            <p:nvPr/>
          </p:nvSpPr>
          <p:spPr>
            <a:xfrm>
              <a:off x="965202" y="3028154"/>
              <a:ext cx="4521197" cy="568715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85800"/>
              <a:r>
                <a:rPr lang="en-US" sz="1400" b="1" dirty="0">
                  <a:solidFill>
                    <a:schemeClr val="bg1"/>
                  </a:solidFill>
                </a:rPr>
                <a:t>Recurring monthly contributions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8F094CD-F7AB-7ED1-17FC-B08E7B088233}"/>
                </a:ext>
              </a:extLst>
            </p:cNvPr>
            <p:cNvSpPr/>
            <p:nvPr/>
          </p:nvSpPr>
          <p:spPr>
            <a:xfrm>
              <a:off x="1144483" y="3065339"/>
              <a:ext cx="477365" cy="4773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1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A1C323A-C9A2-3E24-7FA5-0197E4F33862}"/>
              </a:ext>
            </a:extLst>
          </p:cNvPr>
          <p:cNvGrpSpPr/>
          <p:nvPr/>
        </p:nvGrpSpPr>
        <p:grpSpPr>
          <a:xfrm>
            <a:off x="952289" y="3876232"/>
            <a:ext cx="4358165" cy="535711"/>
            <a:chOff x="951806" y="3941220"/>
            <a:chExt cx="4521197" cy="535711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FD5714DE-A270-E101-F3F7-18D404A95583}"/>
                </a:ext>
              </a:extLst>
            </p:cNvPr>
            <p:cNvSpPr/>
            <p:nvPr/>
          </p:nvSpPr>
          <p:spPr>
            <a:xfrm>
              <a:off x="951806" y="3941220"/>
              <a:ext cx="4521197" cy="535711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85800"/>
              <a:r>
                <a:rPr lang="en-US" sz="1400" b="1" dirty="0">
                  <a:solidFill>
                    <a:schemeClr val="bg1"/>
                  </a:solidFill>
                </a:rPr>
                <a:t>Chuck Kimmel Memorial NATAPAC luncheon (get your 2026 tickets!)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21C9DA6-3A03-A7C5-CC47-E00F6FAFA9B3}"/>
                </a:ext>
              </a:extLst>
            </p:cNvPr>
            <p:cNvSpPr/>
            <p:nvPr/>
          </p:nvSpPr>
          <p:spPr>
            <a:xfrm>
              <a:off x="1131618" y="3968311"/>
              <a:ext cx="477365" cy="4773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2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45D06DA-A3F4-4429-B2E8-36D99C1C061E}"/>
              </a:ext>
            </a:extLst>
          </p:cNvPr>
          <p:cNvGrpSpPr/>
          <p:nvPr/>
        </p:nvGrpSpPr>
        <p:grpSpPr>
          <a:xfrm>
            <a:off x="952289" y="4569607"/>
            <a:ext cx="4371077" cy="535712"/>
            <a:chOff x="965202" y="4238919"/>
            <a:chExt cx="4521197" cy="568715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39996F90-C991-F77F-3373-B0B537D0B0E8}"/>
                </a:ext>
              </a:extLst>
            </p:cNvPr>
            <p:cNvSpPr/>
            <p:nvPr/>
          </p:nvSpPr>
          <p:spPr>
            <a:xfrm>
              <a:off x="965202" y="4238919"/>
              <a:ext cx="4521197" cy="568715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85800"/>
              <a:r>
                <a:rPr lang="en-US" sz="1400" b="1" dirty="0">
                  <a:solidFill>
                    <a:schemeClr val="bg1"/>
                  </a:solidFill>
                </a:rPr>
                <a:t>Dues Renewal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026FD51-C302-E9A9-4EDC-935CFC997546}"/>
                </a:ext>
              </a:extLst>
            </p:cNvPr>
            <p:cNvSpPr/>
            <p:nvPr/>
          </p:nvSpPr>
          <p:spPr>
            <a:xfrm>
              <a:off x="1144483" y="4283276"/>
              <a:ext cx="477365" cy="4773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3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016C444-8EE0-1163-940D-A4FEB1D69672}"/>
              </a:ext>
            </a:extLst>
          </p:cNvPr>
          <p:cNvGrpSpPr/>
          <p:nvPr/>
        </p:nvGrpSpPr>
        <p:grpSpPr>
          <a:xfrm>
            <a:off x="952290" y="5262983"/>
            <a:ext cx="4371077" cy="535712"/>
            <a:chOff x="965202" y="4872591"/>
            <a:chExt cx="4521197" cy="546520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FD4DDA8E-05A7-0D84-65E5-5233E5BB98D4}"/>
                </a:ext>
              </a:extLst>
            </p:cNvPr>
            <p:cNvSpPr/>
            <p:nvPr/>
          </p:nvSpPr>
          <p:spPr>
            <a:xfrm>
              <a:off x="965202" y="4872591"/>
              <a:ext cx="4521197" cy="54652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85800"/>
              <a:r>
                <a:rPr lang="en-US" sz="1400" b="1" dirty="0">
                  <a:solidFill>
                    <a:schemeClr val="bg1"/>
                  </a:solidFill>
                </a:rPr>
                <a:t>NATAPAC Sweepstakes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0A3A75E-C4A4-FC0C-FC12-95F417EC9399}"/>
                </a:ext>
              </a:extLst>
            </p:cNvPr>
            <p:cNvSpPr/>
            <p:nvPr/>
          </p:nvSpPr>
          <p:spPr>
            <a:xfrm>
              <a:off x="1144482" y="4892165"/>
              <a:ext cx="477365" cy="4773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4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2EC9F79-6C79-2CAA-D437-31B51B557408}"/>
              </a:ext>
            </a:extLst>
          </p:cNvPr>
          <p:cNvSpPr txBox="1"/>
          <p:nvPr/>
        </p:nvSpPr>
        <p:spPr>
          <a:xfrm>
            <a:off x="5628167" y="2738269"/>
            <a:ext cx="3409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1"/>
                </a:solidFill>
              </a:rPr>
              <a:t>Top causes of contributor and amount raised fluctuations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BDBF6ED-1161-4E72-AD68-F4960C7E5F71}"/>
              </a:ext>
            </a:extLst>
          </p:cNvPr>
          <p:cNvSpPr txBox="1"/>
          <p:nvPr/>
        </p:nvSpPr>
        <p:spPr>
          <a:xfrm>
            <a:off x="6178882" y="3575108"/>
            <a:ext cx="1795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Members retiring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54192C2-B7D9-6D1E-7FF6-31D91CF4C8B1}"/>
              </a:ext>
            </a:extLst>
          </p:cNvPr>
          <p:cNvSpPr txBox="1"/>
          <p:nvPr/>
        </p:nvSpPr>
        <p:spPr>
          <a:xfrm>
            <a:off x="6399332" y="4876711"/>
            <a:ext cx="1795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Leadership turnover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D6E5386-6ADA-76F5-9162-68DD177BDE77}"/>
              </a:ext>
            </a:extLst>
          </p:cNvPr>
          <p:cNvSpPr txBox="1"/>
          <p:nvPr/>
        </p:nvSpPr>
        <p:spPr>
          <a:xfrm>
            <a:off x="6482537" y="4226129"/>
            <a:ext cx="2662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Changes in membership numbers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B4807D6-4397-5988-AD59-3A8EC71055F8}"/>
              </a:ext>
            </a:extLst>
          </p:cNvPr>
          <p:cNvSpPr/>
          <p:nvPr/>
        </p:nvSpPr>
        <p:spPr>
          <a:xfrm>
            <a:off x="5914685" y="3439383"/>
            <a:ext cx="557467" cy="5574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E0FA7B92-C4CB-F255-EC45-DDB1AA6ABAD7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07705" y="3511696"/>
            <a:ext cx="391627" cy="391627"/>
          </a:xfrm>
          <a:prstGeom prst="rect">
            <a:avLst/>
          </a:prstGeom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55F0E42A-8424-BE43-A5F7-3051B18A1F9E}"/>
              </a:ext>
            </a:extLst>
          </p:cNvPr>
          <p:cNvSpPr/>
          <p:nvPr/>
        </p:nvSpPr>
        <p:spPr>
          <a:xfrm>
            <a:off x="5924787" y="4095398"/>
            <a:ext cx="557467" cy="5574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Graphic 58">
            <a:extLst>
              <a:ext uri="{FF2B5EF4-FFF2-40B4-BE49-F238E27FC236}">
                <a16:creationId xmlns:a16="http://schemas.microsoft.com/office/drawing/2014/main" id="{317F1FBD-2655-8816-5BF9-5F6A65BC850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38672" y="4204215"/>
            <a:ext cx="329691" cy="329691"/>
          </a:xfrm>
          <a:prstGeom prst="rect">
            <a:avLst/>
          </a:prstGeom>
        </p:spPr>
      </p:pic>
      <p:sp>
        <p:nvSpPr>
          <p:cNvPr id="58" name="Oval 57">
            <a:extLst>
              <a:ext uri="{FF2B5EF4-FFF2-40B4-BE49-F238E27FC236}">
                <a16:creationId xmlns:a16="http://schemas.microsoft.com/office/drawing/2014/main" id="{49A6D2FA-51B2-FC19-DCD3-A646B119867A}"/>
              </a:ext>
            </a:extLst>
          </p:cNvPr>
          <p:cNvSpPr/>
          <p:nvPr/>
        </p:nvSpPr>
        <p:spPr>
          <a:xfrm>
            <a:off x="5924787" y="4768772"/>
            <a:ext cx="557467" cy="5574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>
            <a:extLst>
              <a:ext uri="{FF2B5EF4-FFF2-40B4-BE49-F238E27FC236}">
                <a16:creationId xmlns:a16="http://schemas.microsoft.com/office/drawing/2014/main" id="{D09E411F-8E95-DAF7-3B4A-05F22BC28CB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8948" y="4872643"/>
            <a:ext cx="330181" cy="33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691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75781-0084-5CFB-38D6-9E53ABAEC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F8A8FE-DC64-E141-D839-4DDA9394A03B}"/>
              </a:ext>
            </a:extLst>
          </p:cNvPr>
          <p:cNvSpPr/>
          <p:nvPr/>
        </p:nvSpPr>
        <p:spPr>
          <a:xfrm>
            <a:off x="963968" y="1714240"/>
            <a:ext cx="2293769" cy="45022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EB5574E-2496-F6C8-0D83-FA6AB42AFBA1}"/>
              </a:ext>
            </a:extLst>
          </p:cNvPr>
          <p:cNvGrpSpPr/>
          <p:nvPr/>
        </p:nvGrpSpPr>
        <p:grpSpPr>
          <a:xfrm>
            <a:off x="1065434" y="2248011"/>
            <a:ext cx="2034989" cy="646331"/>
            <a:chOff x="1066669" y="2459611"/>
            <a:chExt cx="2034989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5AB3632-BACE-3312-19DB-7EB39D39836B}"/>
                </a:ext>
              </a:extLst>
            </p:cNvPr>
            <p:cNvSpPr txBox="1"/>
            <p:nvPr/>
          </p:nvSpPr>
          <p:spPr>
            <a:xfrm>
              <a:off x="1921902" y="2459611"/>
              <a:ext cx="11797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NATA Members invested in NATAPAC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9D48F1F-B67B-ECCD-6D57-7173BB628D8B}"/>
                </a:ext>
              </a:extLst>
            </p:cNvPr>
            <p:cNvSpPr txBox="1"/>
            <p:nvPr/>
          </p:nvSpPr>
          <p:spPr>
            <a:xfrm>
              <a:off x="1066669" y="2490388"/>
              <a:ext cx="85523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901</a:t>
              </a:r>
            </a:p>
          </p:txBody>
        </p:sp>
      </p:grp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A75924D6-697A-1292-4311-BB389A304CC2}"/>
              </a:ext>
            </a:extLst>
          </p:cNvPr>
          <p:cNvSpPr/>
          <p:nvPr/>
        </p:nvSpPr>
        <p:spPr>
          <a:xfrm>
            <a:off x="963966" y="1714240"/>
            <a:ext cx="2293769" cy="4232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95B842-5427-07F3-25C3-4A9CFA9A1715}"/>
              </a:ext>
            </a:extLst>
          </p:cNvPr>
          <p:cNvSpPr txBox="1"/>
          <p:nvPr/>
        </p:nvSpPr>
        <p:spPr>
          <a:xfrm>
            <a:off x="1373712" y="1746295"/>
            <a:ext cx="1474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2025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D303BE-AAE9-F65D-ECC2-D8D865C19B29}"/>
              </a:ext>
            </a:extLst>
          </p:cNvPr>
          <p:cNvSpPr/>
          <p:nvPr/>
        </p:nvSpPr>
        <p:spPr>
          <a:xfrm>
            <a:off x="1059288" y="3030290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2624CDE-72EB-9513-03A4-52EBCF7FEDF2}"/>
              </a:ext>
            </a:extLst>
          </p:cNvPr>
          <p:cNvGrpSpPr/>
          <p:nvPr/>
        </p:nvGrpSpPr>
        <p:grpSpPr>
          <a:xfrm>
            <a:off x="1065435" y="3175382"/>
            <a:ext cx="2138728" cy="754009"/>
            <a:chOff x="1066670" y="3412304"/>
            <a:chExt cx="2138728" cy="754009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D7C86FD-A3E0-4621-7C9D-37A143DAA5CD}"/>
                </a:ext>
              </a:extLst>
            </p:cNvPr>
            <p:cNvSpPr txBox="1"/>
            <p:nvPr/>
          </p:nvSpPr>
          <p:spPr>
            <a:xfrm>
              <a:off x="2187246" y="3440233"/>
              <a:ext cx="93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Total raised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B29FFF-2D5E-8338-002A-C1F63955F17B}"/>
                </a:ext>
              </a:extLst>
            </p:cNvPr>
            <p:cNvSpPr txBox="1"/>
            <p:nvPr/>
          </p:nvSpPr>
          <p:spPr>
            <a:xfrm>
              <a:off x="1066670" y="3412304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$68,035.22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603F103-4CF6-36E6-A602-DBDF0CDF9467}"/>
                </a:ext>
              </a:extLst>
            </p:cNvPr>
            <p:cNvSpPr txBox="1"/>
            <p:nvPr/>
          </p:nvSpPr>
          <p:spPr>
            <a:xfrm>
              <a:off x="2194251" y="3704648"/>
              <a:ext cx="10111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Average contribution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1446B6E-28E2-2A68-04A1-BA6A853C242B}"/>
                </a:ext>
              </a:extLst>
            </p:cNvPr>
            <p:cNvSpPr txBox="1"/>
            <p:nvPr/>
          </p:nvSpPr>
          <p:spPr>
            <a:xfrm>
              <a:off x="1066670" y="3760763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$75.51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BED64F9F-199C-5B6F-4939-A99D6218F461}"/>
              </a:ext>
            </a:extLst>
          </p:cNvPr>
          <p:cNvSpPr/>
          <p:nvPr/>
        </p:nvSpPr>
        <p:spPr>
          <a:xfrm>
            <a:off x="1059469" y="4065339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CF661B6-1A85-E1AB-0DDA-525CD6580392}"/>
              </a:ext>
            </a:extLst>
          </p:cNvPr>
          <p:cNvGrpSpPr/>
          <p:nvPr/>
        </p:nvGrpSpPr>
        <p:grpSpPr>
          <a:xfrm>
            <a:off x="1065434" y="4210431"/>
            <a:ext cx="2090829" cy="759034"/>
            <a:chOff x="1066669" y="4437299"/>
            <a:chExt cx="2090829" cy="75903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50A2B48-6B4F-924C-A345-30C8AB34C759}"/>
                </a:ext>
              </a:extLst>
            </p:cNvPr>
            <p:cNvSpPr txBox="1"/>
            <p:nvPr/>
          </p:nvSpPr>
          <p:spPr>
            <a:xfrm>
              <a:off x="1237876" y="4437299"/>
              <a:ext cx="17484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Top contributing districts: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B041FF-6A35-D2BF-DF7B-46FD6530F61F}"/>
                </a:ext>
              </a:extLst>
            </p:cNvPr>
            <p:cNvSpPr txBox="1"/>
            <p:nvPr/>
          </p:nvSpPr>
          <p:spPr>
            <a:xfrm>
              <a:off x="1066669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9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3BB174B-0A5A-6DE6-4F9F-A2669EF87C08}"/>
                </a:ext>
              </a:extLst>
            </p:cNvPr>
            <p:cNvSpPr txBox="1"/>
            <p:nvPr/>
          </p:nvSpPr>
          <p:spPr>
            <a:xfrm>
              <a:off x="1729285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5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1C06DAD-97AF-524F-F48A-B52D8A305013}"/>
                </a:ext>
              </a:extLst>
            </p:cNvPr>
            <p:cNvSpPr txBox="1"/>
            <p:nvPr/>
          </p:nvSpPr>
          <p:spPr>
            <a:xfrm>
              <a:off x="2391901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636DA411-16EE-6E75-70F1-9BFE6E8A0ABF}"/>
              </a:ext>
            </a:extLst>
          </p:cNvPr>
          <p:cNvSpPr/>
          <p:nvPr/>
        </p:nvSpPr>
        <p:spPr>
          <a:xfrm>
            <a:off x="1059469" y="5105413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A612CD3-4E01-6B24-7D8C-CCE6BCDAF204}"/>
              </a:ext>
            </a:extLst>
          </p:cNvPr>
          <p:cNvGrpSpPr/>
          <p:nvPr/>
        </p:nvGrpSpPr>
        <p:grpSpPr>
          <a:xfrm>
            <a:off x="1144299" y="5250503"/>
            <a:ext cx="2059864" cy="830997"/>
            <a:chOff x="1145534" y="5462103"/>
            <a:chExt cx="2059864" cy="83099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5C144D9-B852-1FF8-5F21-D5D6ABE1A429}"/>
                </a:ext>
              </a:extLst>
            </p:cNvPr>
            <p:cNvSpPr txBox="1"/>
            <p:nvPr/>
          </p:nvSpPr>
          <p:spPr>
            <a:xfrm>
              <a:off x="1145534" y="5462103"/>
              <a:ext cx="60786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22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22208DB-7C3B-E701-6800-A7E21B726ABB}"/>
                </a:ext>
              </a:extLst>
            </p:cNvPr>
            <p:cNvSpPr txBox="1"/>
            <p:nvPr/>
          </p:nvSpPr>
          <p:spPr>
            <a:xfrm>
              <a:off x="1989308" y="5462103"/>
              <a:ext cx="1216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Olympian Level contributors ($500+ annually)</a:t>
              </a:r>
            </a:p>
          </p:txBody>
        </p:sp>
      </p:grp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069BDBA-A5CF-A2B4-E15E-8A1BC11E5912}"/>
              </a:ext>
            </a:extLst>
          </p:cNvPr>
          <p:cNvSpPr/>
          <p:nvPr/>
        </p:nvSpPr>
        <p:spPr>
          <a:xfrm>
            <a:off x="5883795" y="1714240"/>
            <a:ext cx="2293769" cy="45022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C585DFD-78A7-940E-F165-222800B3D22C}"/>
              </a:ext>
            </a:extLst>
          </p:cNvPr>
          <p:cNvGrpSpPr/>
          <p:nvPr/>
        </p:nvGrpSpPr>
        <p:grpSpPr>
          <a:xfrm>
            <a:off x="5985261" y="2248011"/>
            <a:ext cx="2034989" cy="646331"/>
            <a:chOff x="1066669" y="2459611"/>
            <a:chExt cx="2034989" cy="646331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9F0EBED-6634-03B3-0218-8CD7A0F07FB6}"/>
                </a:ext>
              </a:extLst>
            </p:cNvPr>
            <p:cNvSpPr txBox="1"/>
            <p:nvPr/>
          </p:nvSpPr>
          <p:spPr>
            <a:xfrm>
              <a:off x="1921902" y="2459611"/>
              <a:ext cx="11797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NATA Members invested in NATAPAC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4390D3A-DB25-51FB-19D1-55571D71740E}"/>
                </a:ext>
              </a:extLst>
            </p:cNvPr>
            <p:cNvSpPr txBox="1"/>
            <p:nvPr/>
          </p:nvSpPr>
          <p:spPr>
            <a:xfrm>
              <a:off x="1066669" y="2490388"/>
              <a:ext cx="85523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920</a:t>
              </a:r>
            </a:p>
          </p:txBody>
        </p:sp>
      </p:grpSp>
      <p:sp>
        <p:nvSpPr>
          <p:cNvPr id="73" name="Rectangle: Top Corners Rounded 72">
            <a:extLst>
              <a:ext uri="{FF2B5EF4-FFF2-40B4-BE49-F238E27FC236}">
                <a16:creationId xmlns:a16="http://schemas.microsoft.com/office/drawing/2014/main" id="{77D14C04-9AE3-57B9-A8BF-8F4F849FFA92}"/>
              </a:ext>
            </a:extLst>
          </p:cNvPr>
          <p:cNvSpPr/>
          <p:nvPr/>
        </p:nvSpPr>
        <p:spPr>
          <a:xfrm>
            <a:off x="5883793" y="1714240"/>
            <a:ext cx="2293769" cy="4232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0AA6180-F7B4-3885-A8D0-1EA1F5399F6E}"/>
              </a:ext>
            </a:extLst>
          </p:cNvPr>
          <p:cNvSpPr txBox="1"/>
          <p:nvPr/>
        </p:nvSpPr>
        <p:spPr>
          <a:xfrm>
            <a:off x="6293539" y="1746295"/>
            <a:ext cx="1474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2023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F090B8-FD30-D054-F20E-5B7DCD4F542A}"/>
              </a:ext>
            </a:extLst>
          </p:cNvPr>
          <p:cNvSpPr/>
          <p:nvPr/>
        </p:nvSpPr>
        <p:spPr>
          <a:xfrm>
            <a:off x="5979115" y="3030290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1056D21-C12D-AE0E-AF5A-A5D455C34696}"/>
              </a:ext>
            </a:extLst>
          </p:cNvPr>
          <p:cNvGrpSpPr/>
          <p:nvPr/>
        </p:nvGrpSpPr>
        <p:grpSpPr>
          <a:xfrm>
            <a:off x="5985262" y="3175382"/>
            <a:ext cx="2138728" cy="754009"/>
            <a:chOff x="1066670" y="3412304"/>
            <a:chExt cx="2138728" cy="754009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9A3E7BA-95A3-A33A-B264-45C9190FAEC6}"/>
                </a:ext>
              </a:extLst>
            </p:cNvPr>
            <p:cNvSpPr txBox="1"/>
            <p:nvPr/>
          </p:nvSpPr>
          <p:spPr>
            <a:xfrm>
              <a:off x="2187246" y="3440233"/>
              <a:ext cx="93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Total raised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2EC3D42-2EA7-DA26-61AA-0AE545992354}"/>
                </a:ext>
              </a:extLst>
            </p:cNvPr>
            <p:cNvSpPr txBox="1"/>
            <p:nvPr/>
          </p:nvSpPr>
          <p:spPr>
            <a:xfrm>
              <a:off x="1066670" y="3412304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$64,838.43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F291E6D8-A8F7-356A-C33F-2E0C4917B7C8}"/>
                </a:ext>
              </a:extLst>
            </p:cNvPr>
            <p:cNvSpPr txBox="1"/>
            <p:nvPr/>
          </p:nvSpPr>
          <p:spPr>
            <a:xfrm>
              <a:off x="2194251" y="3704648"/>
              <a:ext cx="10111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Average contribution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721C09D-CEAB-0892-E5EA-0B72098C93DE}"/>
                </a:ext>
              </a:extLst>
            </p:cNvPr>
            <p:cNvSpPr txBox="1"/>
            <p:nvPr/>
          </p:nvSpPr>
          <p:spPr>
            <a:xfrm>
              <a:off x="1066670" y="3760763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$70.47</a:t>
              </a:r>
            </a:p>
          </p:txBody>
        </p: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C6DB0087-9F47-B60C-C7F0-7834DA09C056}"/>
              </a:ext>
            </a:extLst>
          </p:cNvPr>
          <p:cNvSpPr/>
          <p:nvPr/>
        </p:nvSpPr>
        <p:spPr>
          <a:xfrm>
            <a:off x="5979296" y="4065339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F7F0F5B-4AD4-991D-5130-95D70FA5D7F6}"/>
              </a:ext>
            </a:extLst>
          </p:cNvPr>
          <p:cNvGrpSpPr/>
          <p:nvPr/>
        </p:nvGrpSpPr>
        <p:grpSpPr>
          <a:xfrm>
            <a:off x="5985261" y="4210431"/>
            <a:ext cx="2090829" cy="759034"/>
            <a:chOff x="1066669" y="4437299"/>
            <a:chExt cx="2090829" cy="759034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C4D7BCD-EEA0-ECE5-069F-AF3BA7856A54}"/>
                </a:ext>
              </a:extLst>
            </p:cNvPr>
            <p:cNvSpPr txBox="1"/>
            <p:nvPr/>
          </p:nvSpPr>
          <p:spPr>
            <a:xfrm>
              <a:off x="1237876" y="4437299"/>
              <a:ext cx="17484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Top contributing districts: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E2AA28E-CF86-A704-8D30-BB0601DD5A3A}"/>
                </a:ext>
              </a:extLst>
            </p:cNvPr>
            <p:cNvSpPr txBox="1"/>
            <p:nvPr/>
          </p:nvSpPr>
          <p:spPr>
            <a:xfrm>
              <a:off x="1066669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9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24F5DDDB-88C0-16EC-76AC-7A352BD9AA0E}"/>
                </a:ext>
              </a:extLst>
            </p:cNvPr>
            <p:cNvSpPr txBox="1"/>
            <p:nvPr/>
          </p:nvSpPr>
          <p:spPr>
            <a:xfrm>
              <a:off x="1729285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5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30F2EC8A-325B-2345-4838-17D11D38BC26}"/>
                </a:ext>
              </a:extLst>
            </p:cNvPr>
            <p:cNvSpPr txBox="1"/>
            <p:nvPr/>
          </p:nvSpPr>
          <p:spPr>
            <a:xfrm>
              <a:off x="2391901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6</a:t>
              </a:r>
            </a:p>
          </p:txBody>
        </p: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158B7511-D973-B608-3C09-BD50C68D1E8B}"/>
              </a:ext>
            </a:extLst>
          </p:cNvPr>
          <p:cNvSpPr/>
          <p:nvPr/>
        </p:nvSpPr>
        <p:spPr>
          <a:xfrm>
            <a:off x="5979296" y="5105413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48CB7661-CDFC-9FF2-568B-F8521AD99548}"/>
              </a:ext>
            </a:extLst>
          </p:cNvPr>
          <p:cNvGrpSpPr/>
          <p:nvPr/>
        </p:nvGrpSpPr>
        <p:grpSpPr>
          <a:xfrm>
            <a:off x="6064126" y="5250503"/>
            <a:ext cx="2059864" cy="830997"/>
            <a:chOff x="1145534" y="5462103"/>
            <a:chExt cx="2059864" cy="830997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A8D2864-6EBE-1D53-1507-D1FC5157CD41}"/>
                </a:ext>
              </a:extLst>
            </p:cNvPr>
            <p:cNvSpPr txBox="1"/>
            <p:nvPr/>
          </p:nvSpPr>
          <p:spPr>
            <a:xfrm>
              <a:off x="1145534" y="5462103"/>
              <a:ext cx="60786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17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38E5CB4-5933-D33A-E8D3-3A703F0B1BCB}"/>
                </a:ext>
              </a:extLst>
            </p:cNvPr>
            <p:cNvSpPr txBox="1"/>
            <p:nvPr/>
          </p:nvSpPr>
          <p:spPr>
            <a:xfrm>
              <a:off x="1989308" y="5462103"/>
              <a:ext cx="1216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Olympian Level contributors ($500+ annually)</a:t>
              </a:r>
            </a:p>
          </p:txBody>
        </p:sp>
      </p:grp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D68D3806-39B4-01A3-DE77-CCA078B8B9E1}"/>
              </a:ext>
            </a:extLst>
          </p:cNvPr>
          <p:cNvSpPr/>
          <p:nvPr/>
        </p:nvSpPr>
        <p:spPr>
          <a:xfrm>
            <a:off x="3425117" y="1714240"/>
            <a:ext cx="2293769" cy="45022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8F76A9FC-E8BE-C39E-0278-4D6D145CFE25}"/>
              </a:ext>
            </a:extLst>
          </p:cNvPr>
          <p:cNvGrpSpPr/>
          <p:nvPr/>
        </p:nvGrpSpPr>
        <p:grpSpPr>
          <a:xfrm>
            <a:off x="3526583" y="2248011"/>
            <a:ext cx="2034989" cy="646331"/>
            <a:chOff x="1066669" y="2459611"/>
            <a:chExt cx="2034989" cy="646331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CB7D977-622D-76C6-8B2D-E62274535017}"/>
                </a:ext>
              </a:extLst>
            </p:cNvPr>
            <p:cNvSpPr txBox="1"/>
            <p:nvPr/>
          </p:nvSpPr>
          <p:spPr>
            <a:xfrm>
              <a:off x="1921902" y="2459611"/>
              <a:ext cx="11797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NATA Members invested in NATAPAC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C50DA57-8B05-80A6-8BCD-F600446AA51B}"/>
                </a:ext>
              </a:extLst>
            </p:cNvPr>
            <p:cNvSpPr txBox="1"/>
            <p:nvPr/>
          </p:nvSpPr>
          <p:spPr>
            <a:xfrm>
              <a:off x="1066669" y="2490388"/>
              <a:ext cx="85523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841</a:t>
              </a:r>
            </a:p>
          </p:txBody>
        </p:sp>
      </p:grpSp>
      <p:sp>
        <p:nvSpPr>
          <p:cNvPr id="95" name="Rectangle: Top Corners Rounded 94">
            <a:extLst>
              <a:ext uri="{FF2B5EF4-FFF2-40B4-BE49-F238E27FC236}">
                <a16:creationId xmlns:a16="http://schemas.microsoft.com/office/drawing/2014/main" id="{AA3529E0-E986-B1BA-C24D-63D877453BAA}"/>
              </a:ext>
            </a:extLst>
          </p:cNvPr>
          <p:cNvSpPr/>
          <p:nvPr/>
        </p:nvSpPr>
        <p:spPr>
          <a:xfrm>
            <a:off x="3425115" y="1714240"/>
            <a:ext cx="2293769" cy="4232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473763E-4D6C-1758-E2BD-928DD8AC332D}"/>
              </a:ext>
            </a:extLst>
          </p:cNvPr>
          <p:cNvSpPr txBox="1"/>
          <p:nvPr/>
        </p:nvSpPr>
        <p:spPr>
          <a:xfrm>
            <a:off x="3834861" y="1746295"/>
            <a:ext cx="1474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2024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C426CA1-D9E8-8E31-C50E-B600A33FB749}"/>
              </a:ext>
            </a:extLst>
          </p:cNvPr>
          <p:cNvSpPr/>
          <p:nvPr/>
        </p:nvSpPr>
        <p:spPr>
          <a:xfrm>
            <a:off x="3520437" y="3030290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AA2B6636-7E18-50C1-C683-3AF831725673}"/>
              </a:ext>
            </a:extLst>
          </p:cNvPr>
          <p:cNvGrpSpPr/>
          <p:nvPr/>
        </p:nvGrpSpPr>
        <p:grpSpPr>
          <a:xfrm>
            <a:off x="3526584" y="3175382"/>
            <a:ext cx="2138728" cy="754009"/>
            <a:chOff x="1066670" y="3412304"/>
            <a:chExt cx="2138728" cy="754009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171F23D-C030-D970-8326-3E85BD42F6A2}"/>
                </a:ext>
              </a:extLst>
            </p:cNvPr>
            <p:cNvSpPr txBox="1"/>
            <p:nvPr/>
          </p:nvSpPr>
          <p:spPr>
            <a:xfrm>
              <a:off x="2187246" y="3440233"/>
              <a:ext cx="93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Total raised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F700C4F-664A-ECCC-E150-DA9E1E4CA9AA}"/>
                </a:ext>
              </a:extLst>
            </p:cNvPr>
            <p:cNvSpPr txBox="1"/>
            <p:nvPr/>
          </p:nvSpPr>
          <p:spPr>
            <a:xfrm>
              <a:off x="1066670" y="3412304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$62,651.80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CF5C524A-CD25-0DC7-4B6C-15A9964E73A5}"/>
                </a:ext>
              </a:extLst>
            </p:cNvPr>
            <p:cNvSpPr txBox="1"/>
            <p:nvPr/>
          </p:nvSpPr>
          <p:spPr>
            <a:xfrm>
              <a:off x="2194251" y="3704648"/>
              <a:ext cx="10111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Average contribution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BDF6A1E-3025-9642-05FC-D2D39CB663C4}"/>
                </a:ext>
              </a:extLst>
            </p:cNvPr>
            <p:cNvSpPr txBox="1"/>
            <p:nvPr/>
          </p:nvSpPr>
          <p:spPr>
            <a:xfrm>
              <a:off x="1066670" y="3760763"/>
              <a:ext cx="11275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$74.49</a:t>
              </a:r>
            </a:p>
          </p:txBody>
        </p:sp>
      </p:grp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28244C2-5F74-F64F-E37A-F209C1FFC1A6}"/>
              </a:ext>
            </a:extLst>
          </p:cNvPr>
          <p:cNvSpPr/>
          <p:nvPr/>
        </p:nvSpPr>
        <p:spPr>
          <a:xfrm>
            <a:off x="3520618" y="4065339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0BD9523-B10A-3918-E209-01F9917F4CE3}"/>
              </a:ext>
            </a:extLst>
          </p:cNvPr>
          <p:cNvGrpSpPr/>
          <p:nvPr/>
        </p:nvGrpSpPr>
        <p:grpSpPr>
          <a:xfrm>
            <a:off x="3526583" y="4210431"/>
            <a:ext cx="2090829" cy="759034"/>
            <a:chOff x="1066669" y="4437299"/>
            <a:chExt cx="2090829" cy="759034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FC999F21-5B8E-4C2D-CADC-49EAD2B39981}"/>
                </a:ext>
              </a:extLst>
            </p:cNvPr>
            <p:cNvSpPr txBox="1"/>
            <p:nvPr/>
          </p:nvSpPr>
          <p:spPr>
            <a:xfrm>
              <a:off x="1237876" y="4437299"/>
              <a:ext cx="17484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Top contributing districts: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CB123E70-0D3E-8138-CC0E-AA9A95238BE3}"/>
                </a:ext>
              </a:extLst>
            </p:cNvPr>
            <p:cNvSpPr txBox="1"/>
            <p:nvPr/>
          </p:nvSpPr>
          <p:spPr>
            <a:xfrm>
              <a:off x="1066669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9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B8FCB43-C1F2-611D-D3F2-611DC410966E}"/>
                </a:ext>
              </a:extLst>
            </p:cNvPr>
            <p:cNvSpPr txBox="1"/>
            <p:nvPr/>
          </p:nvSpPr>
          <p:spPr>
            <a:xfrm>
              <a:off x="1729285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5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7AC0642-83BA-4474-5283-6E0FF86E6F18}"/>
                </a:ext>
              </a:extLst>
            </p:cNvPr>
            <p:cNvSpPr txBox="1"/>
            <p:nvPr/>
          </p:nvSpPr>
          <p:spPr>
            <a:xfrm>
              <a:off x="2391901" y="4673113"/>
              <a:ext cx="765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/>
                <a:t>District 6</a:t>
              </a:r>
            </a:p>
          </p:txBody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47A1495-055D-BA17-2700-A84D5F11AF07}"/>
              </a:ext>
            </a:extLst>
          </p:cNvPr>
          <p:cNvSpPr/>
          <p:nvPr/>
        </p:nvSpPr>
        <p:spPr>
          <a:xfrm>
            <a:off x="3520618" y="5105413"/>
            <a:ext cx="2103120" cy="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261B743C-3BCB-83E5-D198-36D3B27694DB}"/>
              </a:ext>
            </a:extLst>
          </p:cNvPr>
          <p:cNvGrpSpPr/>
          <p:nvPr/>
        </p:nvGrpSpPr>
        <p:grpSpPr>
          <a:xfrm>
            <a:off x="3605448" y="5250503"/>
            <a:ext cx="2059864" cy="830997"/>
            <a:chOff x="1145534" y="5462103"/>
            <a:chExt cx="2059864" cy="830997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DE829F24-AC56-F27D-D041-F3A16A969025}"/>
                </a:ext>
              </a:extLst>
            </p:cNvPr>
            <p:cNvSpPr txBox="1"/>
            <p:nvPr/>
          </p:nvSpPr>
          <p:spPr>
            <a:xfrm>
              <a:off x="1145534" y="5462103"/>
              <a:ext cx="60786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/>
                <a:t>15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B69E87E-ED54-2AC9-5EA2-504AF1CEE4B0}"/>
                </a:ext>
              </a:extLst>
            </p:cNvPr>
            <p:cNvSpPr txBox="1"/>
            <p:nvPr/>
          </p:nvSpPr>
          <p:spPr>
            <a:xfrm>
              <a:off x="1989308" y="5462103"/>
              <a:ext cx="12160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Olympian Level contributors ($500+ annually)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4012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AT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097"/>
      </a:accent1>
      <a:accent2>
        <a:srgbClr val="777779"/>
      </a:accent2>
      <a:accent3>
        <a:srgbClr val="006097"/>
      </a:accent3>
      <a:accent4>
        <a:srgbClr val="777779"/>
      </a:accent4>
      <a:accent5>
        <a:srgbClr val="FFFFFF"/>
      </a:accent5>
      <a:accent6>
        <a:srgbClr val="FFFFFF"/>
      </a:accent6>
      <a:hlink>
        <a:srgbClr val="006097"/>
      </a:hlink>
      <a:folHlink>
        <a:srgbClr val="006097"/>
      </a:folHlink>
    </a:clrScheme>
    <a:fontScheme name="National Athletic Trainers' Association">
      <a:majorFont>
        <a:latin typeface="Open Sans"/>
        <a:ea typeface=""/>
        <a:cs typeface=""/>
      </a:majorFont>
      <a:minorFont>
        <a:latin typeface="Sans Serif 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C Template Refresh_Iteration A_5_22_20" id="{65FF12BA-0685-1C46-953A-74426E137123}" vid="{60C31AC6-C625-7B4E-83CF-F30B2EF04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A020251-D2FC-40E0-A1AA-4C5D79376E49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1231AC5325D4C94881B18233B5828" ma:contentTypeVersion="17" ma:contentTypeDescription="Create a new document." ma:contentTypeScope="" ma:versionID="7b1509fe44943ec28930eae355d46fee">
  <xsd:schema xmlns:xsd="http://www.w3.org/2001/XMLSchema" xmlns:xs="http://www.w3.org/2001/XMLSchema" xmlns:p="http://schemas.microsoft.com/office/2006/metadata/properties" xmlns:ns2="f037a905-7e2d-4bbc-986d-81eb335b5322" xmlns:ns3="61a0a3a1-894b-4810-bbe9-2f45e0847009" targetNamespace="http://schemas.microsoft.com/office/2006/metadata/properties" ma:root="true" ma:fieldsID="0cb9e006ee431d4fac91524795419318" ns2:_="" ns3:_="">
    <xsd:import namespace="f037a905-7e2d-4bbc-986d-81eb335b5322"/>
    <xsd:import namespace="61a0a3a1-894b-4810-bbe9-2f45e08470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7a905-7e2d-4bbc-986d-81eb335b5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53bbe8e-2769-4285-b7db-e6552156c36f}" ma:internalName="TaxCatchAll" ma:showField="CatchAllData" ma:web="f037a905-7e2d-4bbc-986d-81eb335b53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0a3a1-894b-4810-bbe9-2f45e08470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54600d7-a1a6-4170-866c-b90a2c8910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37a905-7e2d-4bbc-986d-81eb335b5322" xsi:nil="true"/>
    <lcf76f155ced4ddcb4097134ff3c332f xmlns="61a0a3a1-894b-4810-bbe9-2f45e084700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CBC3173-5AC4-481F-8A08-C09A8D40FEA6}"/>
</file>

<file path=customXml/itemProps2.xml><?xml version="1.0" encoding="utf-8"?>
<ds:datastoreItem xmlns:ds="http://schemas.openxmlformats.org/officeDocument/2006/customXml" ds:itemID="{1B345B3E-7E43-4E55-A272-5AEF16B3DF89}"/>
</file>

<file path=customXml/itemProps3.xml><?xml version="1.0" encoding="utf-8"?>
<ds:datastoreItem xmlns:ds="http://schemas.openxmlformats.org/officeDocument/2006/customXml" ds:itemID="{88F46DB0-0721-4F55-90A7-C92033DFD8D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</TotalTime>
  <Words>311</Words>
  <Application>Microsoft Office PowerPoint</Application>
  <PresentationFormat>On-screen Show (4:3)</PresentationFormat>
  <Paragraphs>112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Century Gothic</vt:lpstr>
      <vt:lpstr>Open Sans</vt:lpstr>
      <vt:lpstr>Sans Serif </vt:lpstr>
      <vt:lpstr>Source Sans Pro</vt:lpstr>
      <vt:lpstr>Source Sans Pro Black</vt:lpstr>
      <vt:lpstr>Source Sans Pro SemiBold</vt:lpstr>
      <vt:lpstr>Office Theme</vt:lpstr>
      <vt:lpstr>NATAPAC Overview</vt:lpstr>
      <vt:lpstr>2023-2024 Association PACs by the numbers</vt:lpstr>
      <vt:lpstr>Healthcare professional PACs to candidates</vt:lpstr>
      <vt:lpstr>PowerPoint Presentation</vt:lpstr>
      <vt:lpstr>Disbursements</vt:lpstr>
      <vt:lpstr>Fundraising</vt:lpstr>
      <vt:lpstr>PowerPoint Presentation</vt:lpstr>
    </vt:vector>
  </TitlesOfParts>
  <Company>Atlantic 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Presentation Center</dc:creator>
  <cp:lastModifiedBy>Madison Sequenzia</cp:lastModifiedBy>
  <cp:revision>1211</cp:revision>
  <dcterms:created xsi:type="dcterms:W3CDTF">2020-05-28T13:14:54Z</dcterms:created>
  <dcterms:modified xsi:type="dcterms:W3CDTF">2026-03-30T14:47:58Z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0x0101005201231AC5325D4C94881B18233B5828</vt:lpwstr>
  </property>
</Properties>
</file>