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58" r:id="rId5"/>
    <p:sldId id="260" r:id="rId6"/>
    <p:sldId id="270" r:id="rId7"/>
    <p:sldId id="272" r:id="rId8"/>
    <p:sldId id="257" r:id="rId9"/>
    <p:sldId id="271" r:id="rId10"/>
    <p:sldId id="259" r:id="rId11"/>
    <p:sldId id="268" r:id="rId12"/>
    <p:sldId id="264" r:id="rId13"/>
    <p:sldId id="266" r:id="rId14"/>
    <p:sldId id="269" r:id="rId15"/>
    <p:sldId id="267" r:id="rId16"/>
  </p:sldIdLst>
  <p:sldSz cx="9144000" cy="6858000" type="screen4x3"/>
  <p:notesSz cx="6858000" cy="9144000"/>
  <p:custDataLst>
    <p:tags r:id="rId1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855" autoAdjust="0"/>
  </p:normalViewPr>
  <p:slideViewPr>
    <p:cSldViewPr>
      <p:cViewPr varScale="1">
        <p:scale>
          <a:sx n="62" d="100"/>
          <a:sy n="62" d="100"/>
        </p:scale>
        <p:origin x="1400" y="4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rkstresser, Brant" userId="8b5dbe7e-4d65-48f0-8115-df8bc218a889" providerId="ADAL" clId="{FA6FF915-4278-48AB-97CE-A3D954E20372}"/>
    <pc:docChg chg="modSld">
      <pc:chgData name="Berkstresser, Brant" userId="8b5dbe7e-4d65-48f0-8115-df8bc218a889" providerId="ADAL" clId="{FA6FF915-4278-48AB-97CE-A3D954E20372}" dt="2023-06-29T15:49:36.992" v="11" actId="20577"/>
      <pc:docMkLst>
        <pc:docMk/>
      </pc:docMkLst>
      <pc:sldChg chg="modSp">
        <pc:chgData name="Berkstresser, Brant" userId="8b5dbe7e-4d65-48f0-8115-df8bc218a889" providerId="ADAL" clId="{FA6FF915-4278-48AB-97CE-A3D954E20372}" dt="2023-06-29T15:49:36.992" v="11" actId="20577"/>
        <pc:sldMkLst>
          <pc:docMk/>
          <pc:sldMk cId="1906754088" sldId="257"/>
        </pc:sldMkLst>
        <pc:spChg chg="mod">
          <ac:chgData name="Berkstresser, Brant" userId="8b5dbe7e-4d65-48f0-8115-df8bc218a889" providerId="ADAL" clId="{FA6FF915-4278-48AB-97CE-A3D954E20372}" dt="2023-06-29T15:49:36.992" v="11" actId="20577"/>
          <ac:spMkLst>
            <pc:docMk/>
            <pc:sldMk cId="1906754088" sldId="257"/>
            <ac:spMk id="2" creationId="{00000000-0000-0000-0000-000000000000}"/>
          </ac:spMkLst>
        </pc:spChg>
      </pc:sldChg>
      <pc:sldChg chg="modSp">
        <pc:chgData name="Berkstresser, Brant" userId="8b5dbe7e-4d65-48f0-8115-df8bc218a889" providerId="ADAL" clId="{FA6FF915-4278-48AB-97CE-A3D954E20372}" dt="2023-06-29T15:48:18.975" v="5" actId="15"/>
        <pc:sldMkLst>
          <pc:docMk/>
          <pc:sldMk cId="2159804929" sldId="260"/>
        </pc:sldMkLst>
        <pc:spChg chg="mod">
          <ac:chgData name="Berkstresser, Brant" userId="8b5dbe7e-4d65-48f0-8115-df8bc218a889" providerId="ADAL" clId="{FA6FF915-4278-48AB-97CE-A3D954E20372}" dt="2023-06-29T15:48:18.975" v="5" actId="15"/>
          <ac:spMkLst>
            <pc:docMk/>
            <pc:sldMk cId="2159804929" sldId="260"/>
            <ac:spMk id="3" creationId="{00000000-0000-0000-0000-000000000000}"/>
          </ac:spMkLst>
        </pc:spChg>
      </pc:sldChg>
      <pc:sldChg chg="modSp">
        <pc:chgData name="Berkstresser, Brant" userId="8b5dbe7e-4d65-48f0-8115-df8bc218a889" providerId="ADAL" clId="{FA6FF915-4278-48AB-97CE-A3D954E20372}" dt="2023-06-29T15:48:29.848" v="6" actId="20577"/>
        <pc:sldMkLst>
          <pc:docMk/>
          <pc:sldMk cId="2503180639" sldId="270"/>
        </pc:sldMkLst>
        <pc:spChg chg="mod">
          <ac:chgData name="Berkstresser, Brant" userId="8b5dbe7e-4d65-48f0-8115-df8bc218a889" providerId="ADAL" clId="{FA6FF915-4278-48AB-97CE-A3D954E20372}" dt="2023-06-29T15:48:29.848" v="6" actId="20577"/>
          <ac:spMkLst>
            <pc:docMk/>
            <pc:sldMk cId="2503180639" sldId="270"/>
            <ac:spMk id="3" creationId="{00000000-0000-0000-0000-000000000000}"/>
          </ac:spMkLst>
        </pc:spChg>
      </pc:sldChg>
      <pc:sldChg chg="modSp">
        <pc:chgData name="Berkstresser, Brant" userId="8b5dbe7e-4d65-48f0-8115-df8bc218a889" providerId="ADAL" clId="{FA6FF915-4278-48AB-97CE-A3D954E20372}" dt="2023-06-29T15:48:59.952" v="7" actId="20577"/>
        <pc:sldMkLst>
          <pc:docMk/>
          <pc:sldMk cId="2108320576" sldId="272"/>
        </pc:sldMkLst>
        <pc:spChg chg="mod">
          <ac:chgData name="Berkstresser, Brant" userId="8b5dbe7e-4d65-48f0-8115-df8bc218a889" providerId="ADAL" clId="{FA6FF915-4278-48AB-97CE-A3D954E20372}" dt="2023-06-29T15:48:59.952" v="7" actId="20577"/>
          <ac:spMkLst>
            <pc:docMk/>
            <pc:sldMk cId="2108320576" sldId="272"/>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297E6E-1844-4B25-AFE2-E428CA7D6C44}" type="datetimeFigureOut">
              <a:rPr lang="en-US" smtClean="0"/>
              <a:pPr/>
              <a:t>6/29/2023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316A17-9E07-48A2-B8FE-4991140B09BB}" type="slidenum">
              <a:rPr lang="en-US" smtClean="0"/>
              <a:pPr/>
              <a:t>‹#›</a:t>
            </a:fld>
            <a:endParaRPr lang="en-US"/>
          </a:p>
        </p:txBody>
      </p:sp>
    </p:spTree>
    <p:extLst>
      <p:ext uri="{BB962C8B-B14F-4D97-AF65-F5344CB8AC3E}">
        <p14:creationId xmlns:p14="http://schemas.microsoft.com/office/powerpoint/2010/main" val="39509997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316A17-9E07-48A2-B8FE-4991140B09BB}" type="slidenum">
              <a:rPr lang="en-US" smtClean="0"/>
              <a:pPr/>
              <a:t>1</a:t>
            </a:fld>
            <a:endParaRPr lang="en-US"/>
          </a:p>
        </p:txBody>
      </p:sp>
    </p:spTree>
    <p:extLst>
      <p:ext uri="{BB962C8B-B14F-4D97-AF65-F5344CB8AC3E}">
        <p14:creationId xmlns:p14="http://schemas.microsoft.com/office/powerpoint/2010/main" val="33628946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https://transequality.org/issues/resources/frequently-asked-questions-about-transgender-people</a:t>
            </a:r>
          </a:p>
        </p:txBody>
      </p:sp>
      <p:sp>
        <p:nvSpPr>
          <p:cNvPr id="4" name="Slide Number Placeholder 3"/>
          <p:cNvSpPr>
            <a:spLocks noGrp="1"/>
          </p:cNvSpPr>
          <p:nvPr>
            <p:ph type="sldNum" sz="quarter" idx="10"/>
          </p:nvPr>
        </p:nvSpPr>
        <p:spPr/>
        <p:txBody>
          <a:bodyPr/>
          <a:lstStyle/>
          <a:p>
            <a:fld id="{CB316A17-9E07-48A2-B8FE-4991140B09BB}" type="slidenum">
              <a:rPr lang="en-US" smtClean="0"/>
              <a:pPr/>
              <a:t>2</a:t>
            </a:fld>
            <a:endParaRPr lang="en-US"/>
          </a:p>
        </p:txBody>
      </p:sp>
    </p:spTree>
    <p:extLst>
      <p:ext uri="{BB962C8B-B14F-4D97-AF65-F5344CB8AC3E}">
        <p14:creationId xmlns:p14="http://schemas.microsoft.com/office/powerpoint/2010/main" val="31838743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https://transequality.org/issues/resources/frequently-asked-questions-about-transgender-people</a:t>
            </a:r>
          </a:p>
          <a:p>
            <a:r>
              <a:rPr lang="en-US" dirty="0"/>
              <a:t>https://www.pewresearch.org/social-trends/2013/06/13/chapter-3-the-coming-out-experience/</a:t>
            </a:r>
          </a:p>
          <a:p>
            <a:r>
              <a:rPr lang="en-US" dirty="0"/>
              <a:t>https://www2.census.gov/cac/nac/meetings/2017-11/LGBTQ-families-factsheet.pdf</a:t>
            </a:r>
          </a:p>
          <a:p>
            <a:r>
              <a:rPr lang="en-US" dirty="0"/>
              <a:t>https://www.cdc.gov/lgbthealth/youth.htm</a:t>
            </a:r>
          </a:p>
        </p:txBody>
      </p:sp>
      <p:sp>
        <p:nvSpPr>
          <p:cNvPr id="4" name="Slide Number Placeholder 3"/>
          <p:cNvSpPr>
            <a:spLocks noGrp="1"/>
          </p:cNvSpPr>
          <p:nvPr>
            <p:ph type="sldNum" sz="quarter" idx="10"/>
          </p:nvPr>
        </p:nvSpPr>
        <p:spPr/>
        <p:txBody>
          <a:bodyPr/>
          <a:lstStyle/>
          <a:p>
            <a:fld id="{CB316A17-9E07-48A2-B8FE-4991140B09BB}" type="slidenum">
              <a:rPr lang="en-US" smtClean="0"/>
              <a:pPr/>
              <a:t>3</a:t>
            </a:fld>
            <a:endParaRPr lang="en-US"/>
          </a:p>
        </p:txBody>
      </p:sp>
    </p:spTree>
    <p:extLst>
      <p:ext uri="{BB962C8B-B14F-4D97-AF65-F5344CB8AC3E}">
        <p14:creationId xmlns:p14="http://schemas.microsoft.com/office/powerpoint/2010/main" val="41932167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https://transequality.org/issues/resources/frequently-asked-questions-about-transgender-people</a:t>
            </a:r>
          </a:p>
          <a:p>
            <a:r>
              <a:rPr lang="en-US" dirty="0"/>
              <a:t>https://www.pewresearch.org/social-trends/2013/06/13/chapter-3-the-coming-out-experience/</a:t>
            </a:r>
          </a:p>
          <a:p>
            <a:r>
              <a:rPr lang="en-US" dirty="0"/>
              <a:t>https://www2.census.gov/cac/nac/meetings/2017-11/LGBTQ-families-factsheet.pdf</a:t>
            </a:r>
          </a:p>
          <a:p>
            <a:r>
              <a:rPr lang="en-US" dirty="0"/>
              <a:t>https://www.cdc.gov/lgbthealth/youth.htm</a:t>
            </a:r>
          </a:p>
        </p:txBody>
      </p:sp>
      <p:sp>
        <p:nvSpPr>
          <p:cNvPr id="4" name="Slide Number Placeholder 3"/>
          <p:cNvSpPr>
            <a:spLocks noGrp="1"/>
          </p:cNvSpPr>
          <p:nvPr>
            <p:ph type="sldNum" sz="quarter" idx="10"/>
          </p:nvPr>
        </p:nvSpPr>
        <p:spPr/>
        <p:txBody>
          <a:bodyPr/>
          <a:lstStyle/>
          <a:p>
            <a:fld id="{CB316A17-9E07-48A2-B8FE-4991140B09BB}" type="slidenum">
              <a:rPr lang="en-US" smtClean="0"/>
              <a:pPr/>
              <a:t>4</a:t>
            </a:fld>
            <a:endParaRPr lang="en-US"/>
          </a:p>
        </p:txBody>
      </p:sp>
    </p:spTree>
    <p:extLst>
      <p:ext uri="{BB962C8B-B14F-4D97-AF65-F5344CB8AC3E}">
        <p14:creationId xmlns:p14="http://schemas.microsoft.com/office/powerpoint/2010/main" val="15050614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316A17-9E07-48A2-B8FE-4991140B09BB}" type="slidenum">
              <a:rPr lang="en-US" smtClean="0"/>
              <a:pPr/>
              <a:t>5</a:t>
            </a:fld>
            <a:endParaRPr lang="en-US"/>
          </a:p>
        </p:txBody>
      </p:sp>
    </p:spTree>
    <p:extLst>
      <p:ext uri="{BB962C8B-B14F-4D97-AF65-F5344CB8AC3E}">
        <p14:creationId xmlns:p14="http://schemas.microsoft.com/office/powerpoint/2010/main" val="38971241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https://transequality.org/issues/resources/frequently-asked-questions-about-transgender-people</a:t>
            </a:r>
          </a:p>
        </p:txBody>
      </p:sp>
      <p:sp>
        <p:nvSpPr>
          <p:cNvPr id="4" name="Slide Number Placeholder 3"/>
          <p:cNvSpPr>
            <a:spLocks noGrp="1"/>
          </p:cNvSpPr>
          <p:nvPr>
            <p:ph type="sldNum" sz="quarter" idx="10"/>
          </p:nvPr>
        </p:nvSpPr>
        <p:spPr/>
        <p:txBody>
          <a:bodyPr/>
          <a:lstStyle/>
          <a:p>
            <a:fld id="{CB316A17-9E07-48A2-B8FE-4991140B09BB}" type="slidenum">
              <a:rPr lang="en-US" smtClean="0"/>
              <a:pPr/>
              <a:t>6</a:t>
            </a:fld>
            <a:endParaRPr lang="en-US"/>
          </a:p>
        </p:txBody>
      </p:sp>
    </p:spTree>
    <p:extLst>
      <p:ext uri="{BB962C8B-B14F-4D97-AF65-F5344CB8AC3E}">
        <p14:creationId xmlns:p14="http://schemas.microsoft.com/office/powerpoint/2010/main" val="6040684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316A17-9E07-48A2-B8FE-4991140B09BB}" type="slidenum">
              <a:rPr lang="en-US" smtClean="0"/>
              <a:pPr/>
              <a:t>7</a:t>
            </a:fld>
            <a:endParaRPr lang="en-US"/>
          </a:p>
        </p:txBody>
      </p:sp>
    </p:spTree>
    <p:extLst>
      <p:ext uri="{BB962C8B-B14F-4D97-AF65-F5344CB8AC3E}">
        <p14:creationId xmlns:p14="http://schemas.microsoft.com/office/powerpoint/2010/main" val="7636082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3ACD859-66A9-40B0-A234-B25B50086CEF}" type="datetimeFigureOut">
              <a:rPr lang="en-US" smtClean="0"/>
              <a:pPr/>
              <a:t>6/29/2023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D0C7E-B793-48C8-BA7F-E0EE26335E74}" type="slidenum">
              <a:rPr lang="en-US" smtClean="0"/>
              <a:pPr/>
              <a:t>‹#›</a:t>
            </a:fld>
            <a:endParaRPr lang="en-US"/>
          </a:p>
        </p:txBody>
      </p:sp>
    </p:spTree>
    <p:extLst>
      <p:ext uri="{BB962C8B-B14F-4D97-AF65-F5344CB8AC3E}">
        <p14:creationId xmlns:p14="http://schemas.microsoft.com/office/powerpoint/2010/main" val="1744662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ACD859-66A9-40B0-A234-B25B50086CEF}" type="datetimeFigureOut">
              <a:rPr lang="en-US" smtClean="0"/>
              <a:pPr/>
              <a:t>6/29/2023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D0C7E-B793-48C8-BA7F-E0EE26335E74}" type="slidenum">
              <a:rPr lang="en-US" smtClean="0"/>
              <a:pPr/>
              <a:t>‹#›</a:t>
            </a:fld>
            <a:endParaRPr lang="en-US"/>
          </a:p>
        </p:txBody>
      </p:sp>
    </p:spTree>
    <p:extLst>
      <p:ext uri="{BB962C8B-B14F-4D97-AF65-F5344CB8AC3E}">
        <p14:creationId xmlns:p14="http://schemas.microsoft.com/office/powerpoint/2010/main" val="1092684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ACD859-66A9-40B0-A234-B25B50086CEF}" type="datetimeFigureOut">
              <a:rPr lang="en-US" smtClean="0"/>
              <a:pPr/>
              <a:t>6/29/2023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D0C7E-B793-48C8-BA7F-E0EE26335E74}" type="slidenum">
              <a:rPr lang="en-US" smtClean="0"/>
              <a:pPr/>
              <a:t>‹#›</a:t>
            </a:fld>
            <a:endParaRPr lang="en-US"/>
          </a:p>
        </p:txBody>
      </p:sp>
    </p:spTree>
    <p:extLst>
      <p:ext uri="{BB962C8B-B14F-4D97-AF65-F5344CB8AC3E}">
        <p14:creationId xmlns:p14="http://schemas.microsoft.com/office/powerpoint/2010/main" val="625484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ACD859-66A9-40B0-A234-B25B50086CEF}" type="datetimeFigureOut">
              <a:rPr lang="en-US" smtClean="0"/>
              <a:pPr/>
              <a:t>6/29/2023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D0C7E-B793-48C8-BA7F-E0EE26335E74}" type="slidenum">
              <a:rPr lang="en-US" smtClean="0"/>
              <a:pPr/>
              <a:t>‹#›</a:t>
            </a:fld>
            <a:endParaRPr lang="en-US"/>
          </a:p>
        </p:txBody>
      </p:sp>
    </p:spTree>
    <p:extLst>
      <p:ext uri="{BB962C8B-B14F-4D97-AF65-F5344CB8AC3E}">
        <p14:creationId xmlns:p14="http://schemas.microsoft.com/office/powerpoint/2010/main" val="3964457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3ACD859-66A9-40B0-A234-B25B50086CEF}" type="datetimeFigureOut">
              <a:rPr lang="en-US" smtClean="0"/>
              <a:pPr/>
              <a:t>6/29/2023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D0C7E-B793-48C8-BA7F-E0EE26335E74}" type="slidenum">
              <a:rPr lang="en-US" smtClean="0"/>
              <a:pPr/>
              <a:t>‹#›</a:t>
            </a:fld>
            <a:endParaRPr lang="en-US"/>
          </a:p>
        </p:txBody>
      </p:sp>
    </p:spTree>
    <p:extLst>
      <p:ext uri="{BB962C8B-B14F-4D97-AF65-F5344CB8AC3E}">
        <p14:creationId xmlns:p14="http://schemas.microsoft.com/office/powerpoint/2010/main" val="458324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3ACD859-66A9-40B0-A234-B25B50086CEF}" type="datetimeFigureOut">
              <a:rPr lang="en-US" smtClean="0"/>
              <a:pPr/>
              <a:t>6/29/2023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0D0C7E-B793-48C8-BA7F-E0EE26335E74}" type="slidenum">
              <a:rPr lang="en-US" smtClean="0"/>
              <a:pPr/>
              <a:t>‹#›</a:t>
            </a:fld>
            <a:endParaRPr lang="en-US"/>
          </a:p>
        </p:txBody>
      </p:sp>
    </p:spTree>
    <p:extLst>
      <p:ext uri="{BB962C8B-B14F-4D97-AF65-F5344CB8AC3E}">
        <p14:creationId xmlns:p14="http://schemas.microsoft.com/office/powerpoint/2010/main" val="2880282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3ACD859-66A9-40B0-A234-B25B50086CEF}" type="datetimeFigureOut">
              <a:rPr lang="en-US" smtClean="0"/>
              <a:pPr/>
              <a:t>6/29/2023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0D0C7E-B793-48C8-BA7F-E0EE26335E74}" type="slidenum">
              <a:rPr lang="en-US" smtClean="0"/>
              <a:pPr/>
              <a:t>‹#›</a:t>
            </a:fld>
            <a:endParaRPr lang="en-US"/>
          </a:p>
        </p:txBody>
      </p:sp>
    </p:spTree>
    <p:extLst>
      <p:ext uri="{BB962C8B-B14F-4D97-AF65-F5344CB8AC3E}">
        <p14:creationId xmlns:p14="http://schemas.microsoft.com/office/powerpoint/2010/main" val="2895265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3ACD859-66A9-40B0-A234-B25B50086CEF}" type="datetimeFigureOut">
              <a:rPr lang="en-US" smtClean="0"/>
              <a:pPr/>
              <a:t>6/29/2023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0D0C7E-B793-48C8-BA7F-E0EE26335E74}" type="slidenum">
              <a:rPr lang="en-US" smtClean="0"/>
              <a:pPr/>
              <a:t>‹#›</a:t>
            </a:fld>
            <a:endParaRPr lang="en-US"/>
          </a:p>
        </p:txBody>
      </p:sp>
    </p:spTree>
    <p:extLst>
      <p:ext uri="{BB962C8B-B14F-4D97-AF65-F5344CB8AC3E}">
        <p14:creationId xmlns:p14="http://schemas.microsoft.com/office/powerpoint/2010/main" val="3469284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ACD859-66A9-40B0-A234-B25B50086CEF}" type="datetimeFigureOut">
              <a:rPr lang="en-US" smtClean="0"/>
              <a:pPr/>
              <a:t>6/29/2023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0D0C7E-B793-48C8-BA7F-E0EE26335E74}" type="slidenum">
              <a:rPr lang="en-US" smtClean="0"/>
              <a:pPr/>
              <a:t>‹#›</a:t>
            </a:fld>
            <a:endParaRPr lang="en-US"/>
          </a:p>
        </p:txBody>
      </p:sp>
    </p:spTree>
    <p:extLst>
      <p:ext uri="{BB962C8B-B14F-4D97-AF65-F5344CB8AC3E}">
        <p14:creationId xmlns:p14="http://schemas.microsoft.com/office/powerpoint/2010/main" val="1298930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3ACD859-66A9-40B0-A234-B25B50086CEF}" type="datetimeFigureOut">
              <a:rPr lang="en-US" smtClean="0"/>
              <a:pPr/>
              <a:t>6/29/2023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0D0C7E-B793-48C8-BA7F-E0EE26335E74}" type="slidenum">
              <a:rPr lang="en-US" smtClean="0"/>
              <a:pPr/>
              <a:t>‹#›</a:t>
            </a:fld>
            <a:endParaRPr lang="en-US"/>
          </a:p>
        </p:txBody>
      </p:sp>
    </p:spTree>
    <p:extLst>
      <p:ext uri="{BB962C8B-B14F-4D97-AF65-F5344CB8AC3E}">
        <p14:creationId xmlns:p14="http://schemas.microsoft.com/office/powerpoint/2010/main" val="1958531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3ACD859-66A9-40B0-A234-B25B50086CEF}" type="datetimeFigureOut">
              <a:rPr lang="en-US" smtClean="0"/>
              <a:pPr/>
              <a:t>6/29/2023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0D0C7E-B793-48C8-BA7F-E0EE26335E74}" type="slidenum">
              <a:rPr lang="en-US" smtClean="0"/>
              <a:pPr/>
              <a:t>‹#›</a:t>
            </a:fld>
            <a:endParaRPr lang="en-US"/>
          </a:p>
        </p:txBody>
      </p:sp>
    </p:spTree>
    <p:extLst>
      <p:ext uri="{BB962C8B-B14F-4D97-AF65-F5344CB8AC3E}">
        <p14:creationId xmlns:p14="http://schemas.microsoft.com/office/powerpoint/2010/main" val="3170817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ACD859-66A9-40B0-A234-B25B50086CEF}" type="datetimeFigureOut">
              <a:rPr lang="en-US" smtClean="0"/>
              <a:pPr/>
              <a:t>6/29/2023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0D0C7E-B793-48C8-BA7F-E0EE26335E74}" type="slidenum">
              <a:rPr lang="en-US" smtClean="0"/>
              <a:pPr/>
              <a:t>‹#›</a:t>
            </a:fld>
            <a:endParaRPr lang="en-US"/>
          </a:p>
        </p:txBody>
      </p:sp>
    </p:spTree>
    <p:extLst>
      <p:ext uri="{BB962C8B-B14F-4D97-AF65-F5344CB8AC3E}">
        <p14:creationId xmlns:p14="http://schemas.microsoft.com/office/powerpoint/2010/main" val="35305739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hyperlink" Target="https://www.thetrevorproject.org/get-help/" TargetMode="External"/><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8.xml"/><Relationship Id="rId1" Type="http://schemas.openxmlformats.org/officeDocument/2006/relationships/tags" Target="../tags/tag6.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5667" y="228600"/>
            <a:ext cx="8232665" cy="3593599"/>
          </a:xfrm>
          <a:prstGeom prst="rect">
            <a:avLst/>
          </a:prstGeom>
        </p:spPr>
      </p:pic>
      <p:sp>
        <p:nvSpPr>
          <p:cNvPr id="3" name="Text Placeholder 3"/>
          <p:cNvSpPr txBox="1">
            <a:spLocks/>
          </p:cNvSpPr>
          <p:nvPr/>
        </p:nvSpPr>
        <p:spPr>
          <a:xfrm>
            <a:off x="266699" y="4191000"/>
            <a:ext cx="8610600" cy="2286001"/>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defTabSz="457200" fontAlgn="base">
              <a:spcBef>
                <a:spcPct val="0"/>
              </a:spcBef>
              <a:spcAft>
                <a:spcPct val="0"/>
              </a:spcAft>
              <a:buNone/>
            </a:pPr>
            <a:r>
              <a:rPr lang="en-US" sz="3600" dirty="0">
                <a:solidFill>
                  <a:schemeClr val="accent1">
                    <a:lumMod val="75000"/>
                  </a:schemeClr>
                </a:solidFill>
              </a:rPr>
              <a:t>Transgender in Sports</a:t>
            </a:r>
          </a:p>
          <a:p>
            <a:pPr marL="0" indent="0" algn="ctr" defTabSz="457200" fontAlgn="base">
              <a:spcBef>
                <a:spcPct val="0"/>
              </a:spcBef>
              <a:spcAft>
                <a:spcPct val="0"/>
              </a:spcAft>
              <a:buNone/>
            </a:pPr>
            <a:endParaRPr lang="en-US" sz="2200" b="1" dirty="0">
              <a:solidFill>
                <a:schemeClr val="accent1">
                  <a:lumMod val="75000"/>
                </a:schemeClr>
              </a:solidFill>
              <a:latin typeface="Arial" charset="0"/>
              <a:ea typeface="ＭＳ Ｐゴシック" pitchFamily="34" charset="-128"/>
              <a:cs typeface="Arial" charset="0"/>
            </a:endParaRPr>
          </a:p>
          <a:p>
            <a:pPr marL="0" indent="0" algn="ctr" defTabSz="457200" fontAlgn="base">
              <a:spcBef>
                <a:spcPct val="0"/>
              </a:spcBef>
              <a:spcAft>
                <a:spcPct val="0"/>
              </a:spcAft>
              <a:buNone/>
            </a:pPr>
            <a:endParaRPr lang="en-US" sz="1000" dirty="0">
              <a:solidFill>
                <a:schemeClr val="accent1">
                  <a:lumMod val="75000"/>
                </a:schemeClr>
              </a:solidFill>
              <a:latin typeface="Arial" charset="0"/>
              <a:ea typeface="ＭＳ Ｐゴシック" pitchFamily="34" charset="-128"/>
              <a:cs typeface="Arial" charset="0"/>
            </a:endParaRPr>
          </a:p>
        </p:txBody>
      </p:sp>
    </p:spTree>
    <p:custDataLst>
      <p:tags r:id="rId1"/>
    </p:custDataLst>
    <p:extLst>
      <p:ext uri="{BB962C8B-B14F-4D97-AF65-F5344CB8AC3E}">
        <p14:creationId xmlns:p14="http://schemas.microsoft.com/office/powerpoint/2010/main" val="2047141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75000"/>
                  </a:schemeClr>
                </a:solidFill>
                <a:latin typeface="Calibri" panose="020F0502020204030204" pitchFamily="34" charset="0"/>
                <a:cs typeface="Calibri" panose="020F0502020204030204" pitchFamily="34" charset="0"/>
              </a:rPr>
              <a:t>Resources available</a:t>
            </a:r>
          </a:p>
        </p:txBody>
      </p:sp>
      <p:sp>
        <p:nvSpPr>
          <p:cNvPr id="3" name="Content Placeholder 2"/>
          <p:cNvSpPr>
            <a:spLocks noGrp="1"/>
          </p:cNvSpPr>
          <p:nvPr>
            <p:ph idx="1"/>
          </p:nvPr>
        </p:nvSpPr>
        <p:spPr/>
        <p:txBody>
          <a:bodyPr>
            <a:normAutofit/>
          </a:bodyPr>
          <a:lstStyle/>
          <a:p>
            <a:r>
              <a:rPr lang="en-US" sz="1800" dirty="0">
                <a:solidFill>
                  <a:srgbClr val="FF0000"/>
                </a:solidFill>
              </a:rPr>
              <a:t>[Insert your Athletic Department info]</a:t>
            </a:r>
          </a:p>
          <a:p>
            <a:r>
              <a:rPr lang="en-US" sz="1800" dirty="0"/>
              <a:t>Athletic Department Mental Health Services</a:t>
            </a:r>
          </a:p>
          <a:p>
            <a:r>
              <a:rPr lang="en-US" sz="1800" dirty="0"/>
              <a:t>Campus Counseling Center</a:t>
            </a:r>
          </a:p>
          <a:p>
            <a:r>
              <a:rPr lang="en-US" sz="1800" dirty="0"/>
              <a:t>1-866-4-U-TREVOR (866-488-7386) – The Trevor Project</a:t>
            </a:r>
          </a:p>
          <a:p>
            <a:pPr marL="457200" lvl="1" indent="0">
              <a:buNone/>
            </a:pPr>
            <a:r>
              <a:rPr lang="en-US" sz="1600" dirty="0">
                <a:hlinkClick r:id="rId3"/>
              </a:rPr>
              <a:t>https://www.thetrevorproject.org/get-help/</a:t>
            </a:r>
            <a:r>
              <a:rPr lang="en-US" sz="1600" dirty="0"/>
              <a:t> includes virtual chats and texting with a counselor</a:t>
            </a:r>
          </a:p>
          <a:p>
            <a:r>
              <a:rPr lang="en-US" sz="1800" dirty="0"/>
              <a:t>1-877-565-8860 – Trans Lifeline</a:t>
            </a:r>
          </a:p>
          <a:p>
            <a:r>
              <a:rPr lang="en-US" sz="1800" dirty="0"/>
              <a:t>988 – Suicide and Crisis Lifeline (call and text)</a:t>
            </a:r>
          </a:p>
          <a:p>
            <a:r>
              <a:rPr lang="en-US" sz="1800" dirty="0"/>
              <a:t>1-800-273-TALK (8255) – National Suicide Prevention Hotline</a:t>
            </a:r>
          </a:p>
          <a:p>
            <a:r>
              <a:rPr lang="en-US" sz="1800" dirty="0"/>
              <a:t>1-800-SUICIDE (784-2433) – National Crisis Hotline Network</a:t>
            </a:r>
          </a:p>
          <a:p>
            <a:r>
              <a:rPr lang="en-US" sz="1800" dirty="0"/>
              <a:t>Local mental health center</a:t>
            </a:r>
          </a:p>
          <a:p>
            <a:r>
              <a:rPr lang="en-US" sz="1800" dirty="0"/>
              <a:t>Local hospital/ER</a:t>
            </a:r>
          </a:p>
        </p:txBody>
      </p:sp>
      <p:pic>
        <p:nvPicPr>
          <p:cNvPr id="4" name="Content Placeholder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custDataLst>
      <p:tags r:id="rId1"/>
    </p:custDataLst>
    <p:extLst>
      <p:ext uri="{BB962C8B-B14F-4D97-AF65-F5344CB8AC3E}">
        <p14:creationId xmlns:p14="http://schemas.microsoft.com/office/powerpoint/2010/main" val="3192885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75000"/>
                  </a:schemeClr>
                </a:solidFill>
              </a:rPr>
              <a:t>Best Practice Guidelines</a:t>
            </a:r>
          </a:p>
        </p:txBody>
      </p:sp>
      <p:sp>
        <p:nvSpPr>
          <p:cNvPr id="3" name="Content Placeholder 2"/>
          <p:cNvSpPr>
            <a:spLocks noGrp="1"/>
          </p:cNvSpPr>
          <p:nvPr>
            <p:ph idx="1"/>
          </p:nvPr>
        </p:nvSpPr>
        <p:spPr/>
        <p:txBody>
          <a:bodyPr/>
          <a:lstStyle/>
          <a:p>
            <a:r>
              <a:rPr lang="en-US" dirty="0">
                <a:solidFill>
                  <a:srgbClr val="FF0000"/>
                </a:solidFill>
              </a:rPr>
              <a:t>Insert your institutional Transgender policy</a:t>
            </a:r>
          </a:p>
          <a:p>
            <a:pPr lvl="1"/>
            <a:r>
              <a:rPr lang="en-US" dirty="0">
                <a:solidFill>
                  <a:srgbClr val="FF0000"/>
                </a:solidFill>
              </a:rPr>
              <a:t>Recommended to review NCAA transgender guidelines annually. </a:t>
            </a:r>
          </a:p>
        </p:txBody>
      </p:sp>
      <p:pic>
        <p:nvPicPr>
          <p:cNvPr id="4" name="Content Placeholder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extLst>
      <p:ext uri="{BB962C8B-B14F-4D97-AF65-F5344CB8AC3E}">
        <p14:creationId xmlns:p14="http://schemas.microsoft.com/office/powerpoint/2010/main" val="16752691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75000"/>
                  </a:schemeClr>
                </a:solidFill>
                <a:latin typeface="Calibri" panose="020F0502020204030204" pitchFamily="34" charset="0"/>
                <a:cs typeface="Calibri" panose="020F0502020204030204" pitchFamily="34" charset="0"/>
              </a:rPr>
              <a:t>References</a:t>
            </a:r>
          </a:p>
        </p:txBody>
      </p:sp>
      <p:sp>
        <p:nvSpPr>
          <p:cNvPr id="3" name="Content Placeholder 2"/>
          <p:cNvSpPr>
            <a:spLocks noGrp="1"/>
          </p:cNvSpPr>
          <p:nvPr>
            <p:ph idx="1"/>
          </p:nvPr>
        </p:nvSpPr>
        <p:spPr/>
        <p:txBody>
          <a:bodyPr>
            <a:normAutofit/>
          </a:bodyPr>
          <a:lstStyle/>
          <a:p>
            <a:r>
              <a:rPr lang="en-US" sz="2800" dirty="0"/>
              <a:t>Gay and Lesbian Alliance Against Defamation (GLAAD)</a:t>
            </a:r>
          </a:p>
          <a:p>
            <a:r>
              <a:rPr lang="en-US" sz="2800" dirty="0"/>
              <a:t>The Trevor Project</a:t>
            </a:r>
          </a:p>
          <a:p>
            <a:r>
              <a:rPr lang="en-US" sz="2800" dirty="0"/>
              <a:t>American Civil Liberties Union (ACLU)</a:t>
            </a:r>
          </a:p>
          <a:p>
            <a:r>
              <a:rPr lang="en-US" sz="2800" dirty="0"/>
              <a:t>Center for Disease Control and Prevention</a:t>
            </a:r>
          </a:p>
          <a:p>
            <a:r>
              <a:rPr lang="en-US" sz="2800" dirty="0"/>
              <a:t>Pew Research Center</a:t>
            </a:r>
          </a:p>
          <a:p>
            <a:r>
              <a:rPr lang="en-US" sz="2800" dirty="0"/>
              <a:t>Human Rights Campaign</a:t>
            </a:r>
          </a:p>
          <a:p>
            <a:r>
              <a:rPr lang="en-US" sz="2800" dirty="0"/>
              <a:t>National Center for Transgender Equality</a:t>
            </a:r>
          </a:p>
          <a:p>
            <a:endParaRPr lang="en-US" dirty="0"/>
          </a:p>
        </p:txBody>
      </p:sp>
      <p:pic>
        <p:nvPicPr>
          <p:cNvPr id="4" name="Content Placeholder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custDataLst>
      <p:tags r:id="rId1"/>
    </p:custDataLst>
    <p:extLst>
      <p:ext uri="{BB962C8B-B14F-4D97-AF65-F5344CB8AC3E}">
        <p14:creationId xmlns:p14="http://schemas.microsoft.com/office/powerpoint/2010/main" val="3033862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75000"/>
                  </a:schemeClr>
                </a:solidFill>
                <a:latin typeface="Calibri" panose="020F0502020204030204" pitchFamily="34" charset="0"/>
                <a:cs typeface="Calibri" panose="020F0502020204030204" pitchFamily="34" charset="0"/>
              </a:rPr>
              <a:t>Transgender</a:t>
            </a:r>
          </a:p>
        </p:txBody>
      </p:sp>
      <p:sp>
        <p:nvSpPr>
          <p:cNvPr id="3" name="Content Placeholder 2"/>
          <p:cNvSpPr>
            <a:spLocks noGrp="1"/>
          </p:cNvSpPr>
          <p:nvPr>
            <p:ph sz="half" idx="1"/>
          </p:nvPr>
        </p:nvSpPr>
        <p:spPr>
          <a:xfrm>
            <a:off x="0" y="1600200"/>
            <a:ext cx="9144000" cy="4525963"/>
          </a:xfrm>
        </p:spPr>
        <p:txBody>
          <a:bodyPr>
            <a:normAutofit/>
          </a:bodyPr>
          <a:lstStyle/>
          <a:p>
            <a:r>
              <a:rPr lang="en-US" sz="2300" dirty="0">
                <a:latin typeface="Calibri" panose="020F0502020204030204" pitchFamily="34" charset="0"/>
                <a:cs typeface="Calibri" panose="020F0502020204030204" pitchFamily="34" charset="0"/>
              </a:rPr>
              <a:t>Definition - denoting or relating to a person whose gender identity does not correspond with the sex registered for them at birth</a:t>
            </a:r>
          </a:p>
          <a:p>
            <a:r>
              <a:rPr lang="en-US" sz="2300" dirty="0">
                <a:latin typeface="Calibri" panose="020F0502020204030204" pitchFamily="34" charset="0"/>
                <a:cs typeface="Calibri" panose="020F0502020204030204" pitchFamily="34" charset="0"/>
              </a:rPr>
              <a:t>Cisgender pertains to persons whose identify corresponds with the sex registered for them at birth</a:t>
            </a:r>
          </a:p>
          <a:p>
            <a:r>
              <a:rPr lang="en-US" sz="2300" dirty="0">
                <a:latin typeface="Calibri" panose="020F0502020204030204" pitchFamily="34" charset="0"/>
                <a:cs typeface="Calibri" panose="020F0502020204030204" pitchFamily="34" charset="0"/>
              </a:rPr>
              <a:t>There are a variety of terms one may identify as that aren’t male or female including non-binary and genderqueer </a:t>
            </a:r>
          </a:p>
          <a:p>
            <a:r>
              <a:rPr lang="en-US" sz="2300" dirty="0">
                <a:latin typeface="Calibri" panose="020F0502020204030204" pitchFamily="34" charset="0"/>
                <a:cs typeface="Calibri" panose="020F0502020204030204" pitchFamily="34" charset="0"/>
              </a:rPr>
              <a:t>Per Human Rights Campaign, only 14% of transgender boys, 12% of transgender girls, and 14% non-binary youth play sports</a:t>
            </a:r>
          </a:p>
          <a:p>
            <a:pPr lvl="1"/>
            <a:r>
              <a:rPr lang="en-US" sz="1900" dirty="0">
                <a:latin typeface="Calibri" panose="020F0502020204030204" pitchFamily="34" charset="0"/>
                <a:cs typeface="Calibri" panose="020F0502020204030204" pitchFamily="34" charset="0"/>
              </a:rPr>
              <a:t>They estimate that only about 0.44% of high school student-athletes are transgender</a:t>
            </a:r>
          </a:p>
        </p:txBody>
      </p:sp>
      <p:pic>
        <p:nvPicPr>
          <p:cNvPr id="5" name="Content Placeholder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custDataLst>
      <p:tags r:id="rId1"/>
    </p:custDataLst>
    <p:extLst>
      <p:ext uri="{BB962C8B-B14F-4D97-AF65-F5344CB8AC3E}">
        <p14:creationId xmlns:p14="http://schemas.microsoft.com/office/powerpoint/2010/main" val="2159804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75000"/>
                  </a:schemeClr>
                </a:solidFill>
                <a:latin typeface="Calibri" panose="020F0502020204030204" pitchFamily="34" charset="0"/>
                <a:cs typeface="Calibri" panose="020F0502020204030204" pitchFamily="34" charset="0"/>
              </a:rPr>
              <a:t>Transgender in Sports</a:t>
            </a:r>
          </a:p>
        </p:txBody>
      </p:sp>
      <p:sp>
        <p:nvSpPr>
          <p:cNvPr id="3" name="Content Placeholder 2"/>
          <p:cNvSpPr>
            <a:spLocks noGrp="1"/>
          </p:cNvSpPr>
          <p:nvPr>
            <p:ph sz="half" idx="1"/>
          </p:nvPr>
        </p:nvSpPr>
        <p:spPr>
          <a:xfrm>
            <a:off x="0" y="1600200"/>
            <a:ext cx="9144000" cy="4525963"/>
          </a:xfrm>
        </p:spPr>
        <p:txBody>
          <a:bodyPr>
            <a:normAutofit/>
          </a:bodyPr>
          <a:lstStyle/>
          <a:p>
            <a:r>
              <a:rPr lang="en-US" sz="2300" dirty="0">
                <a:latin typeface="Calibri" panose="020F0502020204030204" pitchFamily="34" charset="0"/>
                <a:cs typeface="Calibri" panose="020F0502020204030204" pitchFamily="34" charset="0"/>
              </a:rPr>
              <a:t>Transgender athletes drop out of sports at twice the rate due of their peers to a multitude of reasons</a:t>
            </a:r>
          </a:p>
          <a:p>
            <a:pPr lvl="1"/>
            <a:r>
              <a:rPr lang="en-US" sz="1900" dirty="0">
                <a:latin typeface="Calibri" panose="020F0502020204030204" pitchFamily="34" charset="0"/>
                <a:cs typeface="Calibri" panose="020F0502020204030204" pitchFamily="34" charset="0"/>
              </a:rPr>
              <a:t>No sense of belonging</a:t>
            </a:r>
          </a:p>
          <a:p>
            <a:pPr lvl="2"/>
            <a:r>
              <a:rPr lang="en-US" sz="1400" dirty="0">
                <a:latin typeface="Calibri" panose="020F0502020204030204" pitchFamily="34" charset="0"/>
                <a:cs typeface="Calibri" panose="020F0502020204030204" pitchFamily="34" charset="0"/>
              </a:rPr>
              <a:t>Either being forced to play their gendered identity at birth or being bullied while playing on their preferred gender-identity team</a:t>
            </a:r>
          </a:p>
          <a:p>
            <a:pPr lvl="2"/>
            <a:r>
              <a:rPr lang="en-US" sz="1400" dirty="0">
                <a:latin typeface="Calibri" panose="020F0502020204030204" pitchFamily="34" charset="0"/>
                <a:cs typeface="Calibri" panose="020F0502020204030204" pitchFamily="34" charset="0"/>
              </a:rPr>
              <a:t>Nonconforming athletes are frequently told they don’t belong, will hold their team back, or are never given a chance to play by coaches, and/or the coach feels they cannot compete with their identifying gender</a:t>
            </a:r>
          </a:p>
          <a:p>
            <a:pPr lvl="1"/>
            <a:r>
              <a:rPr lang="en-US" sz="1900" dirty="0">
                <a:latin typeface="Calibri" panose="020F0502020204030204" pitchFamily="34" charset="0"/>
                <a:cs typeface="Calibri" panose="020F0502020204030204" pitchFamily="34" charset="0"/>
              </a:rPr>
              <a:t>Fear of being “outed” by other athletes or coaches</a:t>
            </a:r>
          </a:p>
          <a:p>
            <a:pPr lvl="2"/>
            <a:r>
              <a:rPr lang="en-US" sz="1400" dirty="0">
                <a:latin typeface="Calibri" panose="020F0502020204030204" pitchFamily="34" charset="0"/>
                <a:cs typeface="Calibri" panose="020F0502020204030204" pitchFamily="34" charset="0"/>
              </a:rPr>
              <a:t>Sharing information regarding their sexual identify is a gradual process over a period of years</a:t>
            </a:r>
          </a:p>
          <a:p>
            <a:pPr lvl="2"/>
            <a:r>
              <a:rPr lang="en-US" sz="1400" dirty="0">
                <a:latin typeface="Calibri" panose="020F0502020204030204" pitchFamily="34" charset="0"/>
                <a:cs typeface="Calibri" panose="020F0502020204030204" pitchFamily="34" charset="0"/>
              </a:rPr>
              <a:t>Research shows that most LGBTQ members have only told 54% of any close family or friends</a:t>
            </a:r>
          </a:p>
          <a:p>
            <a:pPr lvl="2"/>
            <a:r>
              <a:rPr lang="en-US" sz="1400" dirty="0">
                <a:latin typeface="Calibri" panose="020F0502020204030204" pitchFamily="34" charset="0"/>
                <a:cs typeface="Calibri" panose="020F0502020204030204" pitchFamily="34" charset="0"/>
              </a:rPr>
              <a:t>Most LGBTQ members realize they are something other than straight or heterosexual by ages 10-13 but wait until they are between ages 17-20 to say they are fully part of the LGBTQ community</a:t>
            </a:r>
          </a:p>
        </p:txBody>
      </p:sp>
      <p:pic>
        <p:nvPicPr>
          <p:cNvPr id="5" name="Content Placeholder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custDataLst>
      <p:tags r:id="rId1"/>
    </p:custDataLst>
    <p:extLst>
      <p:ext uri="{BB962C8B-B14F-4D97-AF65-F5344CB8AC3E}">
        <p14:creationId xmlns:p14="http://schemas.microsoft.com/office/powerpoint/2010/main" val="25031806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75000"/>
                  </a:schemeClr>
                </a:solidFill>
                <a:latin typeface="Calibri" panose="020F0502020204030204" pitchFamily="34" charset="0"/>
                <a:cs typeface="Calibri" panose="020F0502020204030204" pitchFamily="34" charset="0"/>
              </a:rPr>
              <a:t>Transgender in Sports</a:t>
            </a:r>
          </a:p>
        </p:txBody>
      </p:sp>
      <p:sp>
        <p:nvSpPr>
          <p:cNvPr id="3" name="Content Placeholder 2"/>
          <p:cNvSpPr>
            <a:spLocks noGrp="1"/>
          </p:cNvSpPr>
          <p:nvPr>
            <p:ph sz="half" idx="1"/>
          </p:nvPr>
        </p:nvSpPr>
        <p:spPr>
          <a:xfrm>
            <a:off x="0" y="1600200"/>
            <a:ext cx="9144000" cy="4525963"/>
          </a:xfrm>
        </p:spPr>
        <p:txBody>
          <a:bodyPr>
            <a:normAutofit/>
          </a:bodyPr>
          <a:lstStyle/>
          <a:p>
            <a:r>
              <a:rPr lang="en-US" sz="2300" dirty="0">
                <a:latin typeface="Calibri" panose="020F0502020204030204" pitchFamily="34" charset="0"/>
                <a:cs typeface="Calibri" panose="020F0502020204030204" pitchFamily="34" charset="0"/>
              </a:rPr>
              <a:t>Transgender athletes drop out of sports at twice the rate due of their peers to a multitude of reasons</a:t>
            </a:r>
          </a:p>
          <a:p>
            <a:pPr lvl="1"/>
            <a:r>
              <a:rPr lang="en-US" sz="2000" dirty="0">
                <a:latin typeface="Calibri" panose="020F0502020204030204" pitchFamily="34" charset="0"/>
                <a:cs typeface="Calibri" panose="020F0502020204030204" pitchFamily="34" charset="0"/>
              </a:rPr>
              <a:t>Lack of safety</a:t>
            </a:r>
          </a:p>
          <a:p>
            <a:pPr lvl="2"/>
            <a:r>
              <a:rPr lang="en-US" sz="1600" dirty="0">
                <a:latin typeface="Calibri" panose="020F0502020204030204" pitchFamily="34" charset="0"/>
                <a:cs typeface="Calibri" panose="020F0502020204030204" pitchFamily="34" charset="0"/>
              </a:rPr>
              <a:t>11% of LGBTQ youth never feel safe in the locker room due to discrimination and bullying with even more refusing to use the locker room corresponding with their gender identity</a:t>
            </a:r>
          </a:p>
          <a:p>
            <a:pPr lvl="2"/>
            <a:r>
              <a:rPr lang="en-US" sz="1600" dirty="0">
                <a:latin typeface="Calibri" panose="020F0502020204030204" pitchFamily="34" charset="0"/>
                <a:cs typeface="Calibri" panose="020F0502020204030204" pitchFamily="34" charset="0"/>
              </a:rPr>
              <a:t>“78% of American spectators and athletes believe that youth sports aren’t safe for LGBTQ people”</a:t>
            </a:r>
          </a:p>
          <a:p>
            <a:pPr lvl="2"/>
            <a:r>
              <a:rPr lang="en-US" sz="1600" dirty="0">
                <a:latin typeface="Calibri" panose="020F0502020204030204" pitchFamily="34" charset="0"/>
                <a:cs typeface="Calibri" panose="020F0502020204030204" pitchFamily="34" charset="0"/>
              </a:rPr>
              <a:t>According to data from the 2015 national Youth Risk Behavior Survey (YRBS), of surveyed LGB students:</a:t>
            </a:r>
          </a:p>
          <a:p>
            <a:pPr lvl="3"/>
            <a:r>
              <a:rPr lang="en-US" sz="1600" dirty="0">
                <a:latin typeface="Calibri" panose="020F0502020204030204" pitchFamily="34" charset="0"/>
                <a:cs typeface="Calibri" panose="020F0502020204030204" pitchFamily="34" charset="0"/>
              </a:rPr>
              <a:t>10% were threatened or injured with a weapon on school property, 34% were bullied on school property, 28% were bullied electronically</a:t>
            </a:r>
          </a:p>
        </p:txBody>
      </p:sp>
      <p:pic>
        <p:nvPicPr>
          <p:cNvPr id="5" name="Content Placeholder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custDataLst>
      <p:tags r:id="rId1"/>
    </p:custDataLst>
    <p:extLst>
      <p:ext uri="{BB962C8B-B14F-4D97-AF65-F5344CB8AC3E}">
        <p14:creationId xmlns:p14="http://schemas.microsoft.com/office/powerpoint/2010/main" val="21083205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381000" y="228601"/>
            <a:ext cx="8610600" cy="1371600"/>
          </a:xfrm>
        </p:spPr>
        <p:txBody>
          <a:bodyPr>
            <a:normAutofit/>
          </a:bodyPr>
          <a:lstStyle/>
          <a:p>
            <a:pPr lvl="0" algn="ctr" defTabSz="457200" fontAlgn="base">
              <a:spcBef>
                <a:spcPct val="0"/>
              </a:spcBef>
              <a:spcAft>
                <a:spcPct val="0"/>
              </a:spcAft>
            </a:pPr>
            <a:r>
              <a:rPr lang="en-US" sz="4400" dirty="0">
                <a:solidFill>
                  <a:schemeClr val="accent1">
                    <a:lumMod val="75000"/>
                  </a:schemeClr>
                </a:solidFill>
                <a:latin typeface="Calibri" panose="020F0502020204030204" pitchFamily="34" charset="0"/>
                <a:cs typeface="Calibri" panose="020F0502020204030204" pitchFamily="34" charset="0"/>
              </a:rPr>
              <a:t>Risk Factors</a:t>
            </a:r>
            <a:endParaRPr lang="en-US" sz="4400" i="1" dirty="0">
              <a:solidFill>
                <a:schemeClr val="accent1">
                  <a:lumMod val="75000"/>
                </a:schemeClr>
              </a:solidFill>
              <a:latin typeface="Calibri" panose="020F0502020204030204" pitchFamily="34" charset="0"/>
              <a:ea typeface="ＭＳ Ｐゴシック" pitchFamily="34" charset="-128"/>
              <a:cs typeface="Calibri" panose="020F0502020204030204" pitchFamily="34" charset="0"/>
            </a:endParaRPr>
          </a:p>
        </p:txBody>
      </p:sp>
      <p:pic>
        <p:nvPicPr>
          <p:cNvPr id="8" name="Content Placeholder 7"/>
          <p:cNvPicPr>
            <a:picLocks noGrp="1" noChangeAspect="1"/>
          </p:cNvPicPr>
          <p:nvPr>
            <p:ph idx="1"/>
          </p:nvPr>
        </p:nvPicPr>
        <p:blipFill>
          <a:blip r:embed="rId4" cstate="print">
            <a:extLst>
              <a:ext uri="{28A0092B-C50C-407E-A947-70E740481C1C}">
                <a14:useLocalDpi xmlns:a14="http://schemas.microsoft.com/office/drawing/2010/main" val="0"/>
              </a:ext>
            </a:extLst>
          </a:blip>
          <a:stretch>
            <a:fillRect/>
          </a:stretch>
        </p:blipFill>
        <p:spPr>
          <a:xfrm>
            <a:off x="152400" y="5715000"/>
            <a:ext cx="2362200" cy="1031112"/>
          </a:xfrm>
        </p:spPr>
      </p:pic>
      <p:pic>
        <p:nvPicPr>
          <p:cNvPr id="1026"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09601" y="1981200"/>
            <a:ext cx="8305800" cy="452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380999" y="1219200"/>
            <a:ext cx="8534401" cy="2308324"/>
          </a:xfrm>
          <a:prstGeom prst="rect">
            <a:avLst/>
          </a:prstGeom>
        </p:spPr>
        <p:txBody>
          <a:bodyPr wrap="square">
            <a:spAutoFit/>
          </a:bodyPr>
          <a:lstStyle/>
          <a:p>
            <a:pPr marL="285750" indent="-285750">
              <a:buFont typeface="Arial" panose="020B0604020202020204" pitchFamily="34" charset="0"/>
              <a:buChar char="•"/>
            </a:pPr>
            <a:r>
              <a:rPr lang="en-US" sz="2400" dirty="0">
                <a:latin typeface="Calibri" panose="020F0502020204030204" pitchFamily="34" charset="0"/>
                <a:cs typeface="Calibri" panose="020F0502020204030204" pitchFamily="34" charset="0"/>
              </a:rPr>
              <a:t>Because of the difficulties transgendered athletes face from a young age, they are at a significant increased risk for mental health disorders including anxiety, depression, and eating disorders</a:t>
            </a:r>
          </a:p>
          <a:p>
            <a:pPr marL="285750" indent="-285750">
              <a:buFont typeface="Arial" panose="020B0604020202020204" pitchFamily="34" charset="0"/>
              <a:buChar char="•"/>
            </a:pPr>
            <a:r>
              <a:rPr lang="en-US" sz="2400" dirty="0">
                <a:latin typeface="Calibri" panose="020F0502020204030204" pitchFamily="34" charset="0"/>
                <a:cs typeface="Calibri" panose="020F0502020204030204" pitchFamily="34" charset="0"/>
              </a:rPr>
              <a:t>Special attention should be made to monitor feelings of anxiety, depression, and sense of belonging</a:t>
            </a:r>
          </a:p>
        </p:txBody>
      </p:sp>
    </p:spTree>
    <p:custDataLst>
      <p:tags r:id="rId1"/>
    </p:custDataLst>
    <p:extLst>
      <p:ext uri="{BB962C8B-B14F-4D97-AF65-F5344CB8AC3E}">
        <p14:creationId xmlns:p14="http://schemas.microsoft.com/office/powerpoint/2010/main" val="1906754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75000"/>
                  </a:schemeClr>
                </a:solidFill>
                <a:latin typeface="Calibri" panose="020F0502020204030204" pitchFamily="34" charset="0"/>
                <a:cs typeface="Calibri" panose="020F0502020204030204" pitchFamily="34" charset="0"/>
              </a:rPr>
              <a:t>Equitable Care</a:t>
            </a:r>
          </a:p>
        </p:txBody>
      </p:sp>
      <p:sp>
        <p:nvSpPr>
          <p:cNvPr id="3" name="Content Placeholder 2"/>
          <p:cNvSpPr>
            <a:spLocks noGrp="1"/>
          </p:cNvSpPr>
          <p:nvPr>
            <p:ph sz="half" idx="1"/>
          </p:nvPr>
        </p:nvSpPr>
        <p:spPr>
          <a:xfrm>
            <a:off x="0" y="1600200"/>
            <a:ext cx="9144000" cy="4525963"/>
          </a:xfrm>
        </p:spPr>
        <p:txBody>
          <a:bodyPr>
            <a:normAutofit/>
          </a:bodyPr>
          <a:lstStyle/>
          <a:p>
            <a:r>
              <a:rPr lang="en-US" sz="2300" dirty="0">
                <a:latin typeface="Calibri" panose="020F0502020204030204" pitchFamily="34" charset="0"/>
                <a:cs typeface="Calibri" panose="020F0502020204030204" pitchFamily="34" charset="0"/>
              </a:rPr>
              <a:t>Definition – Providing care that does not vary in quality because of personal characteristics such as gender, ethnicity, geographic location, and socioeconomic status</a:t>
            </a:r>
          </a:p>
          <a:p>
            <a:r>
              <a:rPr lang="en-US" sz="2300" dirty="0">
                <a:latin typeface="Calibri" panose="020F0502020204030204" pitchFamily="34" charset="0"/>
                <a:cs typeface="Calibri" panose="020F0502020204030204" pitchFamily="34" charset="0"/>
              </a:rPr>
              <a:t>It is important to create a safe space for them by holding both yourself and others accountable on a daily basis</a:t>
            </a:r>
          </a:p>
        </p:txBody>
      </p:sp>
      <p:pic>
        <p:nvPicPr>
          <p:cNvPr id="5" name="Content Placeholder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custDataLst>
      <p:tags r:id="rId1"/>
    </p:custDataLst>
    <p:extLst>
      <p:ext uri="{BB962C8B-B14F-4D97-AF65-F5344CB8AC3E}">
        <p14:creationId xmlns:p14="http://schemas.microsoft.com/office/powerpoint/2010/main" val="760454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solidFill>
                  <a:schemeClr val="accent1">
                    <a:lumMod val="75000"/>
                  </a:schemeClr>
                </a:solidFill>
                <a:latin typeface="Calibri" panose="020F0502020204030204" pitchFamily="34" charset="0"/>
                <a:cs typeface="Calibri" panose="020F0502020204030204" pitchFamily="34" charset="0"/>
              </a:rPr>
              <a:t>How to start</a:t>
            </a:r>
            <a:endParaRPr lang="en-US" b="1" i="1" dirty="0">
              <a:solidFill>
                <a:schemeClr val="accent1">
                  <a:lumMod val="75000"/>
                </a:schemeClr>
              </a:solidFill>
              <a:latin typeface="Calibri" panose="020F0502020204030204" pitchFamily="34" charset="0"/>
              <a:cs typeface="Calibri" panose="020F0502020204030204" pitchFamily="34" charset="0"/>
            </a:endParaRPr>
          </a:p>
        </p:txBody>
      </p:sp>
      <p:sp>
        <p:nvSpPr>
          <p:cNvPr id="6" name="Content Placeholder 5"/>
          <p:cNvSpPr>
            <a:spLocks noGrp="1"/>
          </p:cNvSpPr>
          <p:nvPr>
            <p:ph idx="1"/>
          </p:nvPr>
        </p:nvSpPr>
        <p:spPr>
          <a:xfrm>
            <a:off x="0" y="1600200"/>
            <a:ext cx="9144000" cy="4525963"/>
          </a:xfrm>
        </p:spPr>
        <p:txBody>
          <a:bodyPr>
            <a:normAutofit/>
          </a:bodyPr>
          <a:lstStyle/>
          <a:p>
            <a:pPr lvl="1"/>
            <a:endParaRPr lang="en-US" sz="2700" b="1" i="1" dirty="0">
              <a:solidFill>
                <a:schemeClr val="accent1">
                  <a:lumMod val="75000"/>
                </a:schemeClr>
              </a:solidFill>
              <a:latin typeface="Arial" pitchFamily="34" charset="0"/>
              <a:cs typeface="Arial" pitchFamily="34" charset="0"/>
            </a:endParaRPr>
          </a:p>
          <a:p>
            <a:pPr marL="457200" lvl="1" indent="0">
              <a:buNone/>
            </a:pPr>
            <a:endParaRPr lang="en-US" sz="2700" b="1" i="1" dirty="0">
              <a:solidFill>
                <a:schemeClr val="accent1">
                  <a:lumMod val="75000"/>
                </a:schemeClr>
              </a:solidFill>
              <a:latin typeface="Arial" pitchFamily="34" charset="0"/>
              <a:cs typeface="Arial" pitchFamily="34" charset="0"/>
            </a:endParaRPr>
          </a:p>
          <a:p>
            <a:pPr marL="457200" lvl="1" indent="0">
              <a:buNone/>
            </a:pPr>
            <a:endParaRPr lang="en-US" sz="2700" b="1" i="1" dirty="0">
              <a:solidFill>
                <a:schemeClr val="accent1">
                  <a:lumMod val="75000"/>
                </a:schemeClr>
              </a:solidFill>
              <a:latin typeface="Arial" pitchFamily="34" charset="0"/>
              <a:cs typeface="Arial" pitchFamily="34" charset="0"/>
            </a:endParaRPr>
          </a:p>
          <a:p>
            <a:pPr lvl="1"/>
            <a:endParaRPr lang="en-US" sz="2700" b="1" i="1" dirty="0">
              <a:solidFill>
                <a:schemeClr val="accent1">
                  <a:lumMod val="75000"/>
                </a:schemeClr>
              </a:solidFill>
              <a:latin typeface="Arial" pitchFamily="34" charset="0"/>
              <a:cs typeface="Arial" pitchFamily="34" charset="0"/>
            </a:endParaRPr>
          </a:p>
          <a:p>
            <a:pPr marL="457200" lvl="1" indent="0">
              <a:buNone/>
            </a:pPr>
            <a:endParaRPr lang="en-US" sz="2700" b="1" i="1" dirty="0">
              <a:solidFill>
                <a:schemeClr val="accent1">
                  <a:lumMod val="75000"/>
                </a:schemeClr>
              </a:solidFill>
              <a:latin typeface="Arial" pitchFamily="34" charset="0"/>
              <a:cs typeface="Arial" pitchFamily="34" charset="0"/>
            </a:endParaRPr>
          </a:p>
        </p:txBody>
      </p:sp>
      <p:pic>
        <p:nvPicPr>
          <p:cNvPr id="7" name="Content Placeholder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
        <p:nvSpPr>
          <p:cNvPr id="2" name="TextBox 1"/>
          <p:cNvSpPr txBox="1"/>
          <p:nvPr/>
        </p:nvSpPr>
        <p:spPr>
          <a:xfrm>
            <a:off x="685800" y="1371600"/>
            <a:ext cx="7620000" cy="3958007"/>
          </a:xfrm>
          <a:prstGeom prst="rect">
            <a:avLst/>
          </a:prstGeom>
          <a:noFill/>
        </p:spPr>
        <p:txBody>
          <a:bodyPr wrap="square" rtlCol="0">
            <a:spAutoFit/>
          </a:bodyPr>
          <a:lstStyle/>
          <a:p>
            <a:pPr marL="342900" lvl="1" indent="-342900">
              <a:spcBef>
                <a:spcPct val="20000"/>
              </a:spcBef>
              <a:buFont typeface="Arial" pitchFamily="34" charset="0"/>
              <a:buChar char="•"/>
            </a:pPr>
            <a:r>
              <a:rPr lang="en-US" dirty="0">
                <a:latin typeface="Calibri" panose="020F0502020204030204" pitchFamily="34" charset="0"/>
                <a:cs typeface="Calibri" panose="020F0502020204030204" pitchFamily="34" charset="0"/>
              </a:rPr>
              <a:t>It is important to have conversations with all transgendered athletes what their preferred pronouns are (he/him, she/her, they/them) and if they need different accommodations for equipment/uniforms, locker room, and traveling purposes</a:t>
            </a:r>
          </a:p>
          <a:p>
            <a:pPr marL="742950" lvl="1" indent="-285750">
              <a:spcBef>
                <a:spcPct val="20000"/>
              </a:spcBef>
              <a:buFont typeface="Arial" pitchFamily="34" charset="0"/>
              <a:buChar char="–"/>
            </a:pPr>
            <a:r>
              <a:rPr lang="en-US" sz="1600" dirty="0">
                <a:latin typeface="Calibri" panose="020F0502020204030204" pitchFamily="34" charset="0"/>
                <a:cs typeface="Calibri" panose="020F0502020204030204" pitchFamily="34" charset="0"/>
              </a:rPr>
              <a:t>Ask the student-athlete if they would like to address the team, coaches, support staff, and physicians about their identity on their own time or if you have permission to freely acknowledge and correct persons they may encounter</a:t>
            </a:r>
          </a:p>
          <a:p>
            <a:pPr marL="342900" lvl="1" indent="-342900">
              <a:spcBef>
                <a:spcPct val="20000"/>
              </a:spcBef>
              <a:buFont typeface="Arial" pitchFamily="34" charset="0"/>
              <a:buChar char="•"/>
            </a:pPr>
            <a:r>
              <a:rPr lang="en-US" dirty="0">
                <a:latin typeface="Calibri" panose="020F0502020204030204" pitchFamily="34" charset="0"/>
                <a:cs typeface="Calibri" panose="020F0502020204030204" pitchFamily="34" charset="0"/>
              </a:rPr>
              <a:t>We should avoid using non-inclusive language and misgendering of the student-athlete</a:t>
            </a:r>
          </a:p>
          <a:p>
            <a:pPr marL="742950" lvl="1" indent="-285750">
              <a:spcBef>
                <a:spcPct val="20000"/>
              </a:spcBef>
              <a:buFont typeface="Arial" pitchFamily="34" charset="0"/>
              <a:buChar char="–"/>
            </a:pPr>
            <a:r>
              <a:rPr lang="en-US" sz="1600" dirty="0">
                <a:latin typeface="Calibri" panose="020F0502020204030204" pitchFamily="34" charset="0"/>
                <a:cs typeface="Calibri" panose="020F0502020204030204" pitchFamily="34" charset="0"/>
              </a:rPr>
              <a:t>This language more often occurs when addressing the team as a whole and using gender specific terms such as men, women, guys, etc.</a:t>
            </a:r>
          </a:p>
          <a:p>
            <a:pPr marL="742950" lvl="1" indent="-285750">
              <a:spcBef>
                <a:spcPct val="20000"/>
              </a:spcBef>
              <a:buFont typeface="Arial" pitchFamily="34" charset="0"/>
              <a:buChar char="–"/>
            </a:pPr>
            <a:r>
              <a:rPr lang="en-US" sz="1600" dirty="0">
                <a:latin typeface="Calibri" panose="020F0502020204030204" pitchFamily="34" charset="0"/>
                <a:cs typeface="Calibri" panose="020F0502020204030204" pitchFamily="34" charset="0"/>
              </a:rPr>
              <a:t>Have conversations with the student-athlete about correcting others when misgendering occurs</a:t>
            </a:r>
          </a:p>
          <a:p>
            <a:endParaRPr lang="en-US" dirty="0"/>
          </a:p>
        </p:txBody>
      </p:sp>
    </p:spTree>
    <p:custDataLst>
      <p:tags r:id="rId1"/>
    </p:custDataLst>
    <p:extLst>
      <p:ext uri="{BB962C8B-B14F-4D97-AF65-F5344CB8AC3E}">
        <p14:creationId xmlns:p14="http://schemas.microsoft.com/office/powerpoint/2010/main" val="806956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75000"/>
                  </a:schemeClr>
                </a:solidFill>
                <a:latin typeface="Calibri" panose="020F0502020204030204" pitchFamily="34" charset="0"/>
                <a:cs typeface="Calibri" panose="020F0502020204030204" pitchFamily="34" charset="0"/>
              </a:rPr>
              <a:t>How to help</a:t>
            </a:r>
          </a:p>
        </p:txBody>
      </p:sp>
      <p:sp>
        <p:nvSpPr>
          <p:cNvPr id="3" name="Content Placeholder 2"/>
          <p:cNvSpPr>
            <a:spLocks noGrp="1"/>
          </p:cNvSpPr>
          <p:nvPr>
            <p:ph idx="1"/>
          </p:nvPr>
        </p:nvSpPr>
        <p:spPr>
          <a:xfrm>
            <a:off x="457200" y="1295400"/>
            <a:ext cx="8229600" cy="4525963"/>
          </a:xfrm>
        </p:spPr>
        <p:txBody>
          <a:bodyPr>
            <a:normAutofit fontScale="70000" lnSpcReduction="20000"/>
          </a:bodyPr>
          <a:lstStyle/>
          <a:p>
            <a:r>
              <a:rPr lang="en-US" dirty="0"/>
              <a:t>Allyship and inclusive behaviors are integral to the success of the student-athlete</a:t>
            </a:r>
          </a:p>
          <a:p>
            <a:pPr lvl="1"/>
            <a:r>
              <a:rPr lang="en-US" dirty="0"/>
              <a:t>Culture of a team is formed both on and of the field</a:t>
            </a:r>
          </a:p>
          <a:p>
            <a:pPr lvl="1"/>
            <a:r>
              <a:rPr lang="en-US" dirty="0"/>
              <a:t> Showing inclusion and acceptance at every avenue will help promote growth of both the student-athlete and team comradery</a:t>
            </a:r>
          </a:p>
          <a:p>
            <a:r>
              <a:rPr lang="en-US" dirty="0"/>
              <a:t>Arm yourself with knowledge about the laws and policies regulating your region and how they could potentially change any transgender’s eligibility status</a:t>
            </a:r>
          </a:p>
          <a:p>
            <a:r>
              <a:rPr lang="en-US" dirty="0"/>
              <a:t>Write and execute LGBTQ inclusion policies that include non-discrimination, participation policies, travel and uniform policies, and a fan code of conduct</a:t>
            </a:r>
          </a:p>
          <a:p>
            <a:r>
              <a:rPr lang="en-US" dirty="0"/>
              <a:t>Never assume someone’s sexual orientation, gender identity, pronouns, experiences, or preferences</a:t>
            </a:r>
          </a:p>
          <a:p>
            <a:endParaRPr lang="en-US" dirty="0"/>
          </a:p>
        </p:txBody>
      </p:sp>
      <p:pic>
        <p:nvPicPr>
          <p:cNvPr id="4" name="Content Placeholder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custDataLst>
      <p:tags r:id="rId1"/>
    </p:custDataLst>
    <p:extLst>
      <p:ext uri="{BB962C8B-B14F-4D97-AF65-F5344CB8AC3E}">
        <p14:creationId xmlns:p14="http://schemas.microsoft.com/office/powerpoint/2010/main" val="1199108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75000"/>
                  </a:schemeClr>
                </a:solidFill>
                <a:latin typeface="Calibri" panose="020F0502020204030204" pitchFamily="34" charset="0"/>
                <a:cs typeface="Calibri" panose="020F0502020204030204" pitchFamily="34" charset="0"/>
              </a:rPr>
              <a:t>Myths</a:t>
            </a:r>
          </a:p>
        </p:txBody>
      </p:sp>
      <p:sp>
        <p:nvSpPr>
          <p:cNvPr id="3" name="Content Placeholder 2"/>
          <p:cNvSpPr>
            <a:spLocks noGrp="1"/>
          </p:cNvSpPr>
          <p:nvPr>
            <p:ph idx="1"/>
          </p:nvPr>
        </p:nvSpPr>
        <p:spPr>
          <a:xfrm>
            <a:off x="457200" y="1189037"/>
            <a:ext cx="8229600" cy="4525963"/>
          </a:xfrm>
        </p:spPr>
        <p:txBody>
          <a:bodyPr>
            <a:normAutofit/>
          </a:bodyPr>
          <a:lstStyle/>
          <a:p>
            <a:r>
              <a:rPr lang="en-US" sz="2600" dirty="0">
                <a:latin typeface="Calibri" panose="020F0502020204030204" pitchFamily="34" charset="0"/>
                <a:cs typeface="Calibri" panose="020F0502020204030204" pitchFamily="34" charset="0"/>
              </a:rPr>
              <a:t>Participation of trans athletes hurts cis women</a:t>
            </a:r>
          </a:p>
          <a:p>
            <a:pPr lvl="1">
              <a:buFont typeface="Arial" panose="020B0604020202020204" pitchFamily="34" charset="0"/>
              <a:buChar char="•"/>
            </a:pPr>
            <a:r>
              <a:rPr lang="en-US" sz="2200" dirty="0">
                <a:latin typeface="Calibri" panose="020F0502020204030204" pitchFamily="34" charset="0"/>
                <a:cs typeface="Calibri" panose="020F0502020204030204" pitchFamily="34" charset="0"/>
              </a:rPr>
              <a:t>This myth increases the risk for all women to be subjected to invasive tests or procedures for being “too good” or “too masculine”</a:t>
            </a:r>
          </a:p>
          <a:p>
            <a:pPr lvl="1">
              <a:buFont typeface="Arial" panose="020B0604020202020204" pitchFamily="34" charset="0"/>
              <a:buChar char="•"/>
            </a:pPr>
            <a:r>
              <a:rPr lang="en-US" sz="2200" dirty="0">
                <a:latin typeface="Calibri" panose="020F0502020204030204" pitchFamily="34" charset="0"/>
                <a:cs typeface="Calibri" panose="020F0502020204030204" pitchFamily="34" charset="0"/>
              </a:rPr>
              <a:t>Including trans athletes benefits everyone</a:t>
            </a:r>
          </a:p>
          <a:p>
            <a:r>
              <a:rPr lang="en-US" sz="2600" dirty="0">
                <a:latin typeface="Calibri" panose="020F0502020204030204" pitchFamily="34" charset="0"/>
                <a:cs typeface="Calibri" panose="020F0502020204030204" pitchFamily="34" charset="0"/>
              </a:rPr>
              <a:t>Trans athlete’s characteristics provide an unfair advantage</a:t>
            </a:r>
          </a:p>
          <a:p>
            <a:pPr lvl="1">
              <a:buFont typeface="Arial" panose="020B0604020202020204" pitchFamily="34" charset="0"/>
              <a:buChar char="•"/>
            </a:pPr>
            <a:r>
              <a:rPr lang="en-US" sz="2200" dirty="0">
                <a:latin typeface="Calibri" panose="020F0502020204030204" pitchFamily="34" charset="0"/>
                <a:cs typeface="Calibri" panose="020F0502020204030204" pitchFamily="34" charset="0"/>
              </a:rPr>
              <a:t>Specific policies are in place by the NCAA to govern hormone levels acceptable to compete with their gender-identity</a:t>
            </a:r>
          </a:p>
          <a:p>
            <a:pPr lvl="1">
              <a:buFont typeface="Arial" panose="020B0604020202020204" pitchFamily="34" charset="0"/>
              <a:buChar char="•"/>
            </a:pPr>
            <a:r>
              <a:rPr lang="en-US" sz="2200" dirty="0">
                <a:latin typeface="Calibri" panose="020F0502020204030204" pitchFamily="34" charset="0"/>
                <a:cs typeface="Calibri" panose="020F0502020204030204" pitchFamily="34" charset="0"/>
              </a:rPr>
              <a:t>Trans athlete’s athletic abilities differ just as much as cis gendered athletes </a:t>
            </a:r>
          </a:p>
          <a:p>
            <a:endParaRPr lang="en-US" dirty="0"/>
          </a:p>
        </p:txBody>
      </p:sp>
      <p:pic>
        <p:nvPicPr>
          <p:cNvPr id="4" name="Content Placeholder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custDataLst>
      <p:tags r:id="rId1"/>
    </p:custDataLst>
    <p:extLst>
      <p:ext uri="{BB962C8B-B14F-4D97-AF65-F5344CB8AC3E}">
        <p14:creationId xmlns:p14="http://schemas.microsoft.com/office/powerpoint/2010/main" val="69701245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75ACC751B45A046B8CA7EFEF1E14893" ma:contentTypeVersion="12" ma:contentTypeDescription="Create a new document." ma:contentTypeScope="" ma:versionID="1d3b5a78118a80e3f5302b8e04631159">
  <xsd:schema xmlns:xsd="http://www.w3.org/2001/XMLSchema" xmlns:xs="http://www.w3.org/2001/XMLSchema" xmlns:p="http://schemas.microsoft.com/office/2006/metadata/properties" xmlns:ns3="a483a3a7-99bd-4f15-a06f-6147ba21c272" xmlns:ns4="12ba1664-015c-46e0-8e7b-6597a0bafbd4" targetNamespace="http://schemas.microsoft.com/office/2006/metadata/properties" ma:root="true" ma:fieldsID="c2493ba8a2c2cd26614cd49a7f080f26" ns3:_="" ns4:_="">
    <xsd:import namespace="a483a3a7-99bd-4f15-a06f-6147ba21c272"/>
    <xsd:import namespace="12ba1664-015c-46e0-8e7b-6597a0bafbd4"/>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83a3a7-99bd-4f15-a06f-6147ba21c27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2ba1664-015c-46e0-8e7b-6597a0bafbd4"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830E3CA-A2E7-41D3-B7E6-654A265C544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83a3a7-99bd-4f15-a06f-6147ba21c272"/>
    <ds:schemaRef ds:uri="12ba1664-015c-46e0-8e7b-6597a0bafbd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F52F08D-3746-4DB3-B0F1-879D9A834AB6}">
  <ds:schemaRefs>
    <ds:schemaRef ds:uri="http://schemas.microsoft.com/sharepoint/v3/contenttype/forms"/>
  </ds:schemaRefs>
</ds:datastoreItem>
</file>

<file path=customXml/itemProps3.xml><?xml version="1.0" encoding="utf-8"?>
<ds:datastoreItem xmlns:ds="http://schemas.openxmlformats.org/officeDocument/2006/customXml" ds:itemID="{31E66585-003D-4A63-8262-D20E7061A1B3}">
  <ds:schemaRefs>
    <ds:schemaRef ds:uri="http://schemas.microsoft.com/office/2006/documentManagement/types"/>
    <ds:schemaRef ds:uri="http://purl.org/dc/elements/1.1/"/>
    <ds:schemaRef ds:uri="http://purl.org/dc/terms/"/>
    <ds:schemaRef ds:uri="12ba1664-015c-46e0-8e7b-6597a0bafbd4"/>
    <ds:schemaRef ds:uri="http://schemas.openxmlformats.org/package/2006/metadata/core-properties"/>
    <ds:schemaRef ds:uri="http://purl.org/dc/dcmitype/"/>
    <ds:schemaRef ds:uri="http://schemas.microsoft.com/office/infopath/2007/PartnerControls"/>
    <ds:schemaRef ds:uri="a483a3a7-99bd-4f15-a06f-6147ba21c272"/>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Origin</Template>
  <TotalTime>2029</TotalTime>
  <Words>1078</Words>
  <Application>Microsoft Office PowerPoint</Application>
  <PresentationFormat>On-screen Show (4:3)</PresentationFormat>
  <Paragraphs>92</Paragraphs>
  <Slides>12</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ＭＳ Ｐゴシック</vt:lpstr>
      <vt:lpstr>Arial</vt:lpstr>
      <vt:lpstr>Calibri</vt:lpstr>
      <vt:lpstr>Office Theme</vt:lpstr>
      <vt:lpstr>PowerPoint Presentation</vt:lpstr>
      <vt:lpstr>Transgender</vt:lpstr>
      <vt:lpstr>Transgender in Sports</vt:lpstr>
      <vt:lpstr>Transgender in Sports</vt:lpstr>
      <vt:lpstr>PowerPoint Presentation</vt:lpstr>
      <vt:lpstr>Equitable Care</vt:lpstr>
      <vt:lpstr>How to start</vt:lpstr>
      <vt:lpstr>How to help</vt:lpstr>
      <vt:lpstr>Myths</vt:lpstr>
      <vt:lpstr>Resources available</vt:lpstr>
      <vt:lpstr>Best Practice Guidelines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Kaitlyn Smith</dc:creator>
  <cp:lastModifiedBy>Berkstresser, Brant</cp:lastModifiedBy>
  <cp:revision>31</cp:revision>
  <dcterms:created xsi:type="dcterms:W3CDTF">2013-07-02T18:43:56Z</dcterms:created>
  <dcterms:modified xsi:type="dcterms:W3CDTF">2023-06-29T15:53:29Z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C4D69994-C160-46DC-9EF9-219B3FEC4133</vt:lpwstr>
  </property>
  <property fmtid="{D5CDD505-2E9C-101B-9397-08002B2CF9AE}" pid="3" name="ArticulatePath">
    <vt:lpwstr>Suicide Awareness and Prevention</vt:lpwstr>
  </property>
  <property fmtid="{D5CDD505-2E9C-101B-9397-08002B2CF9AE}" pid="4" name="ContentTypeId">
    <vt:lpwstr>0x010100C75ACC751B45A046B8CA7EFEF1E14893</vt:lpwstr>
  </property>
</Properties>
</file>