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4" r:id="rId3"/>
    <p:sldId id="279" r:id="rId4"/>
    <p:sldId id="278" r:id="rId5"/>
    <p:sldId id="268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256" autoAdjust="0"/>
  </p:normalViewPr>
  <p:slideViewPr>
    <p:cSldViewPr>
      <p:cViewPr varScale="1">
        <p:scale>
          <a:sx n="70" d="100"/>
          <a:sy n="70" d="100"/>
        </p:scale>
        <p:origin x="27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70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Suspected Spinal Injury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Taken From: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NATA Consensus Recommendations and Best Practices for Emergency Prehospital Care of Spine-Related Injured Athlete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title"/>
          </p:nvPr>
        </p:nvSpPr>
        <p:spPr>
          <a:xfrm>
            <a:off x="533400" y="343298"/>
            <a:ext cx="8229600" cy="944562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Suspected Spinal Injury </a:t>
            </a:r>
          </a:p>
        </p:txBody>
      </p:sp>
      <p:sp>
        <p:nvSpPr>
          <p:cNvPr id="14338" name="Text Placeholder 4"/>
          <p:cNvSpPr>
            <a:spLocks noGrp="1"/>
          </p:cNvSpPr>
          <p:nvPr>
            <p:ph type="body" idx="1"/>
          </p:nvPr>
        </p:nvSpPr>
        <p:spPr>
          <a:xfrm>
            <a:off x="381000" y="1127918"/>
            <a:ext cx="4040188" cy="487363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Key Recommendations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7772400" cy="395128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Athletic programs should have an emergency action plan (EAP) developed in conjunction with local emergency medical services agencies specific to pre-hospital spine-injury care</a:t>
            </a:r>
          </a:p>
          <a:p>
            <a:pPr lvl="1">
              <a:defRPr/>
            </a:pPr>
            <a:r>
              <a:rPr lang="en-US" sz="1200" b="0" i="0" dirty="0">
                <a:solidFill>
                  <a:srgbClr val="333333"/>
                </a:solidFill>
                <a:effectLst/>
                <a:latin typeface="Source Sans Pro" panose="020B0604020202020204" pitchFamily="34" charset="0"/>
              </a:rPr>
              <a:t>Best practices are for an athlete with a suspected spinal injury to be transported to a designated Level 1 or 2 trauma center as quickly and safely as possible.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Sports medicine teams should conduct a pre-event medical time out before each athletic event (practices and competitions)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Participating in these “time outs” should include medical personnel from both teams, EMS personnel and game officials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When feasible, those with the highest level of training and experience in removal techniques should participate in equipment removal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Athletic trainers are recognized as the medical professional with the most training and experience in athletic equipment removal</a:t>
            </a:r>
            <a:endParaRPr lang="en-US" sz="1600" dirty="0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62385C3E-62C1-40F8-99D8-D5325ADFF1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991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title"/>
          </p:nvPr>
        </p:nvSpPr>
        <p:spPr>
          <a:xfrm>
            <a:off x="533400" y="343298"/>
            <a:ext cx="8229600" cy="944562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Suspected Spinal Injury </a:t>
            </a:r>
          </a:p>
        </p:txBody>
      </p:sp>
      <p:sp>
        <p:nvSpPr>
          <p:cNvPr id="14338" name="Text Placeholder 4"/>
          <p:cNvSpPr>
            <a:spLocks noGrp="1"/>
          </p:cNvSpPr>
          <p:nvPr>
            <p:ph type="body" idx="1"/>
          </p:nvPr>
        </p:nvSpPr>
        <p:spPr>
          <a:xfrm>
            <a:off x="381000" y="1127918"/>
            <a:ext cx="4040188" cy="487363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Key Recommendations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7772400" cy="3951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Removal of the helmet and shoulder pads can occur in the emergency room or on the field</a:t>
            </a:r>
            <a:endParaRPr lang="en-US" sz="1600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There are potential advantages to on-field removal prior to transport to the hospital, such as improved airway management, access to the chest for CPR, and expedited care of the athlete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The decision to remove equipment before transport should be based on a variety of factors, such as the medical status of the injured athlete, type of equipment worn, number of onsite rescuers and training and experience of on-the-field and emergency room rescuers in equipment removal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If a spine board is used in the care of an athlete with a suspected cervical spine injury, non-athlete data recommends that time on the board be minimized, however, the board is left in place for transport to the hospital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41BA2957-025F-42D4-B015-FD4AFAEC81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5673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title"/>
          </p:nvPr>
        </p:nvSpPr>
        <p:spPr>
          <a:xfrm>
            <a:off x="533400" y="343298"/>
            <a:ext cx="8229600" cy="944562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Suspected Spinal Injury </a:t>
            </a:r>
          </a:p>
        </p:txBody>
      </p:sp>
      <p:sp>
        <p:nvSpPr>
          <p:cNvPr id="14338" name="Text Placeholder 4"/>
          <p:cNvSpPr>
            <a:spLocks noGrp="1"/>
          </p:cNvSpPr>
          <p:nvPr>
            <p:ph type="body" idx="1"/>
          </p:nvPr>
        </p:nvSpPr>
        <p:spPr>
          <a:xfrm>
            <a:off x="381000" y="1127918"/>
            <a:ext cx="4040188" cy="487363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Key Recommendations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7772400" cy="395128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If feasible, spine-injured athletes should be transported to a medical facility that can deliver immediate and definitive care in the event the athlete has a significant cervical spine injury</a:t>
            </a:r>
            <a:endParaRPr lang="en-US" sz="1600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>
              <a:defRPr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This includes: an emergency department with certified emergency medicine physicians; personnel trained in equipment removal; advanced imaging services; spine surgeon consultation in house or readily available; 24/7 operating access; and critical care monitoring and rehabilitation services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22B83B11-F744-4CE6-A639-32C66CC885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0524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Institutional Policies on 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Suspected Spinal Injury 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any particular policies of your university regarding  Suspected Spinal Injury here.</a:t>
            </a:r>
          </a:p>
          <a:p>
            <a:pPr lvl="1">
              <a:buClr>
                <a:srgbClr val="2D008E"/>
              </a:buClr>
              <a:buFont typeface="Arial" charset="0"/>
              <a:buNone/>
            </a:pPr>
            <a:endParaRPr lang="en-US" dirty="0">
              <a:solidFill>
                <a:srgbClr val="D62828"/>
              </a:solidFill>
            </a:endParaRP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881CE1A3-34A5-4ED9-A69F-E7DCD8093C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9609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439</TotalTime>
  <Words>405</Words>
  <Application>Microsoft Office PowerPoint</Application>
  <PresentationFormat>On-screen Show (4:3)</PresentationFormat>
  <Paragraphs>27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Source Sans Pro</vt:lpstr>
      <vt:lpstr>Office Theme</vt:lpstr>
      <vt:lpstr>PowerPoint Presentation</vt:lpstr>
      <vt:lpstr>Suspected Spinal Injury </vt:lpstr>
      <vt:lpstr>Suspected Spinal Injury </vt:lpstr>
      <vt:lpstr>Suspected Spinal Injury </vt:lpstr>
      <vt:lpstr>Institutional Policies on  Suspected Spinal Injury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Berkstresser, Brant</cp:lastModifiedBy>
  <cp:revision>26</cp:revision>
  <dcterms:created xsi:type="dcterms:W3CDTF">2013-07-02T18:43:56Z</dcterms:created>
  <dcterms:modified xsi:type="dcterms:W3CDTF">2023-06-27T19:53:45Z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74F762B8-7C56-497B-B420-ABEC1CF0EF95</vt:lpwstr>
  </property>
  <property fmtid="{D5CDD505-2E9C-101B-9397-08002B2CF9AE}" pid="3" name="ArticulatePath">
    <vt:lpwstr>New Logo PPT template</vt:lpwstr>
  </property>
  <property fmtid="{D5CDD505-2E9C-101B-9397-08002B2CF9AE}" pid="4" name="MSIP_Label_638202f9-8d41-4950-b014-f183e397b746_Enabled">
    <vt:lpwstr>true</vt:lpwstr>
  </property>
  <property fmtid="{D5CDD505-2E9C-101B-9397-08002B2CF9AE}" pid="5" name="MSIP_Label_638202f9-8d41-4950-b014-f183e397b746_SetDate">
    <vt:lpwstr>2023-05-22T17:19:31Z</vt:lpwstr>
  </property>
  <property fmtid="{D5CDD505-2E9C-101B-9397-08002B2CF9AE}" pid="6" name="MSIP_Label_638202f9-8d41-4950-b014-f183e397b746_Method">
    <vt:lpwstr>Standard</vt:lpwstr>
  </property>
  <property fmtid="{D5CDD505-2E9C-101B-9397-08002B2CF9AE}" pid="7" name="MSIP_Label_638202f9-8d41-4950-b014-f183e397b746_Name">
    <vt:lpwstr>defa4170-0d19-0005-0004-bc88714345d2</vt:lpwstr>
  </property>
  <property fmtid="{D5CDD505-2E9C-101B-9397-08002B2CF9AE}" pid="8" name="MSIP_Label_638202f9-8d41-4950-b014-f183e397b746_SiteId">
    <vt:lpwstr>13b3b0ce-cd75-49a4-bfea-0a03b01ff1ab</vt:lpwstr>
  </property>
  <property fmtid="{D5CDD505-2E9C-101B-9397-08002B2CF9AE}" pid="9" name="MSIP_Label_638202f9-8d41-4950-b014-f183e397b746_ActionId">
    <vt:lpwstr>06321414-342e-44fa-a2d1-654bd5aa6b26</vt:lpwstr>
  </property>
  <property fmtid="{D5CDD505-2E9C-101B-9397-08002B2CF9AE}" pid="10" name="MSIP_Label_638202f9-8d41-4950-b014-f183e397b746_ContentBits">
    <vt:lpwstr>0</vt:lpwstr>
  </property>
</Properties>
</file>