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0" r:id="rId3"/>
    <p:sldId id="257" r:id="rId4"/>
    <p:sldId id="262" r:id="rId5"/>
    <p:sldId id="259" r:id="rId6"/>
    <p:sldId id="268" r:id="rId7"/>
    <p:sldId id="264" r:id="rId8"/>
    <p:sldId id="265" r:id="rId9"/>
    <p:sldId id="266" r:id="rId10"/>
    <p:sldId id="269" r:id="rId11"/>
    <p:sldId id="267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55" autoAdjust="0"/>
  </p:normalViewPr>
  <p:slideViewPr>
    <p:cSldViewPr>
      <p:cViewPr varScale="1">
        <p:scale>
          <a:sx n="104" d="100"/>
          <a:sy n="104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97E6E-1844-4B25-AFE2-E428CA7D6C44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6A17-9E07-48A2-B8FE-4991140B0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9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9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74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24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14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08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5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2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8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6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8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3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1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D859-66A9-40B0-A234-B25B50086CEF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0C7E-B793-48C8-BA7F-E0EE26335E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7" y="228600"/>
            <a:ext cx="8232665" cy="3593599"/>
          </a:xfrm>
          <a:prstGeom prst="rect">
            <a:avLst/>
          </a:prstGeom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699" y="4191000"/>
            <a:ext cx="8610600" cy="22860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Suicide Awareness and Prevention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200" b="1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14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Insert your institutional Suicide Awareness and Prevention Guidelines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Recommended to review and rehearse annually</a:t>
            </a:r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269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NAMI</a:t>
            </a:r>
            <a:r>
              <a:rPr lang="en-US" sz="2400" dirty="0"/>
              <a:t>: National Alliance on Mental Illness</a:t>
            </a:r>
          </a:p>
          <a:p>
            <a:r>
              <a:rPr lang="en-US" sz="2400" dirty="0"/>
              <a:t>American Foundation for Suicide Prevention</a:t>
            </a:r>
          </a:p>
          <a:p>
            <a:r>
              <a:rPr lang="en-US" sz="2400" dirty="0"/>
              <a:t>American Association of </a:t>
            </a:r>
            <a:r>
              <a:rPr lang="en-US" sz="2400" dirty="0" err="1"/>
              <a:t>Suicidology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QPR</a:t>
            </a:r>
            <a:r>
              <a:rPr lang="en-US" sz="2400" dirty="0"/>
              <a:t> – Suicide Prevention</a:t>
            </a:r>
          </a:p>
          <a:p>
            <a:r>
              <a:rPr lang="en-US" sz="2400" dirty="0"/>
              <a:t>The Jason Foundation</a:t>
            </a:r>
          </a:p>
          <a:p>
            <a:r>
              <a:rPr lang="en-US" sz="2400" dirty="0"/>
              <a:t>The Jed Foundation</a:t>
            </a:r>
          </a:p>
          <a:p>
            <a:endParaRPr lang="en-US" dirty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33862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One in 10 college students has seriously considered suicide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Suicidal thoughts, making plans for suicide, and suicide attempts are higher among adults aged 18 to 25 than among adults over the age of 26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Suicide is the second leading cause of death for 15- to 24-year-olds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There are more than 1,100 suicides on college campuses per year</a:t>
            </a:r>
          </a:p>
          <a:p>
            <a:pPr marL="0" indent="0">
              <a:buNone/>
            </a:pPr>
            <a:endParaRPr lang="en-US" sz="275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59804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8601"/>
            <a:ext cx="8610600" cy="1371600"/>
          </a:xfrm>
        </p:spPr>
        <p:txBody>
          <a:bodyPr>
            <a:normAutofit/>
          </a:bodyPr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Factors</a:t>
            </a:r>
            <a:endParaRPr lang="en-US" sz="4400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981200"/>
            <a:ext cx="83058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0999" y="1219200"/>
            <a:ext cx="853440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Depression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Low self esteem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Mental illness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Substance abuse or dependence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Eating Disorders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Family history of suicide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Self-mutilation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Prior suicide attempt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Situational Crisis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Athletes may be at increased risk due to injuries, intense pressure, success/failure mindset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6754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to look for</a:t>
            </a:r>
            <a:endParaRPr lang="en-US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74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Talking about suicide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Withdrawal from friends, family, and teammates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Making statements about feeling hopeless, helpless, or worthless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Dramatic changes in mood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Preoccupation with death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Purposelessness, no sense of a reason for living 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 loss of interest in the things one cares about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Giving away valued possessions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Unexplained anger, aggression, and/or irritability 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Loss of an important relationship</a:t>
            </a:r>
          </a:p>
          <a:p>
            <a:pPr marL="457200" lvl="1" indent="0" defTabSz="457200" eaLnBrk="0" fontAlgn="base" hangingPunct="0">
              <a:spcAft>
                <a:spcPct val="0"/>
              </a:spcAft>
              <a:buNone/>
              <a:defRPr/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77404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start</a:t>
            </a:r>
            <a:endParaRPr lang="en-US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927" y="1600200"/>
            <a:ext cx="9144000" cy="4525963"/>
          </a:xfrm>
        </p:spPr>
        <p:txBody>
          <a:bodyPr>
            <a:normAutofit/>
          </a:bodyPr>
          <a:lstStyle/>
          <a:p>
            <a:pPr lvl="1"/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Content Placeholder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5800" y="1371600"/>
            <a:ext cx="7620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472" indent="-342900"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When you become concerned about a student-athletes wellbeing, you may ask the following:</a:t>
            </a:r>
          </a:p>
          <a:p>
            <a:pPr marL="804672" lvl="2" indent="-342900"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Do  you feel like your mood has changed lately?</a:t>
            </a:r>
          </a:p>
          <a:p>
            <a:pPr marL="804672" lvl="2" indent="-342900"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Have you been feeling sad in the last week or two?</a:t>
            </a:r>
          </a:p>
          <a:p>
            <a:pPr marL="804672" lvl="2" indent="-342900"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Have you felt an increase in stress lately?</a:t>
            </a:r>
          </a:p>
          <a:p>
            <a:pPr marL="804672" lvl="2" indent="-342900"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Have any stressful events happened recently in your life?</a:t>
            </a:r>
          </a:p>
          <a:p>
            <a:pPr marL="804672" lvl="2" indent="-342900"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Have you had thoughts of hurting yourself?</a:t>
            </a:r>
          </a:p>
          <a:p>
            <a:pPr marL="804672" lvl="2" indent="-342900"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Have you felt so bad that you have had thoughts of death or thoughts of suicide?</a:t>
            </a:r>
          </a:p>
          <a:p>
            <a:pPr lvl="1"/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6956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If you are concerned that the student-athlete is at risk to harm himself/herself or others, you should: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Ask them to talk with someone who can help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 up a meeting or a phone call with a mental health professional to assess safety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Stay with them until they are in a safe environment and have had contact with a mental health professional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Make sure that a follow up appointment with a mental health counselor has been made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needed, bring them to a local ER/hospital that can evaluate and offer a short term stabilization admission</a:t>
            </a:r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99108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Asking someone about suicide will increase the risk of suicide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It has been shown that asking someone about suicide lowers anxiety, opens up communication, and lowers the risk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Only experts can stop a suicide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Anyone can stop a suicide: listen, show you care, provide hope, get them care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Suicidal people don’t talk about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Most suicidal people have given some sort of clue or communicated an intent prior to their attempt</a:t>
            </a:r>
          </a:p>
          <a:p>
            <a:endParaRPr lang="en-US" dirty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97012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Those who talk about suicide don’t do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Those who talk about it may try and even complete a self destructive act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Once a person decides to attempt suicide, no one can change their mind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Suicide is a preventable form of death, almost any positive action may save a life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No one can stop suicide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If people in crisis get the help they  need, they are far less likely to attempt suicide</a:t>
            </a:r>
          </a:p>
          <a:p>
            <a:endParaRPr lang="en-US" dirty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7349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 available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[Insert your Athletic Department info]</a:t>
            </a:r>
          </a:p>
          <a:p>
            <a:r>
              <a:rPr lang="en-US" sz="2400" dirty="0"/>
              <a:t>Athletic Department Mental Health Services</a:t>
            </a:r>
          </a:p>
          <a:p>
            <a:r>
              <a:rPr lang="en-US" sz="2400" dirty="0"/>
              <a:t>Campus Counseling Center</a:t>
            </a:r>
          </a:p>
          <a:p>
            <a:r>
              <a:rPr lang="en-US" sz="2400" dirty="0"/>
              <a:t>988 – Suicide and Crisis Lifeline</a:t>
            </a:r>
          </a:p>
          <a:p>
            <a:r>
              <a:rPr lang="en-US" sz="2400" dirty="0"/>
              <a:t>1-800-273-TALK (8255) – National Suicide Prevention Hotline</a:t>
            </a:r>
          </a:p>
          <a:p>
            <a:r>
              <a:rPr lang="en-US" sz="2400" dirty="0"/>
              <a:t>1-800-SUICIDE (784-2433) – National Crisis Hotline Network</a:t>
            </a:r>
          </a:p>
          <a:p>
            <a:r>
              <a:rPr lang="en-US" sz="2400" dirty="0"/>
              <a:t>Local mental health center</a:t>
            </a:r>
          </a:p>
          <a:p>
            <a:r>
              <a:rPr lang="en-US" sz="2400" dirty="0"/>
              <a:t>Local hospital/ER</a:t>
            </a:r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928850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1746</TotalTime>
  <Words>614</Words>
  <Application>Microsoft Office PowerPoint</Application>
  <PresentationFormat>On-screen Show (4:3)</PresentationFormat>
  <Paragraphs>86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ＭＳ Ｐゴシック</vt:lpstr>
      <vt:lpstr>Arial</vt:lpstr>
      <vt:lpstr>Calibri</vt:lpstr>
      <vt:lpstr>Office Theme</vt:lpstr>
      <vt:lpstr>PowerPoint Presentation</vt:lpstr>
      <vt:lpstr>Introduction</vt:lpstr>
      <vt:lpstr>PowerPoint Presentation</vt:lpstr>
      <vt:lpstr>What to look for</vt:lpstr>
      <vt:lpstr>How to start</vt:lpstr>
      <vt:lpstr>How to help</vt:lpstr>
      <vt:lpstr>Myths</vt:lpstr>
      <vt:lpstr>Myths</vt:lpstr>
      <vt:lpstr>Resources available</vt:lpstr>
      <vt:lpstr>Best Practice Guidelines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Kaitlyn Smith</dc:creator>
  <cp:lastModifiedBy>Berkstresser, Brant</cp:lastModifiedBy>
  <cp:revision>30</cp:revision>
  <dcterms:created xsi:type="dcterms:W3CDTF">2013-07-02T18:43:56Z</dcterms:created>
  <dcterms:modified xsi:type="dcterms:W3CDTF">2023-04-26T22:56:23Z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C4D69994-C160-46DC-9EF9-219B3FEC4133</vt:lpwstr>
  </property>
  <property fmtid="{D5CDD505-2E9C-101B-9397-08002B2CF9AE}" pid="3" name="ArticulatePath">
    <vt:lpwstr>Suicide Awareness and Prevention</vt:lpwstr>
  </property>
</Properties>
</file>