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60" r:id="rId3"/>
    <p:sldId id="257" r:id="rId4"/>
    <p:sldId id="262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56" autoAdjust="0"/>
  </p:normalViewPr>
  <p:slideViewPr>
    <p:cSldViewPr>
      <p:cViewPr varScale="1">
        <p:scale>
          <a:sx n="70" d="100"/>
          <a:sy n="70" d="100"/>
        </p:scale>
        <p:origin x="27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74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24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14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0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7.jpeg"/><Relationship Id="rId4" Type="http://schemas.openxmlformats.org/officeDocument/2006/relationships/hyperlink" Target="http://images.google.com/imgres?imgurl=http://www.pain-free.eu/userdata/Image/pain_free/Back%20Pain_2657666.jpg&amp;imgrefurl=http://www.pain-free.eu/Back%20Pain&amp;usg=__0lwPd5MQdBZmUmQUk6liAwM3rDY=&amp;h=512&amp;w=384&amp;sz=81&amp;hl=en&amp;start=4&amp;tbnid=c5DkRmpx1yYrgM:&amp;tbnh=131&amp;tbnw=98&amp;prev=/images?q=athlete+with+back+pain&amp;gbv=2&amp;hl=en&amp;sa=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openxmlformats.org/officeDocument/2006/relationships/hyperlink" Target="http://www.sicklecelldisease.org/index.cfm?page=sickle-cell-trait-athletics" TargetMode="External"/><Relationship Id="rId4" Type="http://schemas.openxmlformats.org/officeDocument/2006/relationships/hyperlink" Target="http://www.cdc.gov/ncbddd/sicklecell/trait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4.xml"/><Relationship Id="rId7" Type="http://schemas.openxmlformats.org/officeDocument/2006/relationships/hyperlink" Target="http://images.google.com/imgres?imgurl=http://natureabove.com/images/Photo%20of%20Sickle%20Cell.jpg&amp;imgrefurl=http://natureabove.com/images/?C=S;O=A&amp;usg=__c3Ostdv0vHLA_-bxbjoo9dFI3NU=&amp;h=375&amp;w=316&amp;sz=26&amp;hl=en&amp;start=27&amp;tbnid=V7SzBK6ZfwY0LM:&amp;tbnh=122&amp;tbnw=103&amp;prev=/images?q=sickle+cell&amp;gbv=2&amp;ndsp=18&amp;hl=en&amp;sa=N&amp;start=18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com/imgres?imgurl=http://www.biologycorner.com/anatomy/blood/sickle_cell_anemia2.jpg&amp;imgrefurl=http://www.biologycorner.com/anatomy/blood/notes_blood_disorders.html&amp;usg=__ZcwP0Zkooi38LtckqMPAnw7v0GY=&amp;h=328&amp;w=395&amp;sz=21&amp;hl=en&amp;start=3&amp;tbnid=JC-YDBFU5VpJLM:&amp;tbnh=103&amp;tbnw=124&amp;prev=/images?q=sickle+cell&amp;gbv=2&amp;hl=en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6.jpeg"/><Relationship Id="rId4" Type="http://schemas.openxmlformats.org/officeDocument/2006/relationships/hyperlink" Target="http://images.google.com/imgres?imgurl=http://www.thomas.edu/athletics/mbasketball/ncaa_logo.gif&amp;imgrefurl=http://www.thomas.edu/athletics/mbasketball/0809nac.asp&amp;usg=__OCbPrxxreJ3DIYmIixiWPGrsF1o=&amp;h=240&amp;w=240&amp;sz=24&amp;hl=en&amp;start=1&amp;tbnid=IPO_Ru1y_ySM4M:&amp;tbnh=110&amp;tbnw=110&amp;prev=/images?q=ncaa+logo&amp;gbv=2&amp;hl=e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3962400"/>
            <a:ext cx="8610600" cy="2514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Sickle Cell Trait 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&amp;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Intercollegiate Athletics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NATA CONSENSUS STATEMENT cont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en-US" sz="7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)  All athletes should participate in a year-round, periodized strength and   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conditioning program that is consistent with individual needs, goals,    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abilities and sport-specific demands. Athletes with sickle cell trait who  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perform repetitive high speed sprints and/or interval training that induces 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high levels of lactic acid should be allowed extended recovery between 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repetitions since this type of conditioning poses special risk to these athletes.</a:t>
            </a:r>
          </a:p>
          <a:p>
            <a:pPr>
              <a:buFontTx/>
              <a:buNone/>
            </a:pPr>
            <a:endParaRPr lang="en-US" sz="7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6)  Ambient heat stress, dehydration, asthma, illness, and altitude predispose the athlete with sickle trait to an onset of crisis in physical exertion.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    a. Adjust work/rest cycles for environmental heat stress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    b. Emphasize hydration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    c. Control asthma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    d. No workout if an athlete with sickle trait is ill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    e. Watch closely the athlete with sickle cell trait who is new to altitude </a:t>
            </a:r>
          </a:p>
          <a:p>
            <a:pPr>
              <a:buFontTx/>
              <a:buNone/>
            </a:pP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             Modify training and have supplemental oxygen available for 	competitions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723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NATA CONSENSUS STATEMENT cont.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>
            <a:normAutofit fontScale="55000" lnSpcReduction="20000"/>
          </a:bodyPr>
          <a:lstStyle/>
          <a:p>
            <a:pPr>
              <a:buFontTx/>
              <a:buNone/>
            </a:pPr>
            <a:r>
              <a:rPr lang="en-US" sz="5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Educate to create an environment that encourages athletes with sickle cell trait to report any symptoms immediately; any signs or symptoms such as fatigue, difficulty breathing, or leg or low back cramping in an athlete with sickle cell trait should be assumed to be sickling</a:t>
            </a:r>
          </a:p>
          <a:p>
            <a:pPr>
              <a:buFontTx/>
              <a:buNone/>
            </a:pPr>
            <a:r>
              <a:rPr lang="en-US" sz="5200" dirty="0">
                <a:latin typeface="Calibri" panose="020F0502020204030204" pitchFamily="34" charset="0"/>
                <a:cs typeface="Calibri" panose="020F0502020204030204" pitchFamily="34" charset="0"/>
              </a:rPr>
              <a:t>8) Conditions that can predispose those with sickle cell trait to experience a sickling episode include high altitude, recent illness, and dehydration. SCT athletes should be carefully monitored or have adjustments made with any of these conditions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611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 PAIN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2D008E"/>
              </a:buClr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Sickle Cell Trait athletes who report cramping and back tightness with activity (especially if it is early in exercise routine) should be immediately removed and monitored.</a:t>
            </a:r>
          </a:p>
          <a:p>
            <a:pPr>
              <a:buClr>
                <a:srgbClr val="2D008E"/>
              </a:buClr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2D008E"/>
              </a:buClr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Back tightness with exertion – assume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sickling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unless proven otherwise.</a:t>
            </a:r>
          </a:p>
          <a:p>
            <a:pPr>
              <a:buClr>
                <a:srgbClr val="2D008E"/>
              </a:buClr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 Does it occur often and subside with rest?</a:t>
            </a:r>
          </a:p>
          <a:p>
            <a:pPr>
              <a:buClr>
                <a:srgbClr val="2D008E"/>
              </a:buClr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 No long lasting back pain?</a:t>
            </a:r>
          </a:p>
          <a:p>
            <a:pPr>
              <a:buClr>
                <a:srgbClr val="2D008E"/>
              </a:buClr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 Burning type pain?  THINK ISCHEMIA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pic>
        <p:nvPicPr>
          <p:cNvPr id="5" name="Picture 6" descr="Back%2520Pain_2657666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3916363"/>
            <a:ext cx="1652587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986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ACUTE CARE &amp;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Check vital signs.</a:t>
            </a:r>
          </a:p>
          <a:p>
            <a:pPr marL="457200" indent="-457200">
              <a:buFontTx/>
              <a:buNone/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2) 	Administer high-flow oxygen, 15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lpm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(if available), with a non-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rebreather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face mask.</a:t>
            </a:r>
          </a:p>
          <a:p>
            <a:pPr>
              <a:buFontTx/>
              <a:buNone/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3) 	Cool the athlete, if necessary.</a:t>
            </a:r>
          </a:p>
          <a:p>
            <a:pPr>
              <a:buFontTx/>
              <a:buNone/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4) 	If the athlete is obtunded or as vital signs decline, call 911, attach an AED, start an IV, and get the athlete to the hospital fast.</a:t>
            </a:r>
          </a:p>
          <a:p>
            <a:pPr>
              <a:buFontTx/>
              <a:buNone/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5) 	Tell the doctors to expect explosive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rhabdomyolysis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and grave metabolic complications.</a:t>
            </a:r>
          </a:p>
          <a:p>
            <a:pPr>
              <a:buFontTx/>
              <a:buNone/>
              <a:defRPr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6) 	Proactively prepare by having an Emergency Action Plan and appropriate emergency equipment for all practices and competitions.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827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don’t want to happen!</a:t>
            </a: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9596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College/University in the News!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1962" y="1676400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en-US" sz="1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university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Student Athlete Dies</a:t>
            </a:r>
          </a:p>
          <a:p>
            <a:pPr algn="ctr">
              <a:buFontTx/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The Medical Examiners Office stated after examination of the body, a review of medical records, toxicology analysis and numerous other tests performed, that (INSERT NAME) death was the result of “dysrhythmia due to acute Exertional Rhabdomyolysis with sickle cell trait.”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446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6212" y="838200"/>
            <a:ext cx="8686800" cy="487680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ctr">
              <a:buFontTx/>
              <a:buNone/>
            </a:pPr>
            <a:r>
              <a:rPr lang="en-US" sz="43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 algn="ctr">
              <a:buFontTx/>
              <a:buNone/>
            </a:pPr>
            <a:endParaRPr lang="en-US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2D008E"/>
              </a:buClr>
            </a:pP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NATA Consensus Statement: </a:t>
            </a:r>
            <a:r>
              <a:rPr lang="en-US" sz="2300" i="1" dirty="0">
                <a:latin typeface="Calibri" panose="020F0502020204030204" pitchFamily="34" charset="0"/>
                <a:cs typeface="Calibri" panose="020F0502020204030204" pitchFamily="34" charset="0"/>
              </a:rPr>
              <a:t>Sickle Cell Trait and the Athlete</a:t>
            </a:r>
            <a:endParaRPr lang="en-US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2D008E"/>
              </a:buClr>
            </a:pP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NCAA Sports Medicine Handbook 2013-2014: </a:t>
            </a:r>
            <a:r>
              <a:rPr lang="en-US" sz="2300" i="1" dirty="0">
                <a:latin typeface="Calibri" panose="020F0502020204030204" pitchFamily="34" charset="0"/>
                <a:cs typeface="Calibri" panose="020F0502020204030204" pitchFamily="34" charset="0"/>
              </a:rPr>
              <a:t>The Student-Athlete with Sickle Cell Trait.</a:t>
            </a:r>
            <a:endParaRPr lang="en-US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2D008E"/>
              </a:buClr>
            </a:pP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Center for Disease Control: </a:t>
            </a: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www.cdc.gov/ncbddd/sicklecell/traits</a:t>
            </a:r>
            <a:endParaRPr lang="en-US" sz="23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2D008E"/>
              </a:buClr>
            </a:pPr>
            <a:r>
              <a:rPr lang="en-US" sz="2300" i="1" dirty="0">
                <a:latin typeface="Calibri" panose="020F0502020204030204" pitchFamily="34" charset="0"/>
                <a:cs typeface="Calibri" panose="020F0502020204030204" pitchFamily="34" charset="0"/>
              </a:rPr>
              <a:t>“Sickle Cell Trait and Exertional </a:t>
            </a:r>
            <a:r>
              <a:rPr lang="en-US" sz="2300" i="1" dirty="0" err="1">
                <a:latin typeface="Calibri" panose="020F0502020204030204" pitchFamily="34" charset="0"/>
                <a:cs typeface="Calibri" panose="020F0502020204030204" pitchFamily="34" charset="0"/>
              </a:rPr>
              <a:t>Rhabdomylosis</a:t>
            </a:r>
            <a:r>
              <a:rPr lang="en-US" sz="2300" i="1" dirty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by Michelle Cleary, </a:t>
            </a:r>
            <a:r>
              <a:rPr lang="en-US" sz="2300" u="sng" dirty="0">
                <a:latin typeface="Calibri" panose="020F0502020204030204" pitchFamily="34" charset="0"/>
                <a:cs typeface="Calibri" panose="020F0502020204030204" pitchFamily="34" charset="0"/>
              </a:rPr>
              <a:t>Athletic Therapy Today</a:t>
            </a: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, 2003</a:t>
            </a:r>
          </a:p>
          <a:p>
            <a:pPr>
              <a:buClr>
                <a:srgbClr val="2D008E"/>
              </a:buClr>
            </a:pPr>
            <a:r>
              <a:rPr lang="en-US" sz="2300" i="1" dirty="0">
                <a:latin typeface="Calibri" panose="020F0502020204030204" pitchFamily="34" charset="0"/>
                <a:cs typeface="Calibri" panose="020F0502020204030204" pitchFamily="34" charset="0"/>
              </a:rPr>
              <a:t>“Fatal Rhabdomyolysis in a College Athlete Due to Sickle Cell Trait” by </a:t>
            </a: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Rajesh I. </a:t>
            </a:r>
            <a:r>
              <a:rPr lang="en-US" sz="2300" dirty="0" err="1">
                <a:latin typeface="Calibri" panose="020F0502020204030204" pitchFamily="34" charset="0"/>
                <a:cs typeface="Calibri" panose="020F0502020204030204" pitchFamily="34" charset="0"/>
              </a:rPr>
              <a:t>Harrykissoon</a:t>
            </a: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, MD, Bela Patel, MD, Mark T. Warner, MD and Rosa Estrada-Y-Martin, MD, </a:t>
            </a:r>
            <a:r>
              <a:rPr lang="en-US" sz="2300" u="sng" dirty="0">
                <a:latin typeface="Calibri" panose="020F0502020204030204" pitchFamily="34" charset="0"/>
                <a:cs typeface="Calibri" panose="020F0502020204030204" pitchFamily="34" charset="0"/>
              </a:rPr>
              <a:t>American College of Chest Physicians</a:t>
            </a: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, 2007.</a:t>
            </a:r>
          </a:p>
          <a:p>
            <a:pPr>
              <a:buClr>
                <a:srgbClr val="2D008E"/>
              </a:buClr>
            </a:pP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Sickle Cell Disease Association of America: </a:t>
            </a: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www.sicklecelldisease.org/index.cfm?page=sickle-cell-trait-athletics</a:t>
            </a:r>
            <a:endParaRPr lang="en-US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2D008E"/>
              </a:buClr>
            </a:pP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http://www.nata.org/sites/default/files/Preventing-Sudden-Death-Position-Statement_2.pdf</a:t>
            </a:r>
          </a:p>
          <a:p>
            <a:pPr>
              <a:buClr>
                <a:srgbClr val="2D008E"/>
              </a:buClr>
            </a:pPr>
            <a:endParaRPr lang="en-US" sz="2000" dirty="0"/>
          </a:p>
          <a:p>
            <a:pPr>
              <a:buClr>
                <a:srgbClr val="2D008E"/>
              </a:buClr>
            </a:pPr>
            <a:endParaRPr lang="en-US" sz="2000" dirty="0"/>
          </a:p>
          <a:p>
            <a:pPr>
              <a:buFontTx/>
              <a:buNone/>
            </a:pPr>
            <a:br>
              <a:rPr lang="en-US" sz="2400" dirty="0"/>
            </a:br>
            <a:endParaRPr lang="en-US" sz="2400" dirty="0"/>
          </a:p>
          <a:p>
            <a:endParaRPr lang="en-US" sz="2200" i="1" dirty="0"/>
          </a:p>
          <a:p>
            <a:pPr>
              <a:buFontTx/>
              <a:buNone/>
            </a:pPr>
            <a:endParaRPr lang="en-US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9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Sickle Cell Trait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(Hereditary Condition)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Red blood cells (RBC’s) are normally round, circular or disc   shaped.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RBC’s have hemoglobin component (helps carry oxygen) and platelets (helps in clotting)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Person gets one gene for “sickling” hemoglobin and one gene for normal hemoglobin.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People with sickle cell trait rarely have symptoms – because they have normal hemoglobin along with abnormal hemoglobin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With INTENSE or EXTENSIVE exercise the hemoglobin can take a sickle shape or crescent shape.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effects oxygen carrying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capacity to the cells!</a:t>
            </a:r>
          </a:p>
          <a:p>
            <a:endParaRPr lang="en-US" sz="27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980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8601"/>
            <a:ext cx="8610600" cy="914399"/>
          </a:xfrm>
        </p:spPr>
        <p:txBody>
          <a:bodyPr>
            <a:normAutofit/>
          </a:bodyPr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Sickle Cell Trait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6181"/>
            <a:ext cx="404177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1138236"/>
            <a:ext cx="8077200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11 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deaths reported 2000-2010; </a:t>
            </a:r>
            <a:r>
              <a:rPr lang="en-US" sz="2000" b="1" dirty="0">
                <a:solidFill>
                  <a:srgbClr val="C050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3 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deaths reported 2010-2015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deaths reported in collegiate football from Sickle Cell since 2000 during performance enhancement/conditioning sessions!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death reported due to exertional sickling in  pre-season to a track student-athlete in 2010!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death reported due to exertional sickling since 2010 of unknown cause.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Approximately 8-9% of African Americans have sickle cell trait!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Hispanic Americans estimated at 4%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Brazilians estimated at 2-8%!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Most common among people whose ancestry come from Africa, the Middle East, the Mediterranean, Caribbean and India!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Sickle Cell Trait </a:t>
            </a:r>
            <a:r>
              <a:rPr lang="en-US" sz="20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Does Not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disqualify athletes from participation in intercollegiate athletics!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675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4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SICKLE CELL EVENT</a:t>
            </a:r>
            <a:br>
              <a:rPr lang="en-US" sz="4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(CASCADE-LIKE)</a:t>
            </a:r>
            <a:endParaRPr lang="en-US" sz="3600" b="1" u="sng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athletes experience dehydration, infection and low oxygen supply – The fragile RBC’s assume a crescent shape causing RBC breakdown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poor flow of RBC’s through blood vessels with poor oxygenation to the tissues!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</a:p>
          <a:p>
            <a:pPr marL="457200" lvl="1" indent="0" defTabSz="457200" eaLnBrk="0" fontAlgn="base" hangingPunct="0">
              <a:spcAft>
                <a:spcPct val="0"/>
              </a:spcAft>
              <a:buNone/>
              <a:defRPr/>
            </a:pPr>
            <a:endParaRPr lang="en-U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pic>
        <p:nvPicPr>
          <p:cNvPr id="7" name="Picture 5" descr="sickle_cell_anemia2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602307"/>
            <a:ext cx="11811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hoto%2520of%2520Sickle%2520Cell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256" y="4602307"/>
            <a:ext cx="98107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982748" y="4883294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40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SICKLE CELL EVENT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cont.</a:t>
            </a:r>
            <a:endParaRPr lang="en-US" sz="4000" b="1" u="sng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“Sickling of the RBC’s creates a “Log or Traffic Jam” which now results in:</a:t>
            </a:r>
          </a:p>
          <a:p>
            <a:pPr>
              <a:lnSpc>
                <a:spcPct val="90000"/>
              </a:lnSpc>
            </a:pPr>
            <a:r>
              <a:rPr lang="en-US" sz="22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Ischemic Rhabdomyolysis</a:t>
            </a: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 which broken down muscle cells get released into the bloodstream as well! </a:t>
            </a:r>
          </a:p>
          <a:p>
            <a:pPr>
              <a:lnSpc>
                <a:spcPct val="90000"/>
              </a:lnSpc>
            </a:pPr>
            <a:endParaRPr lang="en-US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Can occur in 2-3 minutes of intense exertional exercise!</a:t>
            </a:r>
          </a:p>
          <a:p>
            <a:pPr>
              <a:lnSpc>
                <a:spcPct val="90000"/>
              </a:lnSpc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High Intensity with Repetitions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is what triggers the “sickling event” and ultimately leads to a life-threatening crisis!</a:t>
            </a:r>
          </a:p>
          <a:p>
            <a:pPr>
              <a:lnSpc>
                <a:spcPct val="90000"/>
              </a:lnSpc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TRUE MEDICAL EMERGENCY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as Kidney and Heart failure can or will result!</a:t>
            </a: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695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SICKLING vs HEAT Illness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457200" y="1295400"/>
            <a:ext cx="4038600" cy="5663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sz="13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SICKLING</a:t>
            </a:r>
          </a:p>
          <a:p>
            <a:pPr algn="ctr">
              <a:lnSpc>
                <a:spcPct val="80000"/>
              </a:lnSpc>
            </a:pPr>
            <a:endParaRPr lang="en-US" sz="13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Muscle pain and weakness of immediate onset similar to cramping but no visible or palpable spasm.</a:t>
            </a:r>
          </a:p>
          <a:p>
            <a:pPr>
              <a:lnSpc>
                <a:spcPct val="80000"/>
              </a:lnSpc>
            </a:pPr>
            <a:endParaRPr lang="en-US" sz="1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Athlete “slumps to a stop” and cannot hold themselves up.</a:t>
            </a:r>
          </a:p>
          <a:p>
            <a:pPr>
              <a:lnSpc>
                <a:spcPct val="80000"/>
              </a:lnSpc>
            </a:pPr>
            <a:endParaRPr lang="en-US" sz="1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Usually occurs with intense work out!</a:t>
            </a:r>
          </a:p>
          <a:p>
            <a:pPr>
              <a:lnSpc>
                <a:spcPct val="80000"/>
              </a:lnSpc>
            </a:pPr>
            <a:endParaRPr lang="en-US" sz="1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Temperature &amp; Humidity not always a factor!</a:t>
            </a:r>
          </a:p>
          <a:p>
            <a:pPr>
              <a:lnSpc>
                <a:spcPct val="80000"/>
              </a:lnSpc>
            </a:pPr>
            <a:endParaRPr lang="en-US" sz="1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Often occurs in the first 2-5 days of training.</a:t>
            </a:r>
          </a:p>
          <a:p>
            <a:pPr>
              <a:lnSpc>
                <a:spcPct val="80000"/>
              </a:lnSpc>
            </a:pPr>
            <a:endParaRPr lang="en-US" sz="1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Unlike cardiac arrest – athlete can still talk when on the ground.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occur in even a well hydrated athlete!</a:t>
            </a:r>
          </a:p>
          <a:p>
            <a:pPr>
              <a:lnSpc>
                <a:spcPct val="80000"/>
              </a:lnSpc>
            </a:pPr>
            <a:endParaRPr lang="en-US" sz="13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Altitude can have an impact.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b="1" dirty="0"/>
          </a:p>
          <a:p>
            <a:pPr>
              <a:lnSpc>
                <a:spcPct val="80000"/>
              </a:lnSpc>
              <a:buFontTx/>
              <a:buNone/>
            </a:pPr>
            <a:endParaRPr lang="en-US" sz="1400" dirty="0"/>
          </a:p>
          <a:p>
            <a:pPr>
              <a:lnSpc>
                <a:spcPct val="80000"/>
              </a:lnSpc>
              <a:buFontTx/>
              <a:buNone/>
            </a:pPr>
            <a:endParaRPr lang="en-US" sz="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400" dirty="0"/>
              <a:t>      </a:t>
            </a: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4648200" y="1295400"/>
            <a:ext cx="4038600" cy="5181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sz="1300" b="1" u="sng" dirty="0">
                <a:latin typeface="Calibri" panose="020F0502020204030204" pitchFamily="34" charset="0"/>
                <a:cs typeface="Calibri" panose="020F0502020204030204" pitchFamily="34" charset="0"/>
              </a:rPr>
              <a:t>HEAT ILLNESS</a:t>
            </a:r>
          </a:p>
          <a:p>
            <a:pPr>
              <a:lnSpc>
                <a:spcPct val="80000"/>
              </a:lnSpc>
            </a:pPr>
            <a:endParaRPr lang="en-US" sz="13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Usually gradual onset after long practice</a:t>
            </a: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 in the heat.</a:t>
            </a:r>
          </a:p>
          <a:p>
            <a:pPr>
              <a:lnSpc>
                <a:spcPct val="80000"/>
              </a:lnSpc>
            </a:pP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Cramping is visible and palpable.</a:t>
            </a:r>
          </a:p>
          <a:p>
            <a:pPr>
              <a:lnSpc>
                <a:spcPct val="80000"/>
              </a:lnSpc>
            </a:pP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Cramping athlete “hobbles to a stop!”</a:t>
            </a:r>
          </a:p>
          <a:p>
            <a:pPr>
              <a:lnSpc>
                <a:spcPct val="80000"/>
              </a:lnSpc>
            </a:pP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Core Temperature is elevated.</a:t>
            </a:r>
          </a:p>
          <a:p>
            <a:pPr>
              <a:lnSpc>
                <a:spcPct val="80000"/>
              </a:lnSpc>
            </a:pP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Level of consciousness is altered during heat </a:t>
            </a: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exhaustion and heat stroke.</a:t>
            </a:r>
          </a:p>
          <a:p>
            <a:pPr>
              <a:lnSpc>
                <a:spcPct val="80000"/>
              </a:lnSpc>
            </a:pP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Usually have profuse sweating and weight loss.</a:t>
            </a:r>
          </a:p>
          <a:p>
            <a:pPr>
              <a:lnSpc>
                <a:spcPct val="80000"/>
              </a:lnSpc>
            </a:pP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Temperature and Humidity are always a factor.</a:t>
            </a:r>
          </a:p>
          <a:p>
            <a:pPr>
              <a:lnSpc>
                <a:spcPct val="80000"/>
              </a:lnSpc>
            </a:pP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300" b="1" dirty="0">
                <a:latin typeface="Calibri" panose="020F0502020204030204" pitchFamily="34" charset="0"/>
                <a:cs typeface="Calibri" panose="020F0502020204030204" pitchFamily="34" charset="0"/>
              </a:rPr>
              <a:t>Altitude is not a factor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400" b="1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739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SICKLE CELL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NCAA requires all student athletes (Division I, II, and III) new to their campus to complete a sickle cell solubility test, or show results of a prior test.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institutional policy here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pic>
        <p:nvPicPr>
          <p:cNvPr id="6" name="Picture 5" descr="ncaa_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2" y="274638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959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Athletes with Sickle Cell Trait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Insert list of current athletes and their sport who are SCT positive at your institution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6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NATA CONSENSUS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 Build up slowly in training with paced progressions, allowing longer periods of rest and recovery between repetitions.</a:t>
            </a:r>
          </a:p>
          <a:p>
            <a:pPr>
              <a:buFontTx/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2) Encourage participation in preseason strength and conditioning programs to enhance the preparedness of athletes for performance testing which should be sports-specific. Athletes with sickle cell trait should be excluded from participation in performance tests such as mile runs, serial sprints, etc., as several deaths have occurred from participation in this setting.</a:t>
            </a:r>
          </a:p>
          <a:p>
            <a:pPr>
              <a:buFontTx/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3) Cessation of activity with onset of symptoms [muscle ‘cramping’, pain, swelling, weakness, tenderness; inability to "catch breath", fatigue].</a:t>
            </a:r>
          </a:p>
          <a:p>
            <a:pPr>
              <a:buFontTx/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4) If sickle-trait athletes can set their own pace, they seem to do fine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4081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292</TotalTime>
  <Words>1359</Words>
  <Application>Microsoft Office PowerPoint</Application>
  <PresentationFormat>On-screen Show (4:3)</PresentationFormat>
  <Paragraphs>147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Arial</vt:lpstr>
      <vt:lpstr>Calibri</vt:lpstr>
      <vt:lpstr>Office Theme</vt:lpstr>
      <vt:lpstr>PowerPoint Presentation</vt:lpstr>
      <vt:lpstr>Sickle Cell Trait  (Hereditary Condition)</vt:lpstr>
      <vt:lpstr>PowerPoint Presentation</vt:lpstr>
      <vt:lpstr>SICKLE CELL EVENT (CASCADE-LIKE)</vt:lpstr>
      <vt:lpstr>SICKLE CELL EVENT cont.</vt:lpstr>
      <vt:lpstr>SICKLING vs HEAT Illness</vt:lpstr>
      <vt:lpstr>SICKLE CELL</vt:lpstr>
      <vt:lpstr>Athletes with Sickle Cell Trait</vt:lpstr>
      <vt:lpstr>NATA CONSENSUS STATEMENT</vt:lpstr>
      <vt:lpstr>NATA CONSENSUS STATEMENT cont.</vt:lpstr>
      <vt:lpstr>NATA CONSENSUS STATEMENT cont.</vt:lpstr>
      <vt:lpstr>BACK PAIN</vt:lpstr>
      <vt:lpstr>ACUTE CARE &amp; MANAGEMENT</vt:lpstr>
      <vt:lpstr>What we don’t want to happen!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30</cp:revision>
  <dcterms:created xsi:type="dcterms:W3CDTF">2013-07-02T18:43:56Z</dcterms:created>
  <dcterms:modified xsi:type="dcterms:W3CDTF">2023-04-26T22:47:23Z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DCCF15F9-EE15-4B97-AB4A-A1EC830CEA4A</vt:lpwstr>
  </property>
  <property fmtid="{D5CDD505-2E9C-101B-9397-08002B2CF9AE}" pid="3" name="ArticulatePath">
    <vt:lpwstr>Sickle Cell Trait - new temlete</vt:lpwstr>
  </property>
</Properties>
</file>