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8" r:id="rId1"/>
  </p:sldMasterIdLst>
  <p:notesMasterIdLst>
    <p:notesMasterId r:id="rId11"/>
  </p:notesMasterIdLst>
  <p:handoutMasterIdLst>
    <p:handoutMasterId r:id="rId12"/>
  </p:handoutMasterIdLst>
  <p:sldIdLst>
    <p:sldId id="278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2B2D"/>
    <a:srgbClr val="2D008E"/>
    <a:srgbClr val="D62828"/>
    <a:srgbClr val="200083"/>
    <a:srgbClr val="DF4041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52" autoAdjust="0"/>
  </p:normalViewPr>
  <p:slideViewPr>
    <p:cSldViewPr snapToObjects="1">
      <p:cViewPr varScale="1">
        <p:scale>
          <a:sx n="106" d="100"/>
          <a:sy n="106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947B6FC-172C-4460-9832-D8AF9DD6EF26}" type="datetime1">
              <a:rPr lang="en-US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D1BE5B-FDAC-4B78-9C88-D04F3667C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60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99B591-9946-4724-97DF-2D173E39DF43}" type="datetime1">
              <a:rPr lang="en-US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FDF4BA-29CC-404E-A4FB-59278EC12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35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E49EF0-FABD-4727-96CF-4B7292834138}" type="datetime1">
              <a:rPr lang="en-US" smtClean="0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0C974-933F-4B6C-BC9C-2F2F8489C8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A35599-45A7-4670-9F08-1007C61061A3}" type="datetime1">
              <a:rPr lang="en-US" smtClean="0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2C8725-FE1A-405E-93BC-CFE3CA4EB7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42E2CE-D466-40CC-BD2A-FA8A19120ED3}" type="datetime1">
              <a:rPr lang="en-US" smtClean="0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DEA56-9593-42FA-97F2-DEFF16F829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ED8604-9319-44D6-9110-EBAEF607980E}" type="datetime1">
              <a:rPr lang="en-US" smtClean="0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312B1-598C-4960-8BC8-A8C33F792F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EEC6FE-EE75-4916-AC13-828870ED2128}" type="datetime1">
              <a:rPr lang="en-US" smtClean="0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B11FA-6E74-4F13-A313-B6C68A07BE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9859E6-1CC6-42BA-B39D-BBF29F98750A}" type="datetime1">
              <a:rPr lang="en-US" smtClean="0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577AB-2253-4003-94C6-2273C83487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2AA051-B3F6-4D62-9CCF-CB530D48B16D}" type="datetime1">
              <a:rPr lang="en-US" smtClean="0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A75A97-61D6-4ED4-9AAD-B1ACEB6643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B7400B-3504-445A-8B62-D33A69B90C22}" type="datetime1">
              <a:rPr lang="en-US" smtClean="0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4F266-6B86-48A4-8100-6F95D2505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291645-1725-47AC-980D-4CC73E0E607F}" type="datetime1">
              <a:rPr lang="en-US" smtClean="0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33F88-C0D6-4C6B-BD39-B8A2DC4D89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9E85B-18E1-4A1D-BD01-E89AB0A3273C}" type="datetime1">
              <a:rPr lang="en-US" smtClean="0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1B441-EC2D-4144-AD10-2F08B856D1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D5CA81-C73A-4CEA-A2FC-D2C90C4B4FC6}" type="datetime1">
              <a:rPr lang="en-US" smtClean="0"/>
              <a:pPr>
                <a:defRPr/>
              </a:pPr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BA6AC-9D30-47CE-83E5-04583C3C0D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>
              <a:spcBef>
                <a:spcPct val="0"/>
              </a:spcBef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Relative Energy Deficiency Syndrome</a:t>
            </a:r>
          </a:p>
          <a:p>
            <a:pPr marL="0" indent="0" algn="ctr" defTabSz="457200">
              <a:spcBef>
                <a:spcPct val="0"/>
              </a:spcBef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(RED-S)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>
              <a:spcBef>
                <a:spcPct val="0"/>
              </a:spcBef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Taken from:</a:t>
            </a:r>
          </a:p>
          <a:p>
            <a:pPr marL="0" indent="0" algn="ctr" defTabSz="457200">
              <a:spcBef>
                <a:spcPct val="0"/>
              </a:spcBef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 NCAA SSI: The Female Body Project. </a:t>
            </a:r>
          </a:p>
          <a:p>
            <a:pPr marL="0" indent="0" algn="ctr" defTabSz="457200">
              <a:spcBef>
                <a:spcPct val="0"/>
              </a:spcBef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Managing the Female Athlete Triad. NCAA Coaches Handbook.</a:t>
            </a:r>
          </a:p>
          <a:p>
            <a:pPr marL="0" indent="0" algn="ctr" defTabSz="457200">
              <a:spcBef>
                <a:spcPct val="0"/>
              </a:spcBef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National Athletic Trainers’ Associated Position Statement: Preventing Detecting, and managing Disordered Eating in Athletes.  Journal of Athletic Training; 	2008. 43(1):80-108</a:t>
            </a:r>
          </a:p>
        </p:txBody>
      </p:sp>
    </p:spTree>
    <p:extLst>
      <p:ext uri="{BB962C8B-B14F-4D97-AF65-F5344CB8AC3E}">
        <p14:creationId xmlns:p14="http://schemas.microsoft.com/office/powerpoint/2010/main" val="287377250"/>
      </p:ext>
    </p:extLst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Relative Energy Deficiency Syndrome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(RED-S)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5" y="1600200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Disordered Eating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Includes the full spectrum of abnormal eating behaviors, ranging from simple dieting to clinical eating disorders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Amenorrhea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The loss of menstruation</a:t>
            </a:r>
          </a:p>
          <a:p>
            <a:pPr lvl="2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Primary-the individual has not experienced her first menstrual period by age 15 when secondary sex characteristics have developed</a:t>
            </a:r>
          </a:p>
          <a:p>
            <a:pPr lvl="2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Secondary-the postmenarchal athlete misses three consecutive periods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Osteoporosis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Disease characterized by low bone mass and deterioration of bones tissue, resulting in bone fragility and increased risk of fracture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F49BC854-F27C-4AEA-BF3E-3F1F585C41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046944"/>
      </p:ext>
    </p:extLst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Low Energy Availability/Disordered Eating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6856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The term “disordered eating” is used rather than eating disorders because the athlete's eating does not have to be disordered to the point of a clinical eating disorder in order for the other two components of the athlete triad to occur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Disordered Eating can be inadvertent such as mistakenly eating too little to fuel the body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Willfully restricting caloric intake (dieting, dietary restriction) is the primary precursor to eating disorders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2DBD3B1-6A11-45E4-8CC2-0E82DC1A16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497702"/>
      </p:ext>
    </p:extLst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Coaches Role in Recognizing Disordered Eating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400" dirty="0"/>
              <a:t>Coaches are in a good position to identify disordered eating</a:t>
            </a:r>
          </a:p>
          <a:p>
            <a:pPr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400" dirty="0"/>
              <a:t>Identification can by complicated by sport body stereotypes</a:t>
            </a:r>
          </a:p>
          <a:p>
            <a:pPr lvl="1"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400" dirty="0"/>
              <a:t>Lean body types=increased performance &amp; good performance=good health</a:t>
            </a:r>
          </a:p>
          <a:p>
            <a:pPr lvl="1">
              <a:buClr>
                <a:srgbClr val="2D008E"/>
              </a:buClr>
              <a:buFont typeface="Arial" pitchFamily="34" charset="0"/>
              <a:buChar char="•"/>
            </a:pPr>
            <a:r>
              <a:rPr lang="en-US" sz="2400" dirty="0"/>
              <a:t>Coaches need to be aware of physical/medical and psychological/behavioral signs and symptoms of disordered eating</a:t>
            </a:r>
          </a:p>
          <a:p>
            <a:pPr lvl="1">
              <a:buFont typeface="Arial" charset="0"/>
              <a:buNone/>
            </a:pPr>
            <a:endParaRPr lang="en-US" dirty="0"/>
          </a:p>
          <a:p>
            <a:pPr lvl="1">
              <a:buFont typeface="Arial" charset="0"/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D8402073-8813-4DCE-8834-585A5CAB95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585828"/>
      </p:ext>
    </p:extLst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1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Signs and Symptoms of Disordered Eating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6950"/>
            <a:ext cx="4040188" cy="63976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Physical/Medical Signs and Symptoms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4040188" cy="395128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Amenorrhea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Dehydration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Gastrointestinal Problems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Hypothermia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Stress Fractures (overuse injuries)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Significant Weight Loss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Muscle Cramps, Weakness, or Fatigue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Dental and Gum Problems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4075" y="990600"/>
            <a:ext cx="4041775" cy="63976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Psychological/Behavioral Signs and Symptoms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041775" cy="395128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Anxiety and/or Depression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Claims of “Feeling Fat” Despite Being Thin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Excessive Exercise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Excessive Use of Restroom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Unfocused, Difficultly Concentrating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Preoccupation with Weight and Eating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Avoidance of Eating and Eating Situations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Use of Laxatives, Diet Pills, etc.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7" name="Content Placeholder 7">
            <a:extLst>
              <a:ext uri="{FF2B5EF4-FFF2-40B4-BE49-F238E27FC236}">
                <a16:creationId xmlns:a16="http://schemas.microsoft.com/office/drawing/2014/main" id="{A346D9DE-7819-4488-885E-31DFFD1D53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389273"/>
      </p:ext>
    </p:extLst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Amenorrhea</a:t>
            </a:r>
          </a:p>
        </p:txBody>
      </p:sp>
      <p:sp>
        <p:nvSpPr>
          <p:cNvPr id="18435" name="Text Placeholder 10"/>
          <p:cNvSpPr>
            <a:spLocks noGrp="1"/>
          </p:cNvSpPr>
          <p:nvPr>
            <p:ph type="body" idx="1"/>
          </p:nvPr>
        </p:nvSpPr>
        <p:spPr>
          <a:xfrm>
            <a:off x="4659312" y="990600"/>
            <a:ext cx="4041775" cy="639762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to do?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097757"/>
            <a:ext cx="4040188" cy="4167981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Amenorrhea is very common among female athletes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Some female athletes even see it as the “norm” for sports among their peers; this makes it very difficult to catch because of lack of reporting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It does not have to fall on the coach to monitor for this condition, rather, it should fall into the hand of a qualified health care provider</a:t>
            </a:r>
          </a:p>
        </p:txBody>
      </p:sp>
      <p:sp>
        <p:nvSpPr>
          <p:cNvPr id="18436" name="Content Placeholder 11"/>
          <p:cNvSpPr>
            <a:spLocks noGrp="1"/>
          </p:cNvSpPr>
          <p:nvPr>
            <p:ph sz="quarter" idx="4"/>
          </p:nvPr>
        </p:nvSpPr>
        <p:spPr>
          <a:xfrm>
            <a:off x="4645025" y="1630362"/>
            <a:ext cx="4041775" cy="3951288"/>
          </a:xfrm>
        </p:spPr>
        <p:txBody>
          <a:bodyPr/>
          <a:lstStyle/>
          <a:p>
            <a:r>
              <a:rPr lang="en-US" sz="2000" dirty="0"/>
              <a:t>A designated health-care professional should meet with the team prior to each season to inform the student-athletes about the importance of healthy menstrual function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Make it clear how and to whom they should report any irregularities</a:t>
            </a:r>
          </a:p>
          <a:p>
            <a:pPr>
              <a:buFont typeface="Arial" charset="0"/>
              <a:buNone/>
            </a:pPr>
            <a:endParaRPr lang="en-US" sz="2000" dirty="0"/>
          </a:p>
        </p:txBody>
      </p:sp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id="{9EE4927B-B7A4-46C8-8DD0-28A482BEFD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785560"/>
      </p:ext>
    </p:extLst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Amenorrhea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Amenorrhea related to sport participation can often be reversed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Common treatments include: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Increased caloric intake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Decrease in physical activity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Rare cases could require hormone therapy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An athlete’s response to recommendations regarding eating, training, and medication will vary</a:t>
            </a:r>
          </a:p>
          <a:p>
            <a:pPr lvl="1"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Difficulty in compliance usually increases with the severity of the disordered eating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183EACC2-A5CA-4B4B-B370-D5F3DB6B7D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21475"/>
      </p:ext>
    </p:extLst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Decreased Bone Mineral Density/Osteoporosis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Unfortunately, bone problems are typically the first signs reported within the triad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If frequent fractures, especially stress fractures, are present, the student-athlete should also be assessed for menstrual dysfunction and disordered eating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/>
              <a:t>The treatment of osteoporosis and amenorrhea is key because it involves the athlete's current and future reproductive and bone health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80512EB8-64F6-4924-B68D-5C900B9866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41469"/>
      </p:ext>
    </p:extLst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Prevention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1.  De-emphasize weight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100" dirty="0"/>
              <a:t>Emphasis on weight or thinness/leanness will likely increase the risk of disordered eating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100" dirty="0"/>
              <a:t>De-emphasis will likely have the converse effect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2.  Recognize individual differences in athletes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000" dirty="0"/>
              <a:t>By focusing on the athlete's individual differences, the likelihood of enhanced performance for each athlete can be increased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3.  Education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1900" dirty="0"/>
              <a:t>Education should be made available to everyone involved</a:t>
            </a:r>
          </a:p>
          <a:p>
            <a:pPr fontAlgn="auto">
              <a:spcAft>
                <a:spcPts val="0"/>
              </a:spcAft>
              <a:buClr>
                <a:srgbClr val="2D008E"/>
              </a:buClr>
              <a:defRPr/>
            </a:pPr>
            <a:r>
              <a:rPr lang="en-US" sz="1900" dirty="0"/>
              <a:t>Coaches remain instrumental in the detection of the triad, therefore education is key.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4.  Involvement by Sport Governing Bodies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D7819F6E-A575-4811-BEC6-7168514254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202808"/>
      </p:ext>
    </p:extLst>
  </p:cSld>
  <p:clrMapOvr>
    <a:masterClrMapping/>
  </p:clrMapOvr>
  <p:transition spd="med">
    <p:dissolve/>
  </p:transition>
</p:sld>
</file>

<file path=ppt/theme/theme1.xml><?xml version="1.0" encoding="utf-8"?>
<a:theme xmlns:a="http://schemas.openxmlformats.org/drawingml/2006/main" name="NATA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NATA2015</Template>
  <TotalTime>159</TotalTime>
  <Words>669</Words>
  <Application>Microsoft Office PowerPoint</Application>
  <PresentationFormat>On-screen Show (4:3)</PresentationFormat>
  <Paragraphs>75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Calibri</vt:lpstr>
      <vt:lpstr>NATA2015</vt:lpstr>
      <vt:lpstr>PowerPoint Presentation</vt:lpstr>
      <vt:lpstr>Relative Energy Deficiency Syndrome (RED-S)</vt:lpstr>
      <vt:lpstr>Low Energy Availability/Disordered Eating</vt:lpstr>
      <vt:lpstr>Coaches Role in Recognizing Disordered Eating</vt:lpstr>
      <vt:lpstr>Signs and Symptoms of Disordered Eating</vt:lpstr>
      <vt:lpstr>Amenorrhea</vt:lpstr>
      <vt:lpstr>Amenorrhea</vt:lpstr>
      <vt:lpstr>Decreased Bone Mineral Density/Osteoporosis</vt:lpstr>
      <vt:lpstr>Prevention Strategies</vt:lpstr>
    </vt:vector>
  </TitlesOfParts>
  <Company>NATA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</dc:creator>
  <cp:lastModifiedBy>Berkstresser, Brant</cp:lastModifiedBy>
  <cp:revision>8</cp:revision>
  <dcterms:created xsi:type="dcterms:W3CDTF">2012-10-16T00:05:40Z</dcterms:created>
  <dcterms:modified xsi:type="dcterms:W3CDTF">2023-06-27T19:47:33Z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38202f9-8d41-4950-b014-f183e397b746_Enabled">
    <vt:lpwstr>true</vt:lpwstr>
  </property>
  <property fmtid="{D5CDD505-2E9C-101B-9397-08002B2CF9AE}" pid="3" name="MSIP_Label_638202f9-8d41-4950-b014-f183e397b746_SetDate">
    <vt:lpwstr>2023-05-23T12:22:17Z</vt:lpwstr>
  </property>
  <property fmtid="{D5CDD505-2E9C-101B-9397-08002B2CF9AE}" pid="4" name="MSIP_Label_638202f9-8d41-4950-b014-f183e397b746_Method">
    <vt:lpwstr>Standard</vt:lpwstr>
  </property>
  <property fmtid="{D5CDD505-2E9C-101B-9397-08002B2CF9AE}" pid="5" name="MSIP_Label_638202f9-8d41-4950-b014-f183e397b746_Name">
    <vt:lpwstr>defa4170-0d19-0005-0004-bc88714345d2</vt:lpwstr>
  </property>
  <property fmtid="{D5CDD505-2E9C-101B-9397-08002B2CF9AE}" pid="6" name="MSIP_Label_638202f9-8d41-4950-b014-f183e397b746_SiteId">
    <vt:lpwstr>13b3b0ce-cd75-49a4-bfea-0a03b01ff1ab</vt:lpwstr>
  </property>
  <property fmtid="{D5CDD505-2E9C-101B-9397-08002B2CF9AE}" pid="7" name="MSIP_Label_638202f9-8d41-4950-b014-f183e397b746_ActionId">
    <vt:lpwstr>39145b2b-f5b9-4f22-8b50-076090d093a1</vt:lpwstr>
  </property>
  <property fmtid="{D5CDD505-2E9C-101B-9397-08002B2CF9AE}" pid="8" name="MSIP_Label_638202f9-8d41-4950-b014-f183e397b746_ContentBits">
    <vt:lpwstr>0</vt:lpwstr>
  </property>
</Properties>
</file>