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316" r:id="rId3"/>
    <p:sldId id="326" r:id="rId4"/>
    <p:sldId id="319" r:id="rId5"/>
    <p:sldId id="321" r:id="rId6"/>
    <p:sldId id="317" r:id="rId7"/>
    <p:sldId id="327" r:id="rId8"/>
    <p:sldId id="328" r:id="rId9"/>
    <p:sldId id="318" r:id="rId10"/>
    <p:sldId id="322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4"/>
    <p:restoredTop sz="89186" autoAdjust="0"/>
  </p:normalViewPr>
  <p:slideViewPr>
    <p:cSldViewPr>
      <p:cViewPr varScale="1">
        <p:scale>
          <a:sx n="103" d="100"/>
          <a:sy n="103" d="100"/>
        </p:scale>
        <p:origin x="180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47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4/26/2023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Non-exertional Collapse in Student-Athletes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Resources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Ali, M, Maetos J, Kichloo, A, Masudi, S, Grubb, BP, Kanjwal, K. Management strategies for vasovagal syncope. </a:t>
            </a:r>
            <a:r>
              <a:rPr lang="en-US" sz="2000" i="1" dirty="0"/>
              <a:t>Pacing Clinical Electrophysiology. </a:t>
            </a:r>
            <a:r>
              <a:rPr lang="en-US" sz="2000" dirty="0"/>
              <a:t>2021; 44:2100-2108.</a:t>
            </a:r>
          </a:p>
          <a:p>
            <a:r>
              <a:rPr lang="en-US" sz="2000" dirty="0"/>
              <a:t>Grubb, BP, &amp; Olshansky, B. (Eds). (2007). Syncope: Mechanisms and management.  John Wiley &amp; Sons, Incorporated.  </a:t>
            </a:r>
          </a:p>
          <a:p>
            <a:r>
              <a:rPr lang="en-US" sz="2000" dirty="0"/>
              <a:t>Parks, E.D. Seizure Disorders in Athletes. </a:t>
            </a:r>
            <a:r>
              <a:rPr lang="en-US" sz="2000" i="1" dirty="0"/>
              <a:t>Athletic Therapy Today. </a:t>
            </a:r>
            <a:r>
              <a:rPr lang="en-US" sz="2000" dirty="0"/>
              <a:t>2006; 11(4): 36-38. 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10EB4FE-F94B-4DE1-BF68-8E8DB0E82D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5350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2A6C9-744F-D092-56BE-4742252D3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Syncope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DB52B-BADA-0BBC-4306-B76BAD243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Brief loss of consciousness with spontaneous recovery</a:t>
            </a:r>
          </a:p>
          <a:p>
            <a:r>
              <a:rPr lang="en-US" sz="2000" dirty="0"/>
              <a:t>Loss of postural tone and varying degrees of event recall also occur</a:t>
            </a:r>
          </a:p>
          <a:p>
            <a:r>
              <a:rPr lang="en-US" sz="2000" dirty="0"/>
              <a:t>Vasovagal syncope is a specific type of reflex syncope associated with decrease in heart rate and decrease in blood pressure</a:t>
            </a:r>
          </a:p>
          <a:p>
            <a:r>
              <a:rPr lang="en-US" sz="2000" dirty="0"/>
              <a:t>Frequent syncope episodes may result in physical injuries and psychological impact</a:t>
            </a:r>
          </a:p>
          <a:p>
            <a:r>
              <a:rPr lang="en-US" sz="2000" dirty="0"/>
              <a:t>Exercise-induced syncope may be predictive of adverse outcome, especially sudden cardiac death, and should be further evaluated</a:t>
            </a:r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D8DDD58E-D331-4043-B744-464AE587A11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56793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C76DADE-3330-5593-8554-8C155FC50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Causes of Syncope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ED21303-050D-AE2D-C2F2-792188061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199"/>
          </a:xfrm>
        </p:spPr>
        <p:txBody>
          <a:bodyPr>
            <a:normAutofit/>
          </a:bodyPr>
          <a:lstStyle/>
          <a:p>
            <a:r>
              <a:rPr lang="en-US" sz="2000" dirty="0"/>
              <a:t>Causes range from benign to life threatening conditions.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EDDFF48D-E8CF-5BD0-C726-4DD17A5D0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9428"/>
              </p:ext>
            </p:extLst>
          </p:nvPr>
        </p:nvGraphicFramePr>
        <p:xfrm>
          <a:off x="2514600" y="2057400"/>
          <a:ext cx="61722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4518">
                  <a:extLst>
                    <a:ext uri="{9D8B030D-6E8A-4147-A177-3AD203B41FA5}">
                      <a16:colId xmlns:a16="http://schemas.microsoft.com/office/drawing/2014/main" val="696592406"/>
                    </a:ext>
                  </a:extLst>
                </a:gridCol>
                <a:gridCol w="2250282">
                  <a:extLst>
                    <a:ext uri="{9D8B030D-6E8A-4147-A177-3AD203B41FA5}">
                      <a16:colId xmlns:a16="http://schemas.microsoft.com/office/drawing/2014/main" val="89664867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86598718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Reflux Syncope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Orthostatic Hypotension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Cardiac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599285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r>
                        <a:rPr lang="en-US" dirty="0"/>
                        <a:t>Vasovagal (orthostatic or emotional)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Drug Induced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Arrhythmias (</a:t>
                      </a:r>
                      <a:r>
                        <a:rPr lang="en-US" dirty="0" err="1"/>
                        <a:t>bradyarrhythmias</a:t>
                      </a:r>
                      <a:r>
                        <a:rPr lang="en-US" dirty="0"/>
                        <a:t>, tachyarrhythmias)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5159730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r>
                        <a:rPr lang="en-US" dirty="0"/>
                        <a:t>Situational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Volume Depletion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Neurological (seizure, migraine)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134837"/>
                  </a:ext>
                </a:extLst>
              </a:tr>
              <a:tr h="857250">
                <a:tc>
                  <a:txBody>
                    <a:bodyPr/>
                    <a:lstStyle/>
                    <a:p>
                      <a:r>
                        <a:rPr lang="en-US" dirty="0"/>
                        <a:t>Carotid sinus syndrome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Primary autoimmune 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Structural (HCM, tumors, aortic stenosis)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027650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Secondary autoimmune failure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Cardiopulmonary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564863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Pulmonary Embolism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829561"/>
                  </a:ext>
                </a:extLst>
              </a:tr>
            </a:tbl>
          </a:graphicData>
        </a:graphic>
      </p:graphicFrame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EA2A6949-77BA-4170-98EB-C7CBD8D704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6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B4212-9936-7B13-731A-F28ECBFB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Management of Syncope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Education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Educate patient on identification and early recognition of initial symptoms, avoidance of triggers  </a:t>
            </a:r>
          </a:p>
          <a:p>
            <a:pPr>
              <a:defRPr/>
            </a:pPr>
            <a:r>
              <a:rPr lang="en-US" sz="2000" dirty="0"/>
              <a:t>Increased fluids and salt intake may be beneficial, especially with vasovagal responses</a:t>
            </a:r>
          </a:p>
          <a:p>
            <a:pPr lvl="1">
              <a:defRPr/>
            </a:pPr>
            <a:r>
              <a:rPr lang="en-US" sz="2000" dirty="0"/>
              <a:t>Drink 2 L of fluid a day </a:t>
            </a:r>
          </a:p>
          <a:p>
            <a:pPr lvl="1">
              <a:defRPr/>
            </a:pPr>
            <a:r>
              <a:rPr lang="en-US" sz="2000" dirty="0"/>
              <a:t>Ingest 2-4 g of salt a day</a:t>
            </a:r>
          </a:p>
          <a:p>
            <a:pPr>
              <a:defRPr/>
            </a:pPr>
            <a:r>
              <a:rPr lang="en-US" sz="2000" dirty="0"/>
              <a:t>Manage Airway, Breathing, Circulation and Neurologic Status</a:t>
            </a:r>
          </a:p>
          <a:p>
            <a:pPr>
              <a:defRPr/>
            </a:pPr>
            <a:r>
              <a:rPr lang="en-US" sz="2000" dirty="0"/>
              <a:t>May need Oxygen and/or glucose administration</a:t>
            </a:r>
            <a:endParaRPr lang="en-US" sz="2800" dirty="0"/>
          </a:p>
          <a:p>
            <a:pPr>
              <a:defRPr/>
            </a:pPr>
            <a:endParaRPr lang="en-US" sz="2800" dirty="0"/>
          </a:p>
          <a:p>
            <a:pPr lvl="1">
              <a:defRPr/>
            </a:pPr>
            <a:endParaRPr lang="en-US" sz="2400" dirty="0"/>
          </a:p>
          <a:p>
            <a:pPr marL="0" indent="0">
              <a:buNone/>
              <a:defRPr/>
            </a:pPr>
            <a:endParaRPr lang="en-US" sz="20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8E851341-AB70-42FD-BFD5-68E9E3EC3F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1662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Seizures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64162"/>
          </a:xfrm>
        </p:spPr>
        <p:txBody>
          <a:bodyPr>
            <a:normAutofit/>
          </a:bodyPr>
          <a:lstStyle/>
          <a:p>
            <a:r>
              <a:rPr lang="en-US" sz="2000" dirty="0"/>
              <a:t>A collection of symptoms caused from the abnormal rhythmic discharges from the brain</a:t>
            </a:r>
          </a:p>
          <a:p>
            <a:r>
              <a:rPr lang="en-US" sz="2000" dirty="0"/>
              <a:t>5-10% of the population will have at least one seizure in their lifetime</a:t>
            </a:r>
          </a:p>
          <a:p>
            <a:pPr lvl="1"/>
            <a:r>
              <a:rPr lang="en-US" sz="2000" dirty="0"/>
              <a:t>0.5-1% of the population diagnosed with epilepsy</a:t>
            </a:r>
          </a:p>
          <a:p>
            <a:r>
              <a:rPr lang="en-US" sz="2000" dirty="0"/>
              <a:t>First seizure is usually before age 30</a:t>
            </a:r>
          </a:p>
          <a:p>
            <a:r>
              <a:rPr lang="en-US" sz="2000" dirty="0"/>
              <a:t>Contact sports does not appear to increase seizure activity</a:t>
            </a:r>
          </a:p>
          <a:p>
            <a:pPr lvl="1"/>
            <a:r>
              <a:rPr lang="en-US" sz="2000" dirty="0"/>
              <a:t>Participation not recommended in sports that could cause injury if a seizure occurs (parallel bars, diving, possibly swimming)</a:t>
            </a:r>
          </a:p>
          <a:p>
            <a:r>
              <a:rPr lang="en-US" sz="2000" dirty="0"/>
              <a:t>Seizure disorder should be well controlled prior to sport participation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469C7C8-F124-4E56-9EAC-23DDC10286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2387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Seizure Classification: Partial Seizures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Partial seizures involve only a portion of the cortex and may go unnoticed</a:t>
            </a:r>
          </a:p>
          <a:p>
            <a:r>
              <a:rPr lang="en-US" sz="2000" dirty="0"/>
              <a:t>Simple Partial seizures</a:t>
            </a:r>
          </a:p>
          <a:p>
            <a:pPr lvl="1"/>
            <a:r>
              <a:rPr lang="en-US" sz="2000" dirty="0"/>
              <a:t>Symptoms include: visual, olfactory, and auditory sensations; sudden sweating, “goose bumps”, changes in heart rate and BP; isolated jerking movements of face, arm, or leg. </a:t>
            </a:r>
          </a:p>
          <a:p>
            <a:pPr lvl="1"/>
            <a:r>
              <a:rPr lang="en-US" sz="2000" dirty="0"/>
              <a:t>No loss of consciousness</a:t>
            </a:r>
          </a:p>
          <a:p>
            <a:r>
              <a:rPr lang="en-US" sz="2000" dirty="0"/>
              <a:t>Complex partial seizures will have altered LOC</a:t>
            </a:r>
          </a:p>
          <a:p>
            <a:pPr lvl="1"/>
            <a:r>
              <a:rPr lang="en-US" sz="2000" dirty="0"/>
              <a:t>Symptoms include: repetitive behaviors (lip smacking, undressing, grimacing, unresponsive to commands)</a:t>
            </a:r>
          </a:p>
          <a:p>
            <a:pPr lvl="1"/>
            <a:r>
              <a:rPr lang="en-US" sz="2000" dirty="0"/>
              <a:t>Symptoms usually last 3-5 minutes</a:t>
            </a:r>
          </a:p>
          <a:p>
            <a:r>
              <a:rPr lang="en-US" sz="2000" dirty="0"/>
              <a:t>Postictal state s/sx include headache, confusion, drowsiness, no memory of seizure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F0A9BD6C-15D6-481A-B6E3-5709E1333C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2149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77133-2267-F567-18EF-E8925A2FE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Seizure Classification: Generalized Seizures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8406A-D09F-63DE-023F-D31E691DF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Generalized seizures involves both hemispheres of the brain and has a LOC</a:t>
            </a:r>
          </a:p>
          <a:p>
            <a:r>
              <a:rPr lang="en-US" sz="2000" dirty="0"/>
              <a:t>Absence (petit mal) generalized seizures often seen in childhood and include a brief lapse in consciousness without a change in posture</a:t>
            </a:r>
          </a:p>
          <a:p>
            <a:pPr lvl="1"/>
            <a:r>
              <a:rPr lang="en-US" sz="2000" dirty="0"/>
              <a:t>No postictal state</a:t>
            </a:r>
          </a:p>
          <a:p>
            <a:r>
              <a:rPr lang="en-US" sz="2000" dirty="0"/>
              <a:t>Tonic-clonic (grand mal) seizures start with sudden LOC, stiffening of muscles of arms, legs, chest, and back, and jerking of the body</a:t>
            </a:r>
          </a:p>
          <a:p>
            <a:pPr lvl="1"/>
            <a:r>
              <a:rPr lang="en-US" sz="2000" dirty="0"/>
              <a:t>May also have tongue biting, bodily sputum production, or bone fractures</a:t>
            </a:r>
          </a:p>
          <a:p>
            <a:pPr lvl="1"/>
            <a:r>
              <a:rPr lang="en-US" sz="2000" dirty="0"/>
              <a:t>Postictal state may last minutes to hours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DC5A741-D204-4B2F-9777-056AA11029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687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F97D2-7EC1-76D7-18A4-DFD64B4EF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Risk Factors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942F0-1275-7EB8-F21B-A5EC3593E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Risk factor or triggers may predispose athletes to seizures:</a:t>
            </a:r>
          </a:p>
          <a:p>
            <a:pPr lvl="1"/>
            <a:r>
              <a:rPr lang="en-US" sz="2000" dirty="0"/>
              <a:t>Sodium Abnormalities</a:t>
            </a:r>
          </a:p>
          <a:p>
            <a:pPr lvl="1"/>
            <a:r>
              <a:rPr lang="en-US" sz="2000" dirty="0"/>
              <a:t>Glucose levels abnormalities</a:t>
            </a:r>
          </a:p>
          <a:p>
            <a:pPr lvl="1"/>
            <a:r>
              <a:rPr lang="en-US" sz="2000" dirty="0"/>
              <a:t>Severe head trauma</a:t>
            </a:r>
          </a:p>
          <a:p>
            <a:pPr lvl="1"/>
            <a:r>
              <a:rPr lang="en-US" sz="2000" dirty="0"/>
              <a:t>Hyperthermia</a:t>
            </a:r>
          </a:p>
          <a:p>
            <a:pPr lvl="1"/>
            <a:r>
              <a:rPr lang="en-US" sz="2000" dirty="0"/>
              <a:t>Hypoxia</a:t>
            </a:r>
          </a:p>
          <a:p>
            <a:pPr lvl="1"/>
            <a:r>
              <a:rPr lang="en-US" sz="2000" dirty="0"/>
              <a:t>Stress</a:t>
            </a:r>
          </a:p>
          <a:p>
            <a:pPr lvl="1"/>
            <a:r>
              <a:rPr lang="en-US" sz="2000" dirty="0"/>
              <a:t>Excessive fatigue</a:t>
            </a:r>
          </a:p>
          <a:p>
            <a:pPr lvl="1"/>
            <a:r>
              <a:rPr lang="en-US" sz="2000" dirty="0"/>
              <a:t>Insomnia</a:t>
            </a:r>
          </a:p>
          <a:p>
            <a:pPr lvl="1"/>
            <a:r>
              <a:rPr lang="en-US" sz="2000" dirty="0"/>
              <a:t>Illicit drug use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B74C772-B297-4E28-B555-778507B75A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285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Acute Management of Seizures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Manage Airway, Breathing, and Circulation</a:t>
            </a:r>
          </a:p>
          <a:p>
            <a:r>
              <a:rPr lang="en-US" sz="1800" dirty="0"/>
              <a:t>Help patient to ground or safe location</a:t>
            </a:r>
          </a:p>
          <a:p>
            <a:r>
              <a:rPr lang="en-US" sz="1800" dirty="0"/>
              <a:t>Cushion the head if possible</a:t>
            </a:r>
          </a:p>
          <a:p>
            <a:r>
              <a:rPr lang="en-US" sz="1800" dirty="0"/>
              <a:t>Remove any hazardous objects</a:t>
            </a:r>
          </a:p>
          <a:p>
            <a:r>
              <a:rPr lang="en-US" sz="1800" dirty="0"/>
              <a:t>Do not restrain a seizing patient</a:t>
            </a:r>
          </a:p>
          <a:p>
            <a:r>
              <a:rPr lang="en-US" sz="1800" dirty="0"/>
              <a:t>Do not place anything in the moth</a:t>
            </a:r>
          </a:p>
          <a:p>
            <a:r>
              <a:rPr lang="en-US" sz="1800" dirty="0"/>
              <a:t>Place athlete on side during postictal state</a:t>
            </a:r>
          </a:p>
          <a:p>
            <a:r>
              <a:rPr lang="en-US" sz="1800" dirty="0"/>
              <a:t>Activate EMS if:</a:t>
            </a:r>
          </a:p>
          <a:p>
            <a:pPr lvl="1"/>
            <a:r>
              <a:rPr lang="en-US" sz="1800" dirty="0"/>
              <a:t>First seizure episode</a:t>
            </a:r>
          </a:p>
          <a:p>
            <a:pPr lvl="1"/>
            <a:r>
              <a:rPr lang="en-US" sz="1800" dirty="0"/>
              <a:t>Seizure lasts longer than patient’s typical episode</a:t>
            </a:r>
          </a:p>
          <a:p>
            <a:pPr lvl="1"/>
            <a:r>
              <a:rPr lang="en-US" sz="1800" dirty="0"/>
              <a:t>Patient remains unresponsive</a:t>
            </a:r>
          </a:p>
          <a:p>
            <a:pPr lvl="1"/>
            <a:r>
              <a:rPr lang="en-US" sz="1800" dirty="0"/>
              <a:t>Respiratory or cardiac function appear unstable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88CA3A2E-55B0-4B04-BDDB-9AA517392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443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6194</TotalTime>
  <Words>667</Words>
  <Application>Microsoft Office PowerPoint</Application>
  <PresentationFormat>On-screen Show (4:3)</PresentationFormat>
  <Paragraphs>87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Theme</vt:lpstr>
      <vt:lpstr>PowerPoint Presentation</vt:lpstr>
      <vt:lpstr>Syncope </vt:lpstr>
      <vt:lpstr>Causes of Syncope</vt:lpstr>
      <vt:lpstr>Management of Syncope</vt:lpstr>
      <vt:lpstr>Seizures</vt:lpstr>
      <vt:lpstr>Seizure Classification: Partial Seizures</vt:lpstr>
      <vt:lpstr>Seizure Classification: Generalized Seizures</vt:lpstr>
      <vt:lpstr>Risk Factors </vt:lpstr>
      <vt:lpstr>Acute Management of Seizures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32</cp:revision>
  <dcterms:created xsi:type="dcterms:W3CDTF">2013-07-02T18:43:56Z</dcterms:created>
  <dcterms:modified xsi:type="dcterms:W3CDTF">2023-04-26T21:30:59Z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A6F268E2-EBD3-41AB-9EB2-435509379D33</vt:lpwstr>
  </property>
  <property fmtid="{D5CDD505-2E9C-101B-9397-08002B2CF9AE}" pid="3" name="ArticulatePath">
    <vt:lpwstr>New Logo PPT template</vt:lpwstr>
  </property>
</Properties>
</file>