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0" r:id="rId3"/>
    <p:sldId id="262" r:id="rId4"/>
    <p:sldId id="267" r:id="rId5"/>
    <p:sldId id="268" r:id="rId6"/>
    <p:sldId id="269" r:id="rId7"/>
    <p:sldId id="270" r:id="rId8"/>
    <p:sldId id="271" r:id="rId9"/>
    <p:sldId id="272" r:id="rId10"/>
    <p:sldId id="273"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256" autoAdjust="0"/>
  </p:normalViewPr>
  <p:slideViewPr>
    <p:cSldViewPr>
      <p:cViewPr varScale="1">
        <p:scale>
          <a:sx n="70" d="100"/>
          <a:sy n="70" d="100"/>
        </p:scale>
        <p:origin x="278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4/26/2023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10</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2</a:t>
            </a:fld>
            <a:endParaRPr lang="en-US"/>
          </a:p>
        </p:txBody>
      </p:sp>
    </p:spTree>
    <p:extLst>
      <p:ext uri="{BB962C8B-B14F-4D97-AF65-F5344CB8AC3E}">
        <p14:creationId xmlns:p14="http://schemas.microsoft.com/office/powerpoint/2010/main" val="318387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3</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4</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5</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6</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7</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8</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9</a:t>
            </a:fld>
            <a:endParaRPr lang="en-US"/>
          </a:p>
        </p:txBody>
      </p:sp>
    </p:spTree>
    <p:extLst>
      <p:ext uri="{BB962C8B-B14F-4D97-AF65-F5344CB8AC3E}">
        <p14:creationId xmlns:p14="http://schemas.microsoft.com/office/powerpoint/2010/main" val="61831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4/26/2023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133599"/>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5200" b="1" dirty="0">
                <a:solidFill>
                  <a:schemeClr val="accent1">
                    <a:lumMod val="75000"/>
                  </a:schemeClr>
                </a:solidFill>
                <a:latin typeface="Calibri" panose="020F0502020204030204" pitchFamily="34" charset="0"/>
                <a:ea typeface="ＭＳ Ｐゴシック" pitchFamily="34" charset="-128"/>
                <a:cs typeface="Calibri" panose="020F0502020204030204" pitchFamily="34" charset="0"/>
              </a:rPr>
              <a:t>Mental Health Best Practices for Collegiate Athletics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solidFill>
                  <a:schemeClr val="accent1">
                    <a:lumMod val="75000"/>
                  </a:schemeClr>
                </a:solidFill>
                <a:latin typeface="Calibri" panose="020F0502020204030204" pitchFamily="34" charset="0"/>
                <a:cs typeface="Calibri" panose="020F0502020204030204" pitchFamily="34" charset="0"/>
              </a:rPr>
              <a:t>Risk Management and Legal Counsel Considerations</a:t>
            </a:r>
          </a:p>
        </p:txBody>
      </p:sp>
      <p:sp>
        <p:nvSpPr>
          <p:cNvPr id="6" name="Content Placeholder 5"/>
          <p:cNvSpPr>
            <a:spLocks noGrp="1"/>
          </p:cNvSpPr>
          <p:nvPr>
            <p:ph idx="1"/>
          </p:nvPr>
        </p:nvSpPr>
        <p:spPr/>
        <p:txBody>
          <a:bodyPr>
            <a:normAutofit lnSpcReduction="10000"/>
          </a:bodyPr>
          <a:lstStyle/>
          <a:p>
            <a:pPr marL="457200" lvl="1" indent="0" defTabSz="457200" eaLnBrk="0" fontAlgn="base" hangingPunct="0">
              <a:spcAft>
                <a:spcPct val="0"/>
              </a:spcAft>
              <a:buNone/>
              <a:defRPr/>
            </a:pPr>
            <a:r>
              <a:rPr lang="en-US" dirty="0">
                <a:solidFill>
                  <a:schemeClr val="accent1">
                    <a:lumMod val="75000"/>
                  </a:schemeClr>
                </a:solidFill>
                <a:latin typeface="Calibri" panose="020F0502020204030204" pitchFamily="34" charset="0"/>
                <a:cs typeface="Calibri" panose="020F0502020204030204" pitchFamily="34" charset="0"/>
              </a:rPr>
              <a:t>University administrators face the challenge of the risks associated with mental health in their student-athlete population</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Develop a policy and related procedures for identifying and referring student-athletes to appropriate university administrators and counselors</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Evaluate institution’s insurance policies that may be triggered in a mental health incident</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Protect confidentiality</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428790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Introduction</a:t>
            </a:r>
          </a:p>
        </p:txBody>
      </p:sp>
      <p:sp>
        <p:nvSpPr>
          <p:cNvPr id="3" name="Content Placeholder 2"/>
          <p:cNvSpPr>
            <a:spLocks noGrp="1"/>
          </p:cNvSpPr>
          <p:nvPr>
            <p:ph sz="half" idx="1"/>
          </p:nvPr>
        </p:nvSpPr>
        <p:spPr>
          <a:xfrm>
            <a:off x="0" y="1143000"/>
            <a:ext cx="9144000" cy="4983163"/>
          </a:xfrm>
        </p:spPr>
        <p:txBody>
          <a:bodyPr>
            <a:normAutofit/>
          </a:bodyPr>
          <a:lstStyle/>
          <a:p>
            <a:pPr marL="0" indent="0">
              <a:buNone/>
            </a:pPr>
            <a:r>
              <a:rPr lang="en-US" sz="2750" dirty="0">
                <a:latin typeface="Calibri" panose="020F0502020204030204" pitchFamily="34" charset="0"/>
                <a:cs typeface="Calibri" panose="020F0502020204030204" pitchFamily="34" charset="0"/>
              </a:rPr>
              <a:t>The growing prevalence in the types, severity, and percentage of mental illnesses in young adults is being recognized</a:t>
            </a:r>
          </a:p>
          <a:p>
            <a:r>
              <a:rPr lang="en-US" sz="2600" dirty="0">
                <a:latin typeface="Calibri" panose="020F0502020204030204" pitchFamily="34" charset="0"/>
                <a:cs typeface="Calibri" panose="020F0502020204030204" pitchFamily="34" charset="0"/>
              </a:rPr>
              <a:t>Given the NCAA student-athlete participation rate of more than 450,000, the probability of encountering 1 or more student-athletes with psychological concerns is a certainty</a:t>
            </a:r>
          </a:p>
          <a:p>
            <a:r>
              <a:rPr lang="en-US" sz="2600" dirty="0">
                <a:latin typeface="Calibri" panose="020F0502020204030204" pitchFamily="34" charset="0"/>
                <a:cs typeface="Calibri" panose="020F0502020204030204" pitchFamily="34" charset="0"/>
              </a:rPr>
              <a:t>Because providing direct psychological care to the student-athlete is outside the scope of practice for the certified athletic trainer (AT), we offer recommendations to assist the AT, in collaboration with the athletic department and institutional administration, in developing a plan to address psychological concerns in student-athletes</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15980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chemeClr val="accent1">
                    <a:lumMod val="75000"/>
                  </a:schemeClr>
                </a:solidFill>
                <a:latin typeface="Calibri" panose="020F0502020204030204" pitchFamily="34" charset="0"/>
                <a:cs typeface="Calibri" panose="020F0502020204030204" pitchFamily="34" charset="0"/>
              </a:rPr>
              <a:t>Behaviors To Monitor</a:t>
            </a:r>
          </a:p>
        </p:txBody>
      </p:sp>
      <p:sp>
        <p:nvSpPr>
          <p:cNvPr id="6" name="Content Placeholder 5"/>
          <p:cNvSpPr>
            <a:spLocks noGrp="1"/>
          </p:cNvSpPr>
          <p:nvPr>
            <p:ph idx="1"/>
          </p:nvPr>
        </p:nvSpPr>
        <p:spPr/>
        <p:txBody>
          <a:bodyPr>
            <a:normAutofit fontScale="85000" lnSpcReduction="10000"/>
          </a:bodyPr>
          <a:lstStyle/>
          <a:p>
            <a:pPr marL="457200" lvl="1" indent="0" defTabSz="457200" eaLnBrk="0" fontAlgn="base" hangingPunct="0">
              <a:spcAft>
                <a:spcPct val="0"/>
              </a:spcAft>
              <a:buNone/>
              <a:defRPr/>
            </a:pPr>
            <a:r>
              <a:rPr lang="en-US" sz="2600" dirty="0">
                <a:latin typeface="Calibri" panose="020F0502020204030204" pitchFamily="34" charset="0"/>
                <a:cs typeface="Calibri" panose="020F0502020204030204" pitchFamily="34" charset="0"/>
              </a:rPr>
              <a:t>The AT and team physician are in positions to observe and interact with student-athletes on a daily basis</a:t>
            </a:r>
          </a:p>
          <a:p>
            <a:pPr marL="457200" lvl="1" indent="0" defTabSz="457200" eaLnBrk="0" fontAlgn="base" hangingPunct="0">
              <a:spcAft>
                <a:spcPct val="0"/>
              </a:spcAft>
              <a:buNone/>
              <a:defRPr/>
            </a:pPr>
            <a:r>
              <a:rPr lang="en-US" sz="2600" dirty="0">
                <a:latin typeface="Calibri" panose="020F0502020204030204" pitchFamily="34" charset="0"/>
                <a:cs typeface="Calibri" panose="020F0502020204030204" pitchFamily="34" charset="0"/>
              </a:rPr>
              <a:t>They should consider the patient’s possible psychological response to an injury, particularly one that is season or career ending.</a:t>
            </a:r>
          </a:p>
          <a:p>
            <a:pPr lvl="1" defTabSz="457200" eaLnBrk="0" fontAlgn="base" hangingPunct="0">
              <a:spcAft>
                <a:spcPct val="0"/>
              </a:spcAft>
              <a:defRPr/>
            </a:pPr>
            <a:r>
              <a:rPr lang="en-US" sz="2400" dirty="0">
                <a:latin typeface="Calibri" panose="020F0502020204030204" pitchFamily="34" charset="0"/>
                <a:cs typeface="Calibri" panose="020F0502020204030204" pitchFamily="34" charset="0"/>
              </a:rPr>
              <a:t>Athletic department personnel have the trust of the student-athlete</a:t>
            </a:r>
          </a:p>
          <a:p>
            <a:pPr lvl="1" defTabSz="457200" eaLnBrk="0" fontAlgn="base" hangingPunct="0">
              <a:spcAft>
                <a:spcPct val="0"/>
              </a:spcAft>
              <a:defRPr/>
            </a:pPr>
            <a:r>
              <a:rPr lang="en-US" sz="2400" dirty="0">
                <a:latin typeface="Calibri" panose="020F0502020204030204" pitchFamily="34" charset="0"/>
                <a:cs typeface="Calibri" panose="020F0502020204030204" pitchFamily="34" charset="0"/>
              </a:rPr>
              <a:t>Some student-athletes are unaware of how stressors affect them</a:t>
            </a:r>
          </a:p>
          <a:p>
            <a:pPr lvl="1" defTabSz="457200" eaLnBrk="0" fontAlgn="base" hangingPunct="0">
              <a:spcAft>
                <a:spcPct val="0"/>
              </a:spcAft>
              <a:defRPr/>
            </a:pPr>
            <a:r>
              <a:rPr lang="en-US" sz="2400" dirty="0">
                <a:latin typeface="Calibri" panose="020F0502020204030204" pitchFamily="34" charset="0"/>
                <a:cs typeface="Calibri" panose="020F0502020204030204" pitchFamily="34" charset="0"/>
              </a:rPr>
              <a:t>They will act out “nonverbally” as a way of alerting others that something is bothering them</a:t>
            </a:r>
          </a:p>
          <a:p>
            <a:pPr lvl="1" defTabSz="457200" eaLnBrk="0" fontAlgn="base" hangingPunct="0">
              <a:spcAft>
                <a:spcPct val="0"/>
              </a:spcAft>
              <a:defRPr/>
            </a:pPr>
            <a:r>
              <a:rPr lang="en-US" sz="2400" dirty="0">
                <a:latin typeface="Calibri" panose="020F0502020204030204" pitchFamily="34" charset="0"/>
                <a:cs typeface="Calibri" panose="020F0502020204030204" pitchFamily="34" charset="0"/>
              </a:rPr>
              <a:t>The student-athlete produces a level of dysfunction that moves them away from their baseline of well being</a:t>
            </a:r>
          </a:p>
          <a:p>
            <a:pPr lvl="1" defTabSz="457200" eaLnBrk="0" fontAlgn="base" hangingPunct="0">
              <a:spcAft>
                <a:spcPct val="0"/>
              </a:spcAft>
              <a:defRPr/>
            </a:pPr>
            <a:r>
              <a:rPr lang="en-US" sz="2400" dirty="0">
                <a:latin typeface="Calibri" panose="020F0502020204030204" pitchFamily="34" charset="0"/>
                <a:cs typeface="Calibri" panose="020F0502020204030204" pitchFamily="34" charset="0"/>
              </a:rPr>
              <a:t>Subclinical changes in mood and mental state can affect student-athletes and require attention by sports medicine staff</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87740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447800"/>
          </a:xfrm>
        </p:spPr>
        <p:txBody>
          <a:bodyPr>
            <a:normAutofit fontScale="90000"/>
          </a:bodyPr>
          <a:lstStyle/>
          <a:p>
            <a:r>
              <a:rPr lang="en-US" sz="4900" b="1" dirty="0">
                <a:solidFill>
                  <a:schemeClr val="accent1">
                    <a:lumMod val="75000"/>
                  </a:schemeClr>
                </a:solidFill>
                <a:latin typeface="Calibri" panose="020F0502020204030204" pitchFamily="34" charset="0"/>
                <a:cs typeface="Calibri" panose="020F0502020204030204" pitchFamily="34" charset="0"/>
              </a:rPr>
              <a:t>Behaviors</a:t>
            </a:r>
            <a:r>
              <a:rPr lang="en-US" b="1" dirty="0">
                <a:solidFill>
                  <a:schemeClr val="accent1">
                    <a:lumMod val="75000"/>
                  </a:schemeClr>
                </a:solidFill>
                <a:latin typeface="Calibri" panose="020F0502020204030204" pitchFamily="34" charset="0"/>
                <a:cs typeface="Calibri" panose="020F0502020204030204" pitchFamily="34" charset="0"/>
              </a:rPr>
              <a:t> To Monitor</a:t>
            </a:r>
            <a:br>
              <a:rPr lang="en-US" b="1" dirty="0">
                <a:solidFill>
                  <a:schemeClr val="accent1">
                    <a:lumMod val="75000"/>
                  </a:schemeClr>
                </a:solidFill>
                <a:latin typeface="Calibri" panose="020F0502020204030204" pitchFamily="34" charset="0"/>
                <a:cs typeface="Calibri" panose="020F0502020204030204" pitchFamily="34" charset="0"/>
              </a:rPr>
            </a:br>
            <a:r>
              <a:rPr lang="en-US" sz="2000" b="1" dirty="0">
                <a:solidFill>
                  <a:schemeClr val="accent1">
                    <a:lumMod val="75000"/>
                  </a:schemeClr>
                </a:solidFill>
                <a:latin typeface="Calibri" panose="020F0502020204030204" pitchFamily="34" charset="0"/>
                <a:cs typeface="Calibri" panose="020F0502020204030204" pitchFamily="34" charset="0"/>
              </a:rPr>
              <a:t>continued</a:t>
            </a:r>
            <a:br>
              <a:rPr lang="en-US" sz="2000" b="1" dirty="0">
                <a:solidFill>
                  <a:schemeClr val="accent1">
                    <a:lumMod val="75000"/>
                  </a:schemeClr>
                </a:solidFill>
                <a:latin typeface="Calibri" panose="020F0502020204030204" pitchFamily="34" charset="0"/>
                <a:cs typeface="Calibri" panose="020F0502020204030204" pitchFamily="34" charset="0"/>
              </a:rPr>
            </a:br>
            <a:r>
              <a:rPr lang="en-US" sz="2000" b="1" dirty="0">
                <a:solidFill>
                  <a:schemeClr val="accent1">
                    <a:lumMod val="75000"/>
                  </a:schemeClr>
                </a:solidFill>
                <a:latin typeface="Calibri" panose="020F0502020204030204" pitchFamily="34" charset="0"/>
                <a:cs typeface="Calibri" panose="020F0502020204030204" pitchFamily="34" charset="0"/>
              </a:rPr>
              <a:t>These behaviors are not all inclusive but rather symptoms that may reflect a psychological concern</a:t>
            </a:r>
            <a:endParaRPr lang="en-US" b="1"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5"/>
          <p:cNvSpPr>
            <a:spLocks noGrp="1"/>
          </p:cNvSpPr>
          <p:nvPr>
            <p:ph idx="1"/>
          </p:nvPr>
        </p:nvSpPr>
        <p:spPr/>
        <p:txBody>
          <a:bodyPr>
            <a:normAutofit/>
          </a:bodyPr>
          <a:lstStyle/>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Changes in eating/sleeping habits</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Unexpected weight gain/loss</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Drug/alcohol use or abuse</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Withdrawing from social contact</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Talking about death or dying</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Problems concentrating/focusing</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Becoming more irritable/anger management</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Negative self-talk</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Feeling out of control</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Mood swings/agitation/irritability</a:t>
            </a:r>
          </a:p>
          <a:p>
            <a:pPr lvl="1" defTabSz="457200" eaLnBrk="0" fontAlgn="base" hangingPunct="0">
              <a:spcAft>
                <a:spcPct val="0"/>
              </a:spcAft>
              <a:defRPr/>
            </a:pPr>
            <a:r>
              <a:rPr lang="en-US" sz="2000" dirty="0">
                <a:latin typeface="Calibri" panose="020F0502020204030204" pitchFamily="34" charset="0"/>
                <a:cs typeface="Calibri" panose="020F0502020204030204" pitchFamily="34" charset="0"/>
              </a:rPr>
              <a:t>Overuse injuries/continually being injured</a:t>
            </a:r>
          </a:p>
          <a:p>
            <a:pPr lvl="1" defTabSz="457200" eaLnBrk="0" fontAlgn="base" hangingPunct="0">
              <a:spcAft>
                <a:spcPct val="0"/>
              </a:spcAft>
              <a:defRPr/>
            </a:pPr>
            <a:endParaRPr lang="en-US" dirty="0">
              <a:solidFill>
                <a:schemeClr val="accent1">
                  <a:lumMod val="75000"/>
                </a:schemeClr>
              </a:solidFill>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91229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295400"/>
          </a:xfrm>
        </p:spPr>
        <p:txBody>
          <a:bodyPr>
            <a:normAutofit/>
          </a:bodyPr>
          <a:lstStyle/>
          <a:p>
            <a:r>
              <a:rPr lang="en-US" sz="3600" b="1" dirty="0">
                <a:solidFill>
                  <a:schemeClr val="accent1">
                    <a:lumMod val="75000"/>
                  </a:schemeClr>
                </a:solidFill>
                <a:latin typeface="Calibri" panose="020F0502020204030204" pitchFamily="34" charset="0"/>
                <a:cs typeface="Calibri" panose="020F0502020204030204" pitchFamily="34" charset="0"/>
              </a:rPr>
              <a:t>Approaching the Student-Athlete for Psychological Evaluation and Care</a:t>
            </a:r>
          </a:p>
        </p:txBody>
      </p:sp>
      <p:sp>
        <p:nvSpPr>
          <p:cNvPr id="6" name="Content Placeholder 5"/>
          <p:cNvSpPr>
            <a:spLocks noGrp="1"/>
          </p:cNvSpPr>
          <p:nvPr>
            <p:ph idx="1"/>
          </p:nvPr>
        </p:nvSpPr>
        <p:spPr>
          <a:xfrm>
            <a:off x="457200" y="1219201"/>
            <a:ext cx="8229600" cy="4495800"/>
          </a:xfrm>
        </p:spPr>
        <p:txBody>
          <a:bodyPr>
            <a:normAutofit/>
          </a:bodyPr>
          <a:lstStyle/>
          <a:p>
            <a:pPr marL="457200" lvl="1" indent="0" defTabSz="457200" eaLnBrk="0" fontAlgn="base" hangingPunct="0">
              <a:spcAft>
                <a:spcPct val="0"/>
              </a:spcAft>
              <a:buNone/>
              <a:defRPr/>
            </a:pPr>
            <a:r>
              <a:rPr lang="en-US" sz="2600" dirty="0">
                <a:solidFill>
                  <a:schemeClr val="accent1">
                    <a:lumMod val="75000"/>
                  </a:schemeClr>
                </a:solidFill>
                <a:latin typeface="Calibri" panose="020F0502020204030204" pitchFamily="34" charset="0"/>
                <a:cs typeface="Calibri" panose="020F0502020204030204" pitchFamily="34" charset="0"/>
              </a:rPr>
              <a:t>Have a team in place:</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Team Physician(s)</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Athletic Trainer(s)</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Campus Counseling</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Community based mental health professionals</a:t>
            </a:r>
          </a:p>
          <a:p>
            <a:pPr marL="457200" lvl="1" indent="0" defTabSz="457200" eaLnBrk="0" fontAlgn="base" hangingPunct="0">
              <a:spcAft>
                <a:spcPct val="0"/>
              </a:spcAft>
              <a:buNone/>
              <a:defRPr/>
            </a:pPr>
            <a:r>
              <a:rPr lang="en-US" sz="2600" dirty="0">
                <a:solidFill>
                  <a:schemeClr val="accent1">
                    <a:lumMod val="75000"/>
                  </a:schemeClr>
                </a:solidFill>
                <a:latin typeface="Calibri" panose="020F0502020204030204" pitchFamily="34" charset="0"/>
                <a:cs typeface="Calibri" panose="020F0502020204030204" pitchFamily="34" charset="0"/>
              </a:rPr>
              <a:t>Approaching a student-athlete can be uncomfortable</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Have the facts correct</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Focus on student-athlete as a person</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Listen and encourage conversation</a:t>
            </a:r>
          </a:p>
          <a:p>
            <a:pPr lvl="1" defTabSz="457200" eaLnBrk="0" fontAlgn="base" hangingPunct="0">
              <a:spcAft>
                <a:spcPct val="0"/>
              </a:spcAft>
              <a:buFont typeface="Wingdings" panose="05000000000000000000" pitchFamily="2" charset="2"/>
              <a:buChar char="§"/>
              <a:defRPr/>
            </a:pPr>
            <a:r>
              <a:rPr lang="en-US" sz="2400" dirty="0">
                <a:latin typeface="Calibri" panose="020F0502020204030204" pitchFamily="34" charset="0"/>
                <a:cs typeface="Calibri" panose="020F0502020204030204" pitchFamily="34" charset="0"/>
              </a:rPr>
              <a:t>Understand stigma attached to mental health care</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992793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normAutofit fontScale="90000"/>
          </a:bodyPr>
          <a:lstStyle/>
          <a:p>
            <a:r>
              <a:rPr lang="en-US" b="1" dirty="0">
                <a:solidFill>
                  <a:schemeClr val="accent1">
                    <a:lumMod val="75000"/>
                  </a:schemeClr>
                </a:solidFill>
                <a:latin typeface="Calibri" panose="020F0502020204030204" pitchFamily="34" charset="0"/>
                <a:cs typeface="Calibri" panose="020F0502020204030204" pitchFamily="34" charset="0"/>
              </a:rPr>
              <a:t>Routine Referral for Mental Health Evaluation</a:t>
            </a:r>
          </a:p>
        </p:txBody>
      </p:sp>
      <p:sp>
        <p:nvSpPr>
          <p:cNvPr id="6" name="Content Placeholder 5"/>
          <p:cNvSpPr>
            <a:spLocks noGrp="1"/>
          </p:cNvSpPr>
          <p:nvPr>
            <p:ph idx="1"/>
          </p:nvPr>
        </p:nvSpPr>
        <p:spPr>
          <a:xfrm>
            <a:off x="457200" y="1371600"/>
            <a:ext cx="8229600" cy="4754563"/>
          </a:xfrm>
        </p:spPr>
        <p:txBody>
          <a:bodyPr>
            <a:normAutofit lnSpcReduction="10000"/>
          </a:bodyPr>
          <a:lstStyle/>
          <a:p>
            <a:pPr marL="457200" lvl="1" indent="0" defTabSz="457200" eaLnBrk="0" fontAlgn="base" hangingPunct="0">
              <a:spcAft>
                <a:spcPct val="0"/>
              </a:spcAft>
              <a:buNone/>
              <a:defRPr/>
            </a:pPr>
            <a:r>
              <a:rPr lang="en-US" sz="3200" dirty="0">
                <a:solidFill>
                  <a:schemeClr val="accent1">
                    <a:lumMod val="75000"/>
                  </a:schemeClr>
                </a:solidFill>
                <a:latin typeface="Calibri" panose="020F0502020204030204" pitchFamily="34" charset="0"/>
                <a:cs typeface="Calibri" panose="020F0502020204030204" pitchFamily="34" charset="0"/>
              </a:rPr>
              <a:t>Early intervention is effective </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Once a student-athlete agrees to evaluation, referral should be done as soon as possible</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AT should help student-athlete make initial appointment</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AT can offer to accompany student-athlete to their appointment</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Example of why having a preexisting relationship with campus/community health care professionals is important</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43980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chemeClr val="accent1">
                    <a:lumMod val="75000"/>
                  </a:schemeClr>
                </a:solidFill>
                <a:latin typeface="Calibri" panose="020F0502020204030204" pitchFamily="34" charset="0"/>
                <a:cs typeface="Calibri" panose="020F0502020204030204" pitchFamily="34" charset="0"/>
              </a:rPr>
              <a:t>Confidentiality</a:t>
            </a:r>
          </a:p>
        </p:txBody>
      </p:sp>
      <p:sp>
        <p:nvSpPr>
          <p:cNvPr id="6" name="Content Placeholder 5"/>
          <p:cNvSpPr>
            <a:spLocks noGrp="1"/>
          </p:cNvSpPr>
          <p:nvPr>
            <p:ph idx="1"/>
          </p:nvPr>
        </p:nvSpPr>
        <p:spPr>
          <a:xfrm>
            <a:off x="457200" y="1295401"/>
            <a:ext cx="8229600" cy="4419600"/>
          </a:xfrm>
        </p:spPr>
        <p:txBody>
          <a:bodyPr>
            <a:normAutofit/>
          </a:bodyPr>
          <a:lstStyle/>
          <a:p>
            <a:pPr lvl="1" defTabSz="457200" eaLnBrk="0" fontAlgn="base" hangingPunct="0">
              <a:spcAft>
                <a:spcPct val="0"/>
              </a:spcAft>
              <a:buFont typeface="Wingdings" panose="05000000000000000000" pitchFamily="2" charset="2"/>
              <a:buChar char="§"/>
              <a:defRPr/>
            </a:pPr>
            <a:r>
              <a:rPr lang="en-US" sz="2600" dirty="0">
                <a:latin typeface="Calibri" panose="020F0502020204030204" pitchFamily="34" charset="0"/>
                <a:cs typeface="Calibri" panose="020F0502020204030204" pitchFamily="34" charset="0"/>
              </a:rPr>
              <a:t>Question of informing student-athletes coach or parents often arises</a:t>
            </a:r>
          </a:p>
          <a:p>
            <a:pPr lvl="1" defTabSz="457200" eaLnBrk="0" fontAlgn="base" hangingPunct="0">
              <a:spcAft>
                <a:spcPct val="0"/>
              </a:spcAft>
              <a:buFont typeface="Wingdings" panose="05000000000000000000" pitchFamily="2" charset="2"/>
              <a:buChar char="§"/>
              <a:defRPr/>
            </a:pPr>
            <a:r>
              <a:rPr lang="en-US" sz="2600" dirty="0">
                <a:latin typeface="Calibri" panose="020F0502020204030204" pitchFamily="34" charset="0"/>
                <a:cs typeface="Calibri" panose="020F0502020204030204" pitchFamily="34" charset="0"/>
              </a:rPr>
              <a:t>Student-athlete should be informed that referral is confidential it may be helpful to notify coach and parents</a:t>
            </a:r>
          </a:p>
          <a:p>
            <a:pPr lvl="1" defTabSz="457200" eaLnBrk="0" fontAlgn="base" hangingPunct="0">
              <a:spcAft>
                <a:spcPct val="0"/>
              </a:spcAft>
              <a:buFont typeface="Wingdings" panose="05000000000000000000" pitchFamily="2" charset="2"/>
              <a:buChar char="§"/>
              <a:defRPr/>
            </a:pPr>
            <a:r>
              <a:rPr lang="en-US" sz="2600" dirty="0">
                <a:latin typeface="Calibri" panose="020F0502020204030204" pitchFamily="34" charset="0"/>
                <a:cs typeface="Calibri" panose="020F0502020204030204" pitchFamily="34" charset="0"/>
              </a:rPr>
              <a:t>AT can facilitate that notification is no different than if there were a physical injury</a:t>
            </a:r>
          </a:p>
          <a:p>
            <a:pPr lvl="1" defTabSz="457200" eaLnBrk="0" fontAlgn="base" hangingPunct="0">
              <a:spcAft>
                <a:spcPct val="0"/>
              </a:spcAft>
              <a:buFont typeface="Wingdings" panose="05000000000000000000" pitchFamily="2" charset="2"/>
              <a:buChar char="§"/>
              <a:defRPr/>
            </a:pPr>
            <a:r>
              <a:rPr lang="en-US" sz="2600" dirty="0">
                <a:latin typeface="Calibri" panose="020F0502020204030204" pitchFamily="34" charset="0"/>
                <a:cs typeface="Calibri" panose="020F0502020204030204" pitchFamily="34" charset="0"/>
              </a:rPr>
              <a:t>They should be informed that if insurance will be used, parents will receive notification through an explanation of benefits </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200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b="1" dirty="0">
                <a:solidFill>
                  <a:schemeClr val="accent1">
                    <a:lumMod val="75000"/>
                  </a:schemeClr>
                </a:solidFill>
                <a:latin typeface="Calibri" panose="020F0502020204030204" pitchFamily="34" charset="0"/>
                <a:cs typeface="Calibri" panose="020F0502020204030204" pitchFamily="34" charset="0"/>
              </a:rPr>
              <a:t>Emergent Mental Health Referral</a:t>
            </a:r>
          </a:p>
        </p:txBody>
      </p:sp>
      <p:sp>
        <p:nvSpPr>
          <p:cNvPr id="6" name="Content Placeholder 5"/>
          <p:cNvSpPr>
            <a:spLocks noGrp="1"/>
          </p:cNvSpPr>
          <p:nvPr>
            <p:ph idx="1"/>
          </p:nvPr>
        </p:nvSpPr>
        <p:spPr>
          <a:xfrm>
            <a:off x="457200" y="1143000"/>
            <a:ext cx="8229600" cy="4724399"/>
          </a:xfrm>
        </p:spPr>
        <p:txBody>
          <a:bodyPr>
            <a:normAutofit fontScale="92500" lnSpcReduction="20000"/>
          </a:bodyPr>
          <a:lstStyle/>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If student-athlete demonstrates imminent threat to self, others, or property, emergent mental health referral is vital for everyone’s safety</a:t>
            </a:r>
          </a:p>
          <a:p>
            <a:pPr lvl="2"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Understand your local statue’s regarding involuntary detainment of person’s due to their mental status</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Obtain the institutional protocol for emergent mental health evaluations</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If a student-athlete appears or acts violently, call campus security immediately for assistance</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If suicidal but non violent, do not leave alone. Call for assistance per protocol</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Seek assistance from athletic administration, student affairs or general counsel about contacting parents</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78173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020762"/>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Student-Athlete Concerns</a:t>
            </a:r>
          </a:p>
        </p:txBody>
      </p:sp>
      <p:sp>
        <p:nvSpPr>
          <p:cNvPr id="6" name="Content Placeholder 5"/>
          <p:cNvSpPr>
            <a:spLocks noGrp="1"/>
          </p:cNvSpPr>
          <p:nvPr>
            <p:ph idx="1"/>
          </p:nvPr>
        </p:nvSpPr>
        <p:spPr>
          <a:xfrm>
            <a:off x="457200" y="1143000"/>
            <a:ext cx="8229600" cy="4983163"/>
          </a:xfrm>
        </p:spPr>
        <p:txBody>
          <a:bodyPr>
            <a:normAutofit lnSpcReduction="10000"/>
          </a:bodyPr>
          <a:lstStyle/>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They may feel that status on team, including playing time may be affected if coaches are aware of mental health issues</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They will view therapists in positive way if they feel therapist understand the world of athletics and the life of a student-athlete</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Important that campus counseling have a relationship with athletic department</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Helpful to identify an individual within athletics as contact point with counseling center</a:t>
            </a:r>
          </a:p>
          <a:p>
            <a:pPr lvl="1" defTabSz="457200" eaLnBrk="0" fontAlgn="base" hangingPunct="0">
              <a:spcAft>
                <a:spcPct val="0"/>
              </a:spcAft>
              <a:buFont typeface="Wingdings" panose="05000000000000000000" pitchFamily="2" charset="2"/>
              <a:buChar char="§"/>
              <a:defRPr/>
            </a:pPr>
            <a:r>
              <a:rPr lang="en-US" dirty="0">
                <a:latin typeface="Calibri" panose="020F0502020204030204" pitchFamily="34" charset="0"/>
                <a:cs typeface="Calibri" panose="020F0502020204030204" pitchFamily="34" charset="0"/>
              </a:rPr>
              <a:t>An AT may be that point person</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010095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801</TotalTime>
  <Words>700</Words>
  <Application>Microsoft Office PowerPoint</Application>
  <PresentationFormat>On-screen Show (4:3)</PresentationFormat>
  <Paragraphs>75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Arial</vt:lpstr>
      <vt:lpstr>Calibri</vt:lpstr>
      <vt:lpstr>Wingdings</vt:lpstr>
      <vt:lpstr>Office Theme</vt:lpstr>
      <vt:lpstr>PowerPoint Presentation</vt:lpstr>
      <vt:lpstr>Introduction</vt:lpstr>
      <vt:lpstr>Behaviors To Monitor</vt:lpstr>
      <vt:lpstr>Behaviors To Monitor continued These behaviors are not all inclusive but rather symptoms that may reflect a psychological concern</vt:lpstr>
      <vt:lpstr>Approaching the Student-Athlete for Psychological Evaluation and Care</vt:lpstr>
      <vt:lpstr>Routine Referral for Mental Health Evaluation</vt:lpstr>
      <vt:lpstr>Confidentiality</vt:lpstr>
      <vt:lpstr>Emergent Mental Health Referral</vt:lpstr>
      <vt:lpstr>Student-Athlete Concerns</vt:lpstr>
      <vt:lpstr>Risk Management and Legal Counsel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40</cp:revision>
  <dcterms:created xsi:type="dcterms:W3CDTF">2013-07-02T18:43:56Z</dcterms:created>
  <dcterms:modified xsi:type="dcterms:W3CDTF">2023-04-26T21:12:49Z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915C9075-13E3-42C6-9E89-94E328BC589F</vt:lpwstr>
  </property>
  <property fmtid="{D5CDD505-2E9C-101B-9397-08002B2CF9AE}" pid="3" name="ArticulatePath">
    <vt:lpwstr>10-10 Mental Health</vt:lpwstr>
  </property>
</Properties>
</file>