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9161" autoAdjust="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natajournals.org/doi/pdf/10.4085/1062-6050-48.2.2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Lightning Safety in </a:t>
            </a:r>
            <a:r>
              <a:rPr lang="en-US" sz="2200" b="1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Intercollegiate Athletics</a:t>
            </a:r>
            <a:endParaRPr lang="en-US" sz="2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51C1-B635-4E66-96DD-9A9C391DD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DA69-4A05-4E62-B8CC-49D83E2FC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/>
              <a:t>National Athletic Trainers’ Association Position Statement: Lightning Safety for Athletics and Recreation (2013)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>
                <a:hlinkClick r:id="rId2"/>
              </a:rPr>
              <a:t>http://natajournals.org/doi/pdf/10.4085/1062-6050-48.2.25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9A8D1E11-54E1-42DD-8A57-CEB7F9DC31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0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23C9-9D63-4E2D-847A-8D88ECA6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Lightning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9CEF-7D2E-4853-8313-9BEC8BCB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Formalize a EAP specific to lightning safety</a:t>
            </a:r>
          </a:p>
          <a:p>
            <a:pPr lvl="1">
              <a:defRPr/>
            </a:pPr>
            <a:r>
              <a:rPr lang="en-US" sz="2200" dirty="0"/>
              <a:t>Identify a designated weather watcher and/or check weather updates</a:t>
            </a:r>
          </a:p>
          <a:p>
            <a:pPr lvl="1">
              <a:defRPr/>
            </a:pPr>
            <a:r>
              <a:rPr lang="en-US" sz="2200" dirty="0"/>
              <a:t>Establish a chain of command </a:t>
            </a:r>
            <a:r>
              <a:rPr lang="en-US" sz="2200" dirty="0">
                <a:solidFill>
                  <a:srgbClr val="FF0000"/>
                </a:solidFill>
              </a:rPr>
              <a:t>(Insert names/positions of institutional personnel who has the authority/responsibility to suspend game, practice, etc.) </a:t>
            </a:r>
          </a:p>
          <a:p>
            <a:pPr lvl="1">
              <a:defRPr/>
            </a:pPr>
            <a:r>
              <a:rPr lang="en-US" sz="2200" dirty="0"/>
              <a:t>Develop Criteria for Postponement and Resumption of Activities</a:t>
            </a:r>
          </a:p>
          <a:p>
            <a:pPr lvl="1">
              <a:defRPr/>
            </a:pPr>
            <a:r>
              <a:rPr lang="en-US" sz="2200" dirty="0"/>
              <a:t>Be conservative and stick to procedures, even if it’s not raining</a:t>
            </a:r>
          </a:p>
          <a:p>
            <a:pPr>
              <a:defRPr/>
            </a:pPr>
            <a:r>
              <a:rPr lang="en-US" sz="2200" dirty="0"/>
              <a:t>Consider Large Venue Planning</a:t>
            </a:r>
          </a:p>
          <a:p>
            <a:pPr lvl="1">
              <a:defRPr/>
            </a:pPr>
            <a:r>
              <a:rPr lang="en-US" sz="2200" dirty="0"/>
              <a:t>Plans will change based on large outdoor venue</a:t>
            </a:r>
          </a:p>
          <a:p>
            <a:pPr lvl="1">
              <a:defRPr/>
            </a:pPr>
            <a:r>
              <a:rPr lang="en-US" sz="2200" dirty="0"/>
              <a:t>Spectator announcements and clearance</a:t>
            </a: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0568F239-4A5D-40BF-B05C-4977BD7F6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87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EF860-1B06-4ED5-841C-FA8D5643F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Lightning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A0D42-12C3-4559-824B-9A92BE92B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Lightning and General Weather Awareness</a:t>
            </a:r>
          </a:p>
          <a:p>
            <a:pPr lvl="1"/>
            <a:r>
              <a:rPr lang="en-US" dirty="0"/>
              <a:t>If thunder can be heard, lightning is a hazard</a:t>
            </a:r>
          </a:p>
          <a:p>
            <a:pPr lvl="1"/>
            <a:r>
              <a:rPr lang="en-US" dirty="0"/>
              <a:t>In the event of impending thunderstorms, those in control of events should fulfill their obligation to warn participants and guests of lightning danger</a:t>
            </a:r>
          </a:p>
          <a:p>
            <a:pPr lvl="1"/>
            <a:r>
              <a:rPr lang="en-US" dirty="0"/>
              <a:t>All individuals have the right to vacate an outdoor or unsafe area without fear of repercussion or penalty if they feel in danger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EECE67E-D411-400B-BB17-0793B43BB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49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1644-4482-4724-884C-029EFCAC9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Lightning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8EFF8-1AB8-483D-8AEC-DC6BE5F69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Use technology to help you monitor lightning strikes</a:t>
            </a:r>
          </a:p>
          <a:p>
            <a:pPr lvl="1"/>
            <a:r>
              <a:rPr lang="en-US" dirty="0"/>
              <a:t>Apps like WeatherBug, Lightning Pro, </a:t>
            </a:r>
            <a:r>
              <a:rPr lang="en-US" dirty="0" err="1"/>
              <a:t>RadarScope</a:t>
            </a:r>
            <a:r>
              <a:rPr lang="en-US" dirty="0"/>
              <a:t>, etc., can give you an idea of where lightning can be coming from</a:t>
            </a:r>
          </a:p>
          <a:p>
            <a:pPr lvl="1"/>
            <a:r>
              <a:rPr lang="en-US" dirty="0"/>
              <a:t>Consider using a source connected to NWS, NLDN, USPLN or other reliable source for more accurate lightning strike data (objectively and independently verified)</a:t>
            </a:r>
          </a:p>
          <a:p>
            <a:pPr lvl="1"/>
            <a:r>
              <a:rPr lang="en-US" dirty="0"/>
              <a:t>Know that radar can be fooled by things that look like lightning, and give you a false reading, but better safe than sorry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44BB114B-DEC3-45F6-A8B4-BACA59EE35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128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1FC3E-7BFC-431E-9A51-E149929C3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Lightning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61667-50D4-4495-91DA-D5016DC6E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Use the Flash to bang 30–30 rule of deciding when to suspend activities if technology is unavailable</a:t>
            </a:r>
          </a:p>
          <a:p>
            <a:pPr lvl="1">
              <a:defRPr/>
            </a:pPr>
            <a:r>
              <a:rPr lang="en-US" sz="2000" dirty="0"/>
              <a:t>Because lightning can strike up to 10 miles from a storm, you should seek safe shelter as soon as you hear thunder or see lightning. </a:t>
            </a:r>
          </a:p>
          <a:p>
            <a:pPr lvl="1">
              <a:defRPr/>
            </a:pPr>
            <a:r>
              <a:rPr lang="en-US" sz="2000" dirty="0"/>
              <a:t>Suspend activity and move to a safe location if the time between the lightning flash and the rumble of thunder is 30 seconds or less. </a:t>
            </a:r>
          </a:p>
          <a:p>
            <a:pPr lvl="1">
              <a:defRPr/>
            </a:pPr>
            <a:r>
              <a:rPr lang="en-US" sz="2000" dirty="0"/>
              <a:t>Wait until the last bang hasn’t been heard for at least 30 minutes.</a:t>
            </a:r>
          </a:p>
          <a:p>
            <a:pPr lvl="1">
              <a:defRPr/>
            </a:pPr>
            <a:r>
              <a:rPr lang="en-US" sz="2000" dirty="0"/>
              <a:t>To estimate the distance between your location and a lightning flash, use the "Flash to Bang" method: If you observe lightning, count the number of seconds until you hear thunder. Divide the number of seconds by five to obtain the distance in miles. Example: If you see lightning and it takes 10 seconds before you hear the thunder, then the lightning is 2 miles away.</a:t>
            </a:r>
          </a:p>
          <a:p>
            <a:pPr lvl="1">
              <a:defRPr/>
            </a:pPr>
            <a:endParaRPr lang="en-US" sz="2000" dirty="0"/>
          </a:p>
          <a:p>
            <a:pPr marL="914400" lvl="2" indent="0">
              <a:buNone/>
              <a:defRPr/>
            </a:pPr>
            <a:r>
              <a:rPr lang="en-US" sz="1600" u="sng" dirty="0"/>
              <a:t>	If Thunder is heard		The Lightning is...		</a:t>
            </a:r>
            <a:endParaRPr lang="en-US" dirty="0"/>
          </a:p>
          <a:p>
            <a:pPr marL="914400" lvl="2" indent="0">
              <a:buNone/>
              <a:defRPr/>
            </a:pPr>
            <a:r>
              <a:rPr lang="en-US" sz="1600" dirty="0"/>
              <a:t>	5 seconds after a Flash		1 mile away</a:t>
            </a:r>
            <a:endParaRPr lang="en-US" dirty="0"/>
          </a:p>
          <a:p>
            <a:pPr marL="914400" lvl="2" indent="0">
              <a:buNone/>
              <a:defRPr/>
            </a:pPr>
            <a:r>
              <a:rPr lang="en-US" sz="1600" dirty="0"/>
              <a:t>	10 seconds after a Flash		2 miles away</a:t>
            </a:r>
            <a:endParaRPr lang="en-US" dirty="0"/>
          </a:p>
          <a:p>
            <a:pPr marL="914400" lvl="2" indent="0">
              <a:buNone/>
              <a:defRPr/>
            </a:pPr>
            <a:r>
              <a:rPr lang="en-US" sz="1600" dirty="0"/>
              <a:t>	15 seconds after a Flash		3 miles away</a:t>
            </a:r>
            <a:endParaRPr lang="en-US" dirty="0"/>
          </a:p>
          <a:p>
            <a:pPr marL="914400" lvl="2" indent="0">
              <a:buNone/>
              <a:defRPr/>
            </a:pPr>
            <a:r>
              <a:rPr lang="en-US" sz="1600" dirty="0"/>
              <a:t>	20 seconds after a Flash		4 miles away</a:t>
            </a:r>
            <a:endParaRPr lang="en-US" dirty="0"/>
          </a:p>
          <a:p>
            <a:pPr marL="914400" lvl="2" indent="0">
              <a:buNone/>
              <a:defRPr/>
            </a:pPr>
            <a:r>
              <a:rPr lang="en-US" sz="1600" dirty="0"/>
              <a:t>	25 seconds after a Flash		5 miles away</a:t>
            </a:r>
            <a:endParaRPr lang="en-US" dirty="0"/>
          </a:p>
          <a:p>
            <a:pPr marL="914400" lvl="2" indent="0">
              <a:buNone/>
              <a:defRPr/>
            </a:pPr>
            <a:r>
              <a:rPr lang="en-US" sz="1600" dirty="0"/>
              <a:t>	30 seconds after a Flash		6 miles away</a:t>
            </a:r>
            <a:endParaRPr lang="en-US" dirty="0"/>
          </a:p>
          <a:p>
            <a:pPr marL="914400" lvl="2" indent="0">
              <a:buNone/>
              <a:defRPr/>
            </a:pPr>
            <a:r>
              <a:rPr lang="en-US" sz="1600" dirty="0"/>
              <a:t>	35 seconds after a Flash		7 miles away</a:t>
            </a:r>
            <a:endParaRPr lang="en-US" dirty="0"/>
          </a:p>
          <a:p>
            <a:pPr marL="914400" lvl="2" indent="0">
              <a:buNone/>
              <a:defRPr/>
            </a:pPr>
            <a:r>
              <a:rPr lang="en-US" sz="1600" dirty="0"/>
              <a:t>	40 seconds after a Flash		8 miles away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F52228A-33D0-45F8-AF14-E43ECBB140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7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84CB-3D66-4A5E-8160-B9CB33BC1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Lightning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A4E18-818D-4082-823C-AE6752DF9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2383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Seek Shelter in a SAFE location</a:t>
            </a:r>
          </a:p>
          <a:p>
            <a:pPr lvl="1"/>
            <a:r>
              <a:rPr lang="en-US" sz="2000" dirty="0"/>
              <a:t>Understand the qualifications of safe structures, and know where they are in relation to each athletic field</a:t>
            </a:r>
          </a:p>
          <a:p>
            <a:pPr lvl="2">
              <a:defRPr/>
            </a:pPr>
            <a:r>
              <a:rPr lang="en-US" sz="2000" dirty="0"/>
              <a:t>Fully enclosed building with plumbing and electric wiring</a:t>
            </a:r>
          </a:p>
          <a:p>
            <a:pPr lvl="2">
              <a:defRPr/>
            </a:pPr>
            <a:r>
              <a:rPr lang="en-US" sz="2000" dirty="0"/>
              <a:t>Fully enclosed vehicle with metal roof and windows up (don’t touch any metal while in car)</a:t>
            </a:r>
          </a:p>
          <a:p>
            <a:pPr lvl="1">
              <a:defRPr/>
            </a:pPr>
            <a:r>
              <a:rPr lang="en-US" sz="2000" dirty="0"/>
              <a:t>Be able to identify unsafe locations around each field or area</a:t>
            </a:r>
          </a:p>
          <a:p>
            <a:pPr lvl="2">
              <a:defRPr/>
            </a:pPr>
            <a:r>
              <a:rPr lang="en-US" sz="2000" dirty="0"/>
              <a:t>In golf carts, under trees, indoor swimming pools, showering in a substantial building, under picnic areas, in storage sheds, and open fields</a:t>
            </a:r>
          </a:p>
          <a:p>
            <a:pPr lvl="1">
              <a:defRPr/>
            </a:pPr>
            <a:r>
              <a:rPr lang="en-US" sz="2000" dirty="0">
                <a:solidFill>
                  <a:srgbClr val="FF0000"/>
                </a:solidFill>
              </a:rPr>
              <a:t>Insert recommended institutional shelters in case of inclement weather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C95D3ADB-B143-42AB-B0EC-B61D19F9A9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885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3CFB-65D9-4050-9C75-75F9DDE70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Lightning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15B86-3600-403E-AC25-A83005A13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84282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In the event safe structures cannot be found or identified consider the following:</a:t>
            </a:r>
          </a:p>
          <a:p>
            <a:pPr lvl="1"/>
            <a:r>
              <a:rPr lang="en-US" sz="2400" dirty="0"/>
              <a:t>Avoid elevated places, open areas, tall isolated objects, being in or around large bodies of water (including swimming pools) or being near metal objects.</a:t>
            </a:r>
          </a:p>
          <a:p>
            <a:pPr lvl="1"/>
            <a:r>
              <a:rPr lang="en-US" sz="2400" dirty="0"/>
              <a:t>Avoid sheltering under trees for safety or to stay dry</a:t>
            </a:r>
          </a:p>
          <a:p>
            <a:pPr lvl="1"/>
            <a:r>
              <a:rPr lang="en-US" sz="2400" dirty="0"/>
              <a:t>Assume lightning position for increased safety (feet together, crouched down, hands over ears)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B0EDBD17-813F-45CB-9F3F-E1EFF1D9DB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627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4DE2-C13E-4DF9-BF68-7A934385B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Lightning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AA453-23A5-475F-AB82-FBF93BBCD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Resuming Activity</a:t>
            </a:r>
          </a:p>
          <a:p>
            <a:pPr lvl="1"/>
            <a:r>
              <a:rPr lang="en-US" sz="2400" dirty="0"/>
              <a:t>Wait a minimum of 30 minutes after the last strike within 10 miles</a:t>
            </a:r>
          </a:p>
          <a:p>
            <a:pPr lvl="1"/>
            <a:r>
              <a:rPr lang="en-US" sz="2400" dirty="0"/>
              <a:t>Person in charge should visit with officials and staff to make sure playing surface is safe from weather changes</a:t>
            </a:r>
          </a:p>
          <a:p>
            <a:pPr lvl="1"/>
            <a:r>
              <a:rPr lang="en-US" sz="2400" dirty="0"/>
              <a:t>Give participants ample time to warm-up prior to resuming activity</a:t>
            </a:r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7E621F6-2C20-46EA-A53B-DD9D5052AD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487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28136-7B92-48C6-B878-0CDCAA01E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Lightning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668AC-E5FD-4E2B-A166-1AA8CEF7C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First Aid for lightning strike victims</a:t>
            </a:r>
          </a:p>
          <a:p>
            <a:pPr lvl="1">
              <a:defRPr/>
            </a:pPr>
            <a:r>
              <a:rPr lang="en-US" sz="2000" dirty="0"/>
              <a:t>Lightning strike victims need immediate first aid</a:t>
            </a:r>
          </a:p>
          <a:p>
            <a:pPr lvl="1">
              <a:defRPr/>
            </a:pPr>
            <a:r>
              <a:rPr lang="en-US" sz="2000" dirty="0"/>
              <a:t>They do not carry a charge and should be helped like any other victim</a:t>
            </a:r>
          </a:p>
          <a:p>
            <a:pPr lvl="1">
              <a:defRPr/>
            </a:pPr>
            <a:r>
              <a:rPr lang="en-US" sz="2000" dirty="0"/>
              <a:t>Make sure the scene is safe before helping, first move the victim to a safe location</a:t>
            </a:r>
          </a:p>
          <a:p>
            <a:pPr lvl="1">
              <a:defRPr/>
            </a:pPr>
            <a:r>
              <a:rPr lang="en-US" sz="2000" dirty="0"/>
              <a:t>Safe to perform CPR and have an AED on hand to assist with any resuscitation efforts</a:t>
            </a:r>
          </a:p>
          <a:p>
            <a:pPr marL="457200" lvl="1" indent="0">
              <a:buNone/>
              <a:defRPr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115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4689</TotalTime>
  <Words>810</Words>
  <Application>Microsoft Office PowerPoint</Application>
  <PresentationFormat>On-screen Show (4:3)</PresentationFormat>
  <Paragraphs>64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Theme</vt:lpstr>
      <vt:lpstr>PowerPoint Presentation</vt:lpstr>
      <vt:lpstr>Lightning Safety</vt:lpstr>
      <vt:lpstr>Lightning Safety</vt:lpstr>
      <vt:lpstr>Lightning Safety</vt:lpstr>
      <vt:lpstr>Lightning Safety</vt:lpstr>
      <vt:lpstr>Lightning Safety</vt:lpstr>
      <vt:lpstr>Lightning Safety</vt:lpstr>
      <vt:lpstr>Lightning Safety</vt:lpstr>
      <vt:lpstr>Lightning Safety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33</cp:revision>
  <dcterms:created xsi:type="dcterms:W3CDTF">2013-07-02T18:43:56Z</dcterms:created>
  <dcterms:modified xsi:type="dcterms:W3CDTF">2023-05-16T18:03:13Z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A6F268E2-EBD3-41AB-9EB2-435509379D33</vt:lpwstr>
  </property>
  <property fmtid="{D5CDD505-2E9C-101B-9397-08002B2CF9AE}" pid="3" name="ArticulatePath">
    <vt:lpwstr>New Logo PPT template</vt:lpwstr>
  </property>
</Properties>
</file>