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64" r:id="rId3"/>
    <p:sldId id="272" r:id="rId4"/>
    <p:sldId id="269" r:id="rId5"/>
    <p:sldId id="271" r:id="rId6"/>
    <p:sldId id="273" r:id="rId7"/>
    <p:sldId id="274" r:id="rId8"/>
    <p:sldId id="275" r:id="rId9"/>
    <p:sldId id="276" r:id="rId10"/>
    <p:sldId id="268" r:id="rId11"/>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0256" autoAdjust="0"/>
  </p:normalViewPr>
  <p:slideViewPr>
    <p:cSldViewPr>
      <p:cViewPr varScale="1">
        <p:scale>
          <a:sx n="70" d="100"/>
          <a:sy n="70" d="100"/>
        </p:scale>
        <p:origin x="2784"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297E6E-1844-4B25-AFE2-E428CA7D6C44}" type="datetimeFigureOut">
              <a:rPr lang="en-US" smtClean="0"/>
              <a:t>6/27/2023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16A17-9E07-48A2-B8FE-4991140B09BB}" type="slidenum">
              <a:rPr lang="en-US" smtClean="0"/>
              <a:t>‹#›</a:t>
            </a:fld>
            <a:endParaRPr lang="en-US"/>
          </a:p>
        </p:txBody>
      </p:sp>
    </p:spTree>
    <p:extLst>
      <p:ext uri="{BB962C8B-B14F-4D97-AF65-F5344CB8AC3E}">
        <p14:creationId xmlns:p14="http://schemas.microsoft.com/office/powerpoint/2010/main" val="3950999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1</a:t>
            </a:fld>
            <a:endParaRPr lang="en-US"/>
          </a:p>
        </p:txBody>
      </p:sp>
    </p:spTree>
    <p:extLst>
      <p:ext uri="{BB962C8B-B14F-4D97-AF65-F5344CB8AC3E}">
        <p14:creationId xmlns:p14="http://schemas.microsoft.com/office/powerpoint/2010/main" val="3362894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10</a:t>
            </a:fld>
            <a:endParaRPr lang="en-US"/>
          </a:p>
        </p:txBody>
      </p:sp>
    </p:spTree>
    <p:extLst>
      <p:ext uri="{BB962C8B-B14F-4D97-AF65-F5344CB8AC3E}">
        <p14:creationId xmlns:p14="http://schemas.microsoft.com/office/powerpoint/2010/main" val="4066970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3ACD859-66A9-40B0-A234-B25B50086CEF}" type="datetimeFigureOut">
              <a:rPr lang="en-US" smtClean="0"/>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74466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09268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62548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96445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ACD859-66A9-40B0-A234-B25B50086CEF}" type="datetimeFigureOut">
              <a:rPr lang="en-US" smtClean="0"/>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45832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ACD859-66A9-40B0-A234-B25B50086CEF}" type="datetimeFigureOut">
              <a:rPr lang="en-US" smtClean="0"/>
              <a:t>6/27/2023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80282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ACD859-66A9-40B0-A234-B25B50086CEF}" type="datetimeFigureOut">
              <a:rPr lang="en-US" smtClean="0"/>
              <a:t>6/27/2023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9526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ACD859-66A9-40B0-A234-B25B50086CEF}" type="datetimeFigureOut">
              <a:rPr lang="en-US" smtClean="0"/>
              <a:t>6/27/2023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46928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CD859-66A9-40B0-A234-B25B50086CEF}" type="datetimeFigureOut">
              <a:rPr lang="en-US" smtClean="0"/>
              <a:t>6/27/2023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29893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6/27/2023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95853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6/27/2023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170817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CD859-66A9-40B0-A234-B25B50086CEF}" type="datetimeFigureOut">
              <a:rPr lang="en-US" smtClean="0"/>
              <a:t>6/27/2023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D0C7E-B793-48C8-BA7F-E0EE26335E74}" type="slidenum">
              <a:rPr lang="en-US" smtClean="0"/>
              <a:t>‹#›</a:t>
            </a:fld>
            <a:endParaRPr lang="en-US"/>
          </a:p>
        </p:txBody>
      </p:sp>
    </p:spTree>
    <p:extLst>
      <p:ext uri="{BB962C8B-B14F-4D97-AF65-F5344CB8AC3E}">
        <p14:creationId xmlns:p14="http://schemas.microsoft.com/office/powerpoint/2010/main" val="3530573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5667" y="228600"/>
            <a:ext cx="8232665" cy="3593599"/>
          </a:xfrm>
          <a:prstGeom prst="rect">
            <a:avLst/>
          </a:prstGeom>
        </p:spPr>
      </p:pic>
      <p:sp>
        <p:nvSpPr>
          <p:cNvPr id="3" name="Text Placeholder 3"/>
          <p:cNvSpPr txBox="1">
            <a:spLocks/>
          </p:cNvSpPr>
          <p:nvPr/>
        </p:nvSpPr>
        <p:spPr>
          <a:xfrm>
            <a:off x="266699" y="4191000"/>
            <a:ext cx="8610600" cy="2286001"/>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defTabSz="457200" fontAlgn="base">
              <a:spcBef>
                <a:spcPct val="0"/>
              </a:spcBef>
              <a:spcAft>
                <a:spcPct val="0"/>
              </a:spcAft>
              <a:buNone/>
            </a:pPr>
            <a:r>
              <a:rPr lang="en-US" sz="3600" b="1" dirty="0">
                <a:solidFill>
                  <a:schemeClr val="accent1">
                    <a:lumMod val="75000"/>
                  </a:schemeClr>
                </a:solidFill>
                <a:latin typeface="Arial" charset="0"/>
                <a:ea typeface="ＭＳ Ｐゴシック" pitchFamily="34" charset="-128"/>
                <a:cs typeface="Arial" charset="0"/>
              </a:rPr>
              <a:t>Independent Medical Care</a:t>
            </a:r>
          </a:p>
          <a:p>
            <a:pPr marL="0" indent="0" algn="ctr" defTabSz="457200" fontAlgn="base">
              <a:spcBef>
                <a:spcPct val="0"/>
              </a:spcBef>
              <a:spcAft>
                <a:spcPct val="0"/>
              </a:spcAft>
              <a:buNone/>
            </a:pPr>
            <a:endParaRPr lang="en-US" sz="2200" b="1" dirty="0">
              <a:solidFill>
                <a:schemeClr val="accent1">
                  <a:lumMod val="75000"/>
                </a:schemeClr>
              </a:solidFill>
              <a:latin typeface="Arial" charset="0"/>
              <a:ea typeface="ＭＳ Ｐゴシック" pitchFamily="34" charset="-128"/>
              <a:cs typeface="Arial" charset="0"/>
            </a:endParaRPr>
          </a:p>
          <a:p>
            <a:pPr marL="0" indent="0" algn="ctr" defTabSz="457200" fontAlgn="base">
              <a:spcBef>
                <a:spcPct val="0"/>
              </a:spcBef>
              <a:spcAft>
                <a:spcPct val="0"/>
              </a:spcAft>
              <a:buNone/>
            </a:pPr>
            <a:endParaRPr lang="en-US" sz="1000" dirty="0">
              <a:solidFill>
                <a:schemeClr val="accent1">
                  <a:lumMod val="75000"/>
                </a:schemeClr>
              </a:solidFill>
              <a:latin typeface="Arial" charset="0"/>
              <a:ea typeface="ＭＳ Ｐゴシック" pitchFamily="34" charset="-128"/>
              <a:cs typeface="Arial" charset="0"/>
            </a:endParaRPr>
          </a:p>
          <a:p>
            <a:pPr marL="0" indent="0" algn="ctr" defTabSz="457200" fontAlgn="base">
              <a:spcBef>
                <a:spcPct val="0"/>
              </a:spcBef>
              <a:spcAft>
                <a:spcPct val="0"/>
              </a:spcAft>
              <a:buNone/>
            </a:pPr>
            <a:r>
              <a:rPr lang="en-US" sz="2200" i="1" dirty="0">
                <a:solidFill>
                  <a:schemeClr val="accent1">
                    <a:lumMod val="75000"/>
                  </a:schemeClr>
                </a:solidFill>
                <a:latin typeface="Arial" charset="0"/>
                <a:ea typeface="ＭＳ Ｐゴシック" pitchFamily="34" charset="-128"/>
                <a:cs typeface="Arial" charset="0"/>
              </a:rPr>
              <a:t>Taken From:</a:t>
            </a:r>
          </a:p>
          <a:p>
            <a:pPr marL="0" indent="0" algn="ctr" defTabSz="457200" fontAlgn="base">
              <a:spcBef>
                <a:spcPct val="0"/>
              </a:spcBef>
              <a:spcAft>
                <a:spcPct val="0"/>
              </a:spcAft>
              <a:buNone/>
            </a:pPr>
            <a:r>
              <a:rPr lang="en-US" sz="2200" i="1" dirty="0">
                <a:solidFill>
                  <a:schemeClr val="accent1">
                    <a:lumMod val="75000"/>
                  </a:schemeClr>
                </a:solidFill>
                <a:latin typeface="Arial" charset="0"/>
                <a:ea typeface="ＭＳ Ｐゴシック" pitchFamily="34" charset="-128"/>
                <a:cs typeface="Arial" charset="0"/>
              </a:rPr>
              <a:t>NCAA Sport Science Institute</a:t>
            </a:r>
          </a:p>
          <a:p>
            <a:pPr marL="0" indent="0" algn="ctr" defTabSz="457200" fontAlgn="base">
              <a:spcBef>
                <a:spcPct val="0"/>
              </a:spcBef>
              <a:spcAft>
                <a:spcPct val="0"/>
              </a:spcAft>
              <a:buNone/>
            </a:pPr>
            <a:r>
              <a:rPr lang="en-US" sz="2200" i="1" dirty="0">
                <a:solidFill>
                  <a:schemeClr val="accent1">
                    <a:lumMod val="75000"/>
                  </a:schemeClr>
                </a:solidFill>
                <a:latin typeface="Arial" charset="0"/>
                <a:ea typeface="ＭＳ Ｐゴシック" pitchFamily="34" charset="-128"/>
                <a:cs typeface="Arial" charset="0"/>
              </a:rPr>
              <a:t>Inter-association Consensus: Independent Medical Care for</a:t>
            </a:r>
          </a:p>
          <a:p>
            <a:pPr marL="0" indent="0" algn="ctr" defTabSz="457200" fontAlgn="base">
              <a:spcBef>
                <a:spcPct val="0"/>
              </a:spcBef>
              <a:spcAft>
                <a:spcPct val="0"/>
              </a:spcAft>
              <a:buNone/>
            </a:pPr>
            <a:r>
              <a:rPr lang="en-US" sz="2200" i="1" dirty="0">
                <a:solidFill>
                  <a:schemeClr val="accent1">
                    <a:lumMod val="75000"/>
                  </a:schemeClr>
                </a:solidFill>
                <a:latin typeface="Arial" charset="0"/>
                <a:ea typeface="ＭＳ Ｐゴシック" pitchFamily="34" charset="-128"/>
                <a:cs typeface="Arial" charset="0"/>
              </a:rPr>
              <a:t>College Student-Athletes Best Practices</a:t>
            </a:r>
          </a:p>
        </p:txBody>
      </p:sp>
    </p:spTree>
    <p:custDataLst>
      <p:tags r:id="rId1"/>
    </p:custDataLst>
    <p:extLst>
      <p:ext uri="{BB962C8B-B14F-4D97-AF65-F5344CB8AC3E}">
        <p14:creationId xmlns:p14="http://schemas.microsoft.com/office/powerpoint/2010/main" val="204714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a:solidFill>
                  <a:schemeClr val="accent1">
                    <a:lumMod val="75000"/>
                  </a:schemeClr>
                </a:solidFill>
              </a:rPr>
              <a:t>Institutional Policies on the Independent Medical Care</a:t>
            </a:r>
          </a:p>
        </p:txBody>
      </p:sp>
      <p:sp>
        <p:nvSpPr>
          <p:cNvPr id="19458" name="Content Placeholder 2"/>
          <p:cNvSpPr>
            <a:spLocks noGrp="1"/>
          </p:cNvSpPr>
          <p:nvPr>
            <p:ph idx="1"/>
          </p:nvPr>
        </p:nvSpPr>
        <p:spPr/>
        <p:txBody>
          <a:bodyPr/>
          <a:lstStyle/>
          <a:p>
            <a:r>
              <a:rPr lang="en-US" dirty="0"/>
              <a:t>Insert any particular policies of your university regarding the Independent Medical Care here.</a:t>
            </a:r>
          </a:p>
          <a:p>
            <a:pPr lvl="1">
              <a:buClr>
                <a:srgbClr val="2D008E"/>
              </a:buClr>
              <a:buFont typeface="Arial" charset="0"/>
              <a:buNone/>
            </a:pPr>
            <a:endParaRPr lang="en-US" dirty="0">
              <a:solidFill>
                <a:srgbClr val="D62828"/>
              </a:solidFill>
            </a:endParaRPr>
          </a:p>
        </p:txBody>
      </p:sp>
      <p:pic>
        <p:nvPicPr>
          <p:cNvPr id="4" name="Content Placeholder 7">
            <a:extLst>
              <a:ext uri="{FF2B5EF4-FFF2-40B4-BE49-F238E27FC236}">
                <a16:creationId xmlns:a16="http://schemas.microsoft.com/office/drawing/2014/main" id="{54F1E7CD-4D13-4B96-89E1-60DEA1A3E60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796094811"/>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3"/>
          <p:cNvSpPr>
            <a:spLocks noGrp="1"/>
          </p:cNvSpPr>
          <p:nvPr>
            <p:ph type="title"/>
          </p:nvPr>
        </p:nvSpPr>
        <p:spPr>
          <a:xfrm>
            <a:off x="533400" y="343298"/>
            <a:ext cx="8229600" cy="944562"/>
          </a:xfrm>
        </p:spPr>
        <p:txBody>
          <a:bodyPr/>
          <a:lstStyle/>
          <a:p>
            <a:r>
              <a:rPr lang="en-US" b="1" dirty="0">
                <a:solidFill>
                  <a:schemeClr val="accent1">
                    <a:lumMod val="75000"/>
                  </a:schemeClr>
                </a:solidFill>
              </a:rPr>
              <a:t>Independent Medical Care</a:t>
            </a:r>
          </a:p>
        </p:txBody>
      </p:sp>
      <p:sp>
        <p:nvSpPr>
          <p:cNvPr id="14338" name="Text Placeholder 4"/>
          <p:cNvSpPr>
            <a:spLocks noGrp="1"/>
          </p:cNvSpPr>
          <p:nvPr>
            <p:ph type="body" idx="1"/>
          </p:nvPr>
        </p:nvSpPr>
        <p:spPr>
          <a:xfrm>
            <a:off x="381000" y="1127918"/>
            <a:ext cx="4040188" cy="487363"/>
          </a:xfrm>
        </p:spPr>
        <p:txBody>
          <a:bodyPr/>
          <a:lstStyle/>
          <a:p>
            <a:r>
              <a:rPr lang="en-US" dirty="0">
                <a:solidFill>
                  <a:schemeClr val="tx2">
                    <a:lumMod val="60000"/>
                    <a:lumOff val="40000"/>
                  </a:schemeClr>
                </a:solidFill>
              </a:rPr>
              <a:t>Background	</a:t>
            </a:r>
          </a:p>
        </p:txBody>
      </p:sp>
      <p:sp>
        <p:nvSpPr>
          <p:cNvPr id="6" name="Content Placeholder 5"/>
          <p:cNvSpPr>
            <a:spLocks noGrp="1"/>
          </p:cNvSpPr>
          <p:nvPr>
            <p:ph sz="half" idx="2"/>
          </p:nvPr>
        </p:nvSpPr>
        <p:spPr>
          <a:xfrm>
            <a:off x="457200" y="1905000"/>
            <a:ext cx="7772400" cy="3951288"/>
          </a:xfrm>
        </p:spPr>
        <p:txBody>
          <a:bodyPr rtlCol="0">
            <a:normAutofit/>
          </a:bodyPr>
          <a:lstStyle/>
          <a:p>
            <a:pPr fontAlgn="auto">
              <a:spcAft>
                <a:spcPts val="0"/>
              </a:spcAft>
              <a:buFont typeface="Arial" pitchFamily="34" charset="0"/>
              <a:buChar char="•"/>
              <a:defRPr/>
            </a:pPr>
            <a:r>
              <a:rPr lang="en-US" sz="2000" dirty="0"/>
              <a:t>Diagnosis, management and return-to-play determinations for the college student-athlete are the responsibility of the institution’s primary athletics healthcare providers (team physicians and athletic trainers)</a:t>
            </a:r>
          </a:p>
          <a:p>
            <a:pPr marL="0" indent="0" fontAlgn="auto">
              <a:spcAft>
                <a:spcPts val="0"/>
              </a:spcAft>
              <a:buNone/>
              <a:defRPr/>
            </a:pPr>
            <a:endParaRPr lang="en-US" sz="2000" dirty="0"/>
          </a:p>
          <a:p>
            <a:pPr fontAlgn="auto">
              <a:spcAft>
                <a:spcPts val="0"/>
              </a:spcAft>
              <a:buFont typeface="Arial" pitchFamily="34" charset="0"/>
              <a:buChar char="•"/>
              <a:defRPr/>
            </a:pPr>
            <a:r>
              <a:rPr lang="en-US" sz="2000" dirty="0"/>
              <a:t>Some have cited a potential tension between health and safety in athletics</a:t>
            </a:r>
          </a:p>
          <a:p>
            <a:pPr lvl="1">
              <a:buFont typeface="Arial" pitchFamily="34" charset="0"/>
              <a:buChar char="•"/>
              <a:defRPr/>
            </a:pPr>
            <a:r>
              <a:rPr lang="en-US" sz="1600" dirty="0"/>
              <a:t>4-5 collegiate athletics endeavor to conduct programs in a manner designed to address the physical well-being of college student-athletes (i.e., to balance health and performance)</a:t>
            </a:r>
          </a:p>
        </p:txBody>
      </p:sp>
      <p:pic>
        <p:nvPicPr>
          <p:cNvPr id="5" name="Content Placeholder 7">
            <a:extLst>
              <a:ext uri="{FF2B5EF4-FFF2-40B4-BE49-F238E27FC236}">
                <a16:creationId xmlns:a16="http://schemas.microsoft.com/office/drawing/2014/main" id="{50CBEAFC-0753-4DD8-BFD5-1935831EBC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579916186"/>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3"/>
          <p:cNvSpPr>
            <a:spLocks noGrp="1"/>
          </p:cNvSpPr>
          <p:nvPr>
            <p:ph type="title"/>
          </p:nvPr>
        </p:nvSpPr>
        <p:spPr>
          <a:xfrm>
            <a:off x="533400" y="343298"/>
            <a:ext cx="8229600" cy="944562"/>
          </a:xfrm>
        </p:spPr>
        <p:txBody>
          <a:bodyPr/>
          <a:lstStyle/>
          <a:p>
            <a:r>
              <a:rPr lang="en-US" b="1" dirty="0">
                <a:solidFill>
                  <a:schemeClr val="accent1">
                    <a:lumMod val="75000"/>
                  </a:schemeClr>
                </a:solidFill>
              </a:rPr>
              <a:t>Independent Medical Care</a:t>
            </a:r>
          </a:p>
        </p:txBody>
      </p:sp>
      <p:sp>
        <p:nvSpPr>
          <p:cNvPr id="14338" name="Text Placeholder 4"/>
          <p:cNvSpPr>
            <a:spLocks noGrp="1"/>
          </p:cNvSpPr>
          <p:nvPr>
            <p:ph type="body" idx="1"/>
          </p:nvPr>
        </p:nvSpPr>
        <p:spPr>
          <a:xfrm>
            <a:off x="381000" y="1127918"/>
            <a:ext cx="4040188" cy="487363"/>
          </a:xfrm>
        </p:spPr>
        <p:txBody>
          <a:bodyPr/>
          <a:lstStyle/>
          <a:p>
            <a:r>
              <a:rPr lang="en-US" dirty="0">
                <a:solidFill>
                  <a:schemeClr val="tx2">
                    <a:lumMod val="60000"/>
                    <a:lumOff val="40000"/>
                  </a:schemeClr>
                </a:solidFill>
              </a:rPr>
              <a:t>Background	</a:t>
            </a:r>
          </a:p>
        </p:txBody>
      </p:sp>
      <p:sp>
        <p:nvSpPr>
          <p:cNvPr id="6" name="Content Placeholder 5"/>
          <p:cNvSpPr>
            <a:spLocks noGrp="1"/>
          </p:cNvSpPr>
          <p:nvPr>
            <p:ph sz="half" idx="2"/>
          </p:nvPr>
        </p:nvSpPr>
        <p:spPr>
          <a:xfrm>
            <a:off x="457200" y="1905000"/>
            <a:ext cx="7772400" cy="3951288"/>
          </a:xfrm>
        </p:spPr>
        <p:txBody>
          <a:bodyPr rtlCol="0">
            <a:normAutofit/>
          </a:bodyPr>
          <a:lstStyle/>
          <a:p>
            <a:pPr>
              <a:defRPr/>
            </a:pPr>
            <a:r>
              <a:rPr lang="en-US" sz="2000" dirty="0"/>
              <a:t>The foundational approach for independent medical care is to assume an “athlete-centered care” approach, which is similar to the more general “patient-centered care,” which refers to the delivery of health care services that are focused only on the individual patient’s needs and concerns</a:t>
            </a:r>
            <a:endParaRPr lang="en-US" sz="2800" dirty="0"/>
          </a:p>
          <a:p>
            <a:pPr fontAlgn="auto">
              <a:spcAft>
                <a:spcPts val="0"/>
              </a:spcAft>
              <a:buFont typeface="Arial" pitchFamily="34" charset="0"/>
              <a:buChar char="•"/>
              <a:defRPr/>
            </a:pPr>
            <a:endParaRPr lang="en-US" sz="2600" dirty="0"/>
          </a:p>
        </p:txBody>
      </p:sp>
      <p:pic>
        <p:nvPicPr>
          <p:cNvPr id="5" name="Content Placeholder 7">
            <a:extLst>
              <a:ext uri="{FF2B5EF4-FFF2-40B4-BE49-F238E27FC236}">
                <a16:creationId xmlns:a16="http://schemas.microsoft.com/office/drawing/2014/main" id="{860FCE08-09C2-4DF3-B367-7130F26BB4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228244785"/>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3"/>
          <p:cNvSpPr>
            <a:spLocks noGrp="1"/>
          </p:cNvSpPr>
          <p:nvPr>
            <p:ph type="title"/>
          </p:nvPr>
        </p:nvSpPr>
        <p:spPr>
          <a:xfrm>
            <a:off x="533400" y="343298"/>
            <a:ext cx="8229600" cy="944562"/>
          </a:xfrm>
        </p:spPr>
        <p:txBody>
          <a:bodyPr/>
          <a:lstStyle/>
          <a:p>
            <a:r>
              <a:rPr lang="en-US" b="1" dirty="0">
                <a:solidFill>
                  <a:schemeClr val="accent1">
                    <a:lumMod val="75000"/>
                  </a:schemeClr>
                </a:solidFill>
              </a:rPr>
              <a:t>Independent Medical Care</a:t>
            </a:r>
          </a:p>
        </p:txBody>
      </p:sp>
      <p:sp>
        <p:nvSpPr>
          <p:cNvPr id="14338" name="Text Placeholder 4"/>
          <p:cNvSpPr>
            <a:spLocks noGrp="1"/>
          </p:cNvSpPr>
          <p:nvPr>
            <p:ph type="body" idx="1"/>
          </p:nvPr>
        </p:nvSpPr>
        <p:spPr>
          <a:xfrm>
            <a:off x="381000" y="1127918"/>
            <a:ext cx="4040188" cy="487363"/>
          </a:xfrm>
        </p:spPr>
        <p:txBody>
          <a:bodyPr/>
          <a:lstStyle/>
          <a:p>
            <a:r>
              <a:rPr lang="en-US" dirty="0">
                <a:solidFill>
                  <a:schemeClr val="tx2">
                    <a:lumMod val="60000"/>
                    <a:lumOff val="40000"/>
                  </a:schemeClr>
                </a:solidFill>
              </a:rPr>
              <a:t>Best Practices	</a:t>
            </a:r>
          </a:p>
        </p:txBody>
      </p:sp>
      <p:sp>
        <p:nvSpPr>
          <p:cNvPr id="6" name="Content Placeholder 5"/>
          <p:cNvSpPr>
            <a:spLocks noGrp="1"/>
          </p:cNvSpPr>
          <p:nvPr>
            <p:ph sz="half" idx="2"/>
          </p:nvPr>
        </p:nvSpPr>
        <p:spPr>
          <a:xfrm>
            <a:off x="457200" y="1905000"/>
            <a:ext cx="7772400" cy="3951288"/>
          </a:xfrm>
        </p:spPr>
        <p:txBody>
          <a:bodyPr rtlCol="0">
            <a:normAutofit/>
          </a:bodyPr>
          <a:lstStyle/>
          <a:p>
            <a:pPr fontAlgn="auto">
              <a:spcAft>
                <a:spcPts val="0"/>
              </a:spcAft>
              <a:buFont typeface="Arial" pitchFamily="34" charset="0"/>
              <a:buChar char="•"/>
              <a:defRPr/>
            </a:pPr>
            <a:r>
              <a:rPr lang="en-US" sz="2000" dirty="0"/>
              <a:t>Institutional line of medical authority should be established in the sole interest of student-athlete health and safety</a:t>
            </a:r>
          </a:p>
          <a:p>
            <a:pPr fontAlgn="auto">
              <a:spcAft>
                <a:spcPts val="0"/>
              </a:spcAft>
              <a:buFont typeface="Arial" pitchFamily="34" charset="0"/>
              <a:buChar char="•"/>
              <a:defRPr/>
            </a:pPr>
            <a:r>
              <a:rPr lang="en-US" sz="2000" dirty="0"/>
              <a:t>An active member institution should establish an administrative structure that provides independent medical care and affirms the unchallengeable autonomous authority of primary athletics health care providers (team physicians and athletic trainers) to determine medical management and return-to-play decisions related to student-athletes</a:t>
            </a:r>
          </a:p>
          <a:p>
            <a:pPr fontAlgn="auto">
              <a:spcAft>
                <a:spcPts val="0"/>
              </a:spcAft>
              <a:buFont typeface="Arial" pitchFamily="34" charset="0"/>
              <a:buChar char="•"/>
              <a:defRPr/>
            </a:pPr>
            <a:r>
              <a:rPr lang="en-US" sz="2000" dirty="0"/>
              <a:t>In addition to an administrative structure that assures such authority of primary athletics health care providers, an active institution should designate a director of medical services to oversee the institution’s athletic health care administration and delivery</a:t>
            </a:r>
            <a:endParaRPr lang="en-US" sz="2600" dirty="0"/>
          </a:p>
        </p:txBody>
      </p:sp>
      <p:pic>
        <p:nvPicPr>
          <p:cNvPr id="5" name="Content Placeholder 7">
            <a:extLst>
              <a:ext uri="{FF2B5EF4-FFF2-40B4-BE49-F238E27FC236}">
                <a16:creationId xmlns:a16="http://schemas.microsoft.com/office/drawing/2014/main" id="{21C067F7-E020-4CE1-B735-4F629B736E4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1143492724"/>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3"/>
          <p:cNvSpPr>
            <a:spLocks noGrp="1"/>
          </p:cNvSpPr>
          <p:nvPr>
            <p:ph type="title"/>
          </p:nvPr>
        </p:nvSpPr>
        <p:spPr>
          <a:xfrm>
            <a:off x="533400" y="343298"/>
            <a:ext cx="8229600" cy="944562"/>
          </a:xfrm>
        </p:spPr>
        <p:txBody>
          <a:bodyPr/>
          <a:lstStyle/>
          <a:p>
            <a:r>
              <a:rPr lang="en-US" b="1" dirty="0">
                <a:solidFill>
                  <a:schemeClr val="accent1">
                    <a:lumMod val="75000"/>
                  </a:schemeClr>
                </a:solidFill>
              </a:rPr>
              <a:t>Independent Medical Care</a:t>
            </a:r>
          </a:p>
        </p:txBody>
      </p:sp>
      <p:sp>
        <p:nvSpPr>
          <p:cNvPr id="14338" name="Text Placeholder 4"/>
          <p:cNvSpPr>
            <a:spLocks noGrp="1"/>
          </p:cNvSpPr>
          <p:nvPr>
            <p:ph type="body" idx="1"/>
          </p:nvPr>
        </p:nvSpPr>
        <p:spPr>
          <a:xfrm>
            <a:off x="381000" y="1127918"/>
            <a:ext cx="4040188" cy="487363"/>
          </a:xfrm>
        </p:spPr>
        <p:txBody>
          <a:bodyPr/>
          <a:lstStyle/>
          <a:p>
            <a:r>
              <a:rPr lang="en-US" dirty="0">
                <a:solidFill>
                  <a:schemeClr val="tx2">
                    <a:lumMod val="60000"/>
                    <a:lumOff val="40000"/>
                  </a:schemeClr>
                </a:solidFill>
              </a:rPr>
              <a:t>Policy Examples 	</a:t>
            </a:r>
          </a:p>
        </p:txBody>
      </p:sp>
      <p:sp>
        <p:nvSpPr>
          <p:cNvPr id="6" name="Content Placeholder 5"/>
          <p:cNvSpPr>
            <a:spLocks noGrp="1"/>
          </p:cNvSpPr>
          <p:nvPr>
            <p:ph sz="half" idx="2"/>
          </p:nvPr>
        </p:nvSpPr>
        <p:spPr>
          <a:xfrm>
            <a:off x="457200" y="1905000"/>
            <a:ext cx="7772400" cy="3951288"/>
          </a:xfrm>
        </p:spPr>
        <p:txBody>
          <a:bodyPr rtlCol="0">
            <a:normAutofit/>
          </a:bodyPr>
          <a:lstStyle/>
          <a:p>
            <a:pPr fontAlgn="auto">
              <a:spcAft>
                <a:spcPts val="0"/>
              </a:spcAft>
              <a:buFont typeface="Arial" pitchFamily="34" charset="0"/>
              <a:buChar char="•"/>
              <a:defRPr/>
            </a:pPr>
            <a:r>
              <a:rPr lang="en-US" sz="2000" dirty="0"/>
              <a:t>The physical and psychosocial welfare of the individual student-athlete should always be the highest priority of the athletic trainer and the team physician</a:t>
            </a:r>
          </a:p>
          <a:p>
            <a:pPr marL="0" indent="0" fontAlgn="auto">
              <a:spcAft>
                <a:spcPts val="0"/>
              </a:spcAft>
              <a:buNone/>
              <a:defRPr/>
            </a:pPr>
            <a:endParaRPr lang="en-US" sz="2000" dirty="0"/>
          </a:p>
          <a:p>
            <a:pPr fontAlgn="auto">
              <a:spcAft>
                <a:spcPts val="0"/>
              </a:spcAft>
              <a:buFont typeface="Arial" pitchFamily="34" charset="0"/>
              <a:buChar char="•"/>
              <a:defRPr/>
            </a:pPr>
            <a:r>
              <a:rPr lang="en-US" sz="2000" dirty="0"/>
              <a:t>Any program that delivers athletic training services to student-athletes should always have a designated medical director</a:t>
            </a:r>
          </a:p>
          <a:p>
            <a:pPr marL="0" indent="0" fontAlgn="auto">
              <a:spcAft>
                <a:spcPts val="0"/>
              </a:spcAft>
              <a:buNone/>
              <a:defRPr/>
            </a:pPr>
            <a:endParaRPr lang="en-US" sz="2000" dirty="0"/>
          </a:p>
          <a:p>
            <a:pPr fontAlgn="auto">
              <a:spcAft>
                <a:spcPts val="0"/>
              </a:spcAft>
              <a:buFont typeface="Arial" pitchFamily="34" charset="0"/>
              <a:buChar char="•"/>
              <a:defRPr/>
            </a:pPr>
            <a:r>
              <a:rPr lang="en-US" sz="2000" dirty="0"/>
              <a:t>Sports medicine physicians and athletic trainers should always practice in a manner that integrates the best current research evidence within the preferences and values of each student-athlete</a:t>
            </a:r>
          </a:p>
          <a:p>
            <a:pPr fontAlgn="auto">
              <a:spcAft>
                <a:spcPts val="0"/>
              </a:spcAft>
              <a:buFont typeface="Arial" pitchFamily="34" charset="0"/>
              <a:buChar char="•"/>
              <a:defRPr/>
            </a:pPr>
            <a:endParaRPr lang="en-US" sz="2600" dirty="0"/>
          </a:p>
        </p:txBody>
      </p:sp>
      <p:pic>
        <p:nvPicPr>
          <p:cNvPr id="5" name="Content Placeholder 7">
            <a:extLst>
              <a:ext uri="{FF2B5EF4-FFF2-40B4-BE49-F238E27FC236}">
                <a16:creationId xmlns:a16="http://schemas.microsoft.com/office/drawing/2014/main" id="{B1986F43-D334-4FC7-AEA9-D32A6EDEFF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349119765"/>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3"/>
          <p:cNvSpPr>
            <a:spLocks noGrp="1"/>
          </p:cNvSpPr>
          <p:nvPr>
            <p:ph type="title"/>
          </p:nvPr>
        </p:nvSpPr>
        <p:spPr>
          <a:xfrm>
            <a:off x="533400" y="343298"/>
            <a:ext cx="8229600" cy="944562"/>
          </a:xfrm>
        </p:spPr>
        <p:txBody>
          <a:bodyPr/>
          <a:lstStyle/>
          <a:p>
            <a:r>
              <a:rPr lang="en-US" b="1" dirty="0">
                <a:solidFill>
                  <a:schemeClr val="accent1">
                    <a:lumMod val="75000"/>
                  </a:schemeClr>
                </a:solidFill>
              </a:rPr>
              <a:t>Independent Medical Care</a:t>
            </a:r>
          </a:p>
        </p:txBody>
      </p:sp>
      <p:sp>
        <p:nvSpPr>
          <p:cNvPr id="14338" name="Text Placeholder 4"/>
          <p:cNvSpPr>
            <a:spLocks noGrp="1"/>
          </p:cNvSpPr>
          <p:nvPr>
            <p:ph type="body" idx="1"/>
          </p:nvPr>
        </p:nvSpPr>
        <p:spPr>
          <a:xfrm>
            <a:off x="381000" y="1127918"/>
            <a:ext cx="4040188" cy="487363"/>
          </a:xfrm>
        </p:spPr>
        <p:txBody>
          <a:bodyPr/>
          <a:lstStyle/>
          <a:p>
            <a:r>
              <a:rPr lang="en-US" dirty="0">
                <a:solidFill>
                  <a:schemeClr val="tx2">
                    <a:lumMod val="60000"/>
                    <a:lumOff val="40000"/>
                  </a:schemeClr>
                </a:solidFill>
              </a:rPr>
              <a:t>Policy Examples 	</a:t>
            </a:r>
          </a:p>
        </p:txBody>
      </p:sp>
      <p:sp>
        <p:nvSpPr>
          <p:cNvPr id="6" name="Content Placeholder 5"/>
          <p:cNvSpPr>
            <a:spLocks noGrp="1"/>
          </p:cNvSpPr>
          <p:nvPr>
            <p:ph sz="half" idx="2"/>
          </p:nvPr>
        </p:nvSpPr>
        <p:spPr>
          <a:xfrm>
            <a:off x="457200" y="1905000"/>
            <a:ext cx="7772400" cy="3951288"/>
          </a:xfrm>
        </p:spPr>
        <p:txBody>
          <a:bodyPr rtlCol="0">
            <a:normAutofit/>
          </a:bodyPr>
          <a:lstStyle/>
          <a:p>
            <a:pPr fontAlgn="auto">
              <a:spcAft>
                <a:spcPts val="0"/>
              </a:spcAft>
              <a:buFont typeface="Arial" pitchFamily="34" charset="0"/>
              <a:buChar char="•"/>
              <a:defRPr/>
            </a:pPr>
            <a:r>
              <a:rPr lang="en-US" sz="2000" dirty="0"/>
              <a:t>The clinical responsibilities of an athletic trainer should always be performed in a manner that is consistent with the written or verbal instructions of a physician or standing orders and clinical management protocols that have been approved by a program’s designated medical director</a:t>
            </a:r>
          </a:p>
          <a:p>
            <a:pPr marL="0" indent="0" fontAlgn="auto">
              <a:spcAft>
                <a:spcPts val="0"/>
              </a:spcAft>
              <a:buNone/>
              <a:defRPr/>
            </a:pPr>
            <a:endParaRPr lang="en-US" sz="2000" dirty="0"/>
          </a:p>
          <a:p>
            <a:pPr fontAlgn="auto">
              <a:spcAft>
                <a:spcPts val="0"/>
              </a:spcAft>
              <a:buFont typeface="Arial" pitchFamily="34" charset="0"/>
              <a:buChar char="•"/>
              <a:defRPr/>
            </a:pPr>
            <a:r>
              <a:rPr lang="en-US" sz="2000" dirty="0"/>
              <a:t>Decisions that affect the current or future health status of a student-athlete who has an injury or illness should only be made by a properly credentialed health professional (e.g., a physician or an athletic trainer who has a physician’s authorization to make the decision)</a:t>
            </a:r>
            <a:endParaRPr lang="en-US" sz="2600" dirty="0"/>
          </a:p>
        </p:txBody>
      </p:sp>
      <p:pic>
        <p:nvPicPr>
          <p:cNvPr id="5" name="Content Placeholder 7">
            <a:extLst>
              <a:ext uri="{FF2B5EF4-FFF2-40B4-BE49-F238E27FC236}">
                <a16:creationId xmlns:a16="http://schemas.microsoft.com/office/drawing/2014/main" id="{2A881595-5771-49CE-A41F-F5623F7301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3559274312"/>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3"/>
          <p:cNvSpPr>
            <a:spLocks noGrp="1"/>
          </p:cNvSpPr>
          <p:nvPr>
            <p:ph type="title"/>
          </p:nvPr>
        </p:nvSpPr>
        <p:spPr>
          <a:xfrm>
            <a:off x="533400" y="343298"/>
            <a:ext cx="8229600" cy="944562"/>
          </a:xfrm>
        </p:spPr>
        <p:txBody>
          <a:bodyPr/>
          <a:lstStyle/>
          <a:p>
            <a:r>
              <a:rPr lang="en-US" b="1" dirty="0">
                <a:solidFill>
                  <a:schemeClr val="accent1">
                    <a:lumMod val="75000"/>
                  </a:schemeClr>
                </a:solidFill>
              </a:rPr>
              <a:t>Independent Medical Care</a:t>
            </a:r>
          </a:p>
        </p:txBody>
      </p:sp>
      <p:sp>
        <p:nvSpPr>
          <p:cNvPr id="14338" name="Text Placeholder 4"/>
          <p:cNvSpPr>
            <a:spLocks noGrp="1"/>
          </p:cNvSpPr>
          <p:nvPr>
            <p:ph type="body" idx="1"/>
          </p:nvPr>
        </p:nvSpPr>
        <p:spPr>
          <a:xfrm>
            <a:off x="381000" y="1127918"/>
            <a:ext cx="4040188" cy="487363"/>
          </a:xfrm>
        </p:spPr>
        <p:txBody>
          <a:bodyPr/>
          <a:lstStyle/>
          <a:p>
            <a:r>
              <a:rPr lang="en-US" dirty="0">
                <a:solidFill>
                  <a:schemeClr val="tx2">
                    <a:lumMod val="60000"/>
                    <a:lumOff val="40000"/>
                  </a:schemeClr>
                </a:solidFill>
              </a:rPr>
              <a:t>Policy Examples 	</a:t>
            </a:r>
          </a:p>
        </p:txBody>
      </p:sp>
      <p:sp>
        <p:nvSpPr>
          <p:cNvPr id="6" name="Content Placeholder 5"/>
          <p:cNvSpPr>
            <a:spLocks noGrp="1"/>
          </p:cNvSpPr>
          <p:nvPr>
            <p:ph sz="half" idx="2"/>
          </p:nvPr>
        </p:nvSpPr>
        <p:spPr>
          <a:xfrm>
            <a:off x="457200" y="1905000"/>
            <a:ext cx="7772400" cy="3951288"/>
          </a:xfrm>
        </p:spPr>
        <p:txBody>
          <a:bodyPr rtlCol="0">
            <a:normAutofit/>
          </a:bodyPr>
          <a:lstStyle/>
          <a:p>
            <a:pPr fontAlgn="auto">
              <a:spcAft>
                <a:spcPts val="0"/>
              </a:spcAft>
              <a:buFont typeface="Arial" pitchFamily="34" charset="0"/>
              <a:buChar char="•"/>
              <a:defRPr/>
            </a:pPr>
            <a:r>
              <a:rPr lang="en-US" sz="2000" dirty="0"/>
              <a:t>In every case that a physician has granted an athletic trainer the discretion to make decisions relating to an individual student-athlete’s injury management or sports participation status, all aspects of the care process and changes in the student-athlete’s disposition should be thoroughly documented</a:t>
            </a:r>
          </a:p>
          <a:p>
            <a:pPr marL="0" indent="0" fontAlgn="auto">
              <a:spcAft>
                <a:spcPts val="0"/>
              </a:spcAft>
              <a:buNone/>
              <a:defRPr/>
            </a:pPr>
            <a:endParaRPr lang="en-US" sz="2000" dirty="0"/>
          </a:p>
          <a:p>
            <a:pPr fontAlgn="auto">
              <a:spcAft>
                <a:spcPts val="0"/>
              </a:spcAft>
              <a:buFont typeface="Arial" pitchFamily="34" charset="0"/>
              <a:buChar char="•"/>
              <a:defRPr/>
            </a:pPr>
            <a:r>
              <a:rPr lang="en-US" sz="2000" dirty="0"/>
              <a:t>Coaches must not be allowed to impose demands that are inconsistent with guidelines and recommendations established by sports medicine and athletic training professional organizations</a:t>
            </a:r>
            <a:endParaRPr lang="en-US" sz="2800" dirty="0"/>
          </a:p>
        </p:txBody>
      </p:sp>
      <p:pic>
        <p:nvPicPr>
          <p:cNvPr id="5" name="Content Placeholder 7">
            <a:extLst>
              <a:ext uri="{FF2B5EF4-FFF2-40B4-BE49-F238E27FC236}">
                <a16:creationId xmlns:a16="http://schemas.microsoft.com/office/drawing/2014/main" id="{8023F262-5B23-4659-B11E-106CB51BD9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1567837012"/>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3"/>
          <p:cNvSpPr>
            <a:spLocks noGrp="1"/>
          </p:cNvSpPr>
          <p:nvPr>
            <p:ph type="title"/>
          </p:nvPr>
        </p:nvSpPr>
        <p:spPr>
          <a:xfrm>
            <a:off x="533400" y="343298"/>
            <a:ext cx="8229600" cy="944562"/>
          </a:xfrm>
        </p:spPr>
        <p:txBody>
          <a:bodyPr/>
          <a:lstStyle/>
          <a:p>
            <a:r>
              <a:rPr lang="en-US" b="1" dirty="0">
                <a:solidFill>
                  <a:schemeClr val="accent1">
                    <a:lumMod val="75000"/>
                  </a:schemeClr>
                </a:solidFill>
              </a:rPr>
              <a:t>Independent Medical Care</a:t>
            </a:r>
          </a:p>
        </p:txBody>
      </p:sp>
      <p:sp>
        <p:nvSpPr>
          <p:cNvPr id="14338" name="Text Placeholder 4"/>
          <p:cNvSpPr>
            <a:spLocks noGrp="1"/>
          </p:cNvSpPr>
          <p:nvPr>
            <p:ph type="body" idx="1"/>
          </p:nvPr>
        </p:nvSpPr>
        <p:spPr>
          <a:xfrm>
            <a:off x="381000" y="1127918"/>
            <a:ext cx="4040188" cy="487363"/>
          </a:xfrm>
        </p:spPr>
        <p:txBody>
          <a:bodyPr/>
          <a:lstStyle/>
          <a:p>
            <a:r>
              <a:rPr lang="en-US" dirty="0">
                <a:solidFill>
                  <a:schemeClr val="tx2">
                    <a:lumMod val="60000"/>
                    <a:lumOff val="40000"/>
                  </a:schemeClr>
                </a:solidFill>
              </a:rPr>
              <a:t>Policy Examples 	</a:t>
            </a:r>
          </a:p>
        </p:txBody>
      </p:sp>
      <p:sp>
        <p:nvSpPr>
          <p:cNvPr id="6" name="Content Placeholder 5"/>
          <p:cNvSpPr>
            <a:spLocks noGrp="1"/>
          </p:cNvSpPr>
          <p:nvPr>
            <p:ph sz="half" idx="2"/>
          </p:nvPr>
        </p:nvSpPr>
        <p:spPr>
          <a:xfrm>
            <a:off x="457200" y="1905000"/>
            <a:ext cx="7772400" cy="3951288"/>
          </a:xfrm>
        </p:spPr>
        <p:txBody>
          <a:bodyPr rtlCol="0">
            <a:normAutofit/>
          </a:bodyPr>
          <a:lstStyle/>
          <a:p>
            <a:pPr fontAlgn="auto">
              <a:spcAft>
                <a:spcPts val="0"/>
              </a:spcAft>
              <a:buFont typeface="Arial" pitchFamily="34" charset="0"/>
              <a:buChar char="•"/>
              <a:defRPr/>
            </a:pPr>
            <a:r>
              <a:rPr lang="en-US" sz="2000" dirty="0"/>
              <a:t>An athletic trainer’s role delineation and employment status should be determined through a formal administrative role for a physician who provides medical direction</a:t>
            </a:r>
          </a:p>
          <a:p>
            <a:pPr marL="0" indent="0" fontAlgn="auto">
              <a:spcAft>
                <a:spcPts val="0"/>
              </a:spcAft>
              <a:buNone/>
              <a:defRPr/>
            </a:pPr>
            <a:endParaRPr lang="en-US" sz="2000" dirty="0"/>
          </a:p>
          <a:p>
            <a:pPr fontAlgn="auto">
              <a:spcAft>
                <a:spcPts val="0"/>
              </a:spcAft>
              <a:buFont typeface="Arial" pitchFamily="34" charset="0"/>
              <a:buChar char="•"/>
              <a:defRPr/>
            </a:pPr>
            <a:r>
              <a:rPr lang="en-US" sz="2000" dirty="0"/>
              <a:t>An athletic trainer’s professional qualifications and performance evaluations must not be primarily judged by administrative personnel who lack health care expertise, particularly in the context of hiring, promotion and termination decisions</a:t>
            </a:r>
            <a:endParaRPr lang="en-US" sz="2600" dirty="0"/>
          </a:p>
        </p:txBody>
      </p:sp>
      <p:pic>
        <p:nvPicPr>
          <p:cNvPr id="5" name="Content Placeholder 7">
            <a:extLst>
              <a:ext uri="{FF2B5EF4-FFF2-40B4-BE49-F238E27FC236}">
                <a16:creationId xmlns:a16="http://schemas.microsoft.com/office/drawing/2014/main" id="{17C9CB7C-9043-4FCC-8484-5541CD1B72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3089914921"/>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3"/>
          <p:cNvSpPr>
            <a:spLocks noGrp="1"/>
          </p:cNvSpPr>
          <p:nvPr>
            <p:ph type="title"/>
          </p:nvPr>
        </p:nvSpPr>
        <p:spPr>
          <a:xfrm>
            <a:off x="533400" y="343298"/>
            <a:ext cx="8229600" cy="944562"/>
          </a:xfrm>
        </p:spPr>
        <p:txBody>
          <a:bodyPr/>
          <a:lstStyle/>
          <a:p>
            <a:r>
              <a:rPr lang="en-US" b="1" dirty="0">
                <a:solidFill>
                  <a:schemeClr val="accent1">
                    <a:lumMod val="75000"/>
                  </a:schemeClr>
                </a:solidFill>
              </a:rPr>
              <a:t>Independent Medical Care</a:t>
            </a:r>
          </a:p>
        </p:txBody>
      </p:sp>
      <p:sp>
        <p:nvSpPr>
          <p:cNvPr id="14338" name="Text Placeholder 4"/>
          <p:cNvSpPr>
            <a:spLocks noGrp="1"/>
          </p:cNvSpPr>
          <p:nvPr>
            <p:ph type="body" idx="1"/>
          </p:nvPr>
        </p:nvSpPr>
        <p:spPr>
          <a:xfrm>
            <a:off x="381000" y="1127918"/>
            <a:ext cx="4040188" cy="487363"/>
          </a:xfrm>
        </p:spPr>
        <p:txBody>
          <a:bodyPr/>
          <a:lstStyle/>
          <a:p>
            <a:r>
              <a:rPr lang="en-US" dirty="0">
                <a:solidFill>
                  <a:schemeClr val="tx2">
                    <a:lumMod val="60000"/>
                    <a:lumOff val="40000"/>
                  </a:schemeClr>
                </a:solidFill>
              </a:rPr>
              <a:t>Policy Examples 	</a:t>
            </a:r>
          </a:p>
        </p:txBody>
      </p:sp>
      <p:sp>
        <p:nvSpPr>
          <p:cNvPr id="6" name="Content Placeholder 5"/>
          <p:cNvSpPr>
            <a:spLocks noGrp="1"/>
          </p:cNvSpPr>
          <p:nvPr>
            <p:ph sz="half" idx="2"/>
          </p:nvPr>
        </p:nvSpPr>
        <p:spPr>
          <a:xfrm>
            <a:off x="457200" y="1905000"/>
            <a:ext cx="7772400" cy="3951288"/>
          </a:xfrm>
        </p:spPr>
        <p:txBody>
          <a:bodyPr rtlCol="0">
            <a:normAutofit/>
          </a:bodyPr>
          <a:lstStyle/>
          <a:p>
            <a:pPr fontAlgn="auto">
              <a:spcAft>
                <a:spcPts val="0"/>
              </a:spcAft>
              <a:buFont typeface="Arial" pitchFamily="34" charset="0"/>
              <a:buChar char="•"/>
              <a:defRPr/>
            </a:pPr>
            <a:r>
              <a:rPr lang="en-US" sz="2000" dirty="0"/>
              <a:t>Member institutions should adopt an administrative structure for delivery of integrated sports medicine and athletic training services to minimize the potential for any conflicts of interest that could adversely affect the health and well-being of student-athletes</a:t>
            </a:r>
            <a:endParaRPr lang="en-US" sz="2600" dirty="0"/>
          </a:p>
        </p:txBody>
      </p:sp>
      <p:pic>
        <p:nvPicPr>
          <p:cNvPr id="5" name="Content Placeholder 7">
            <a:extLst>
              <a:ext uri="{FF2B5EF4-FFF2-40B4-BE49-F238E27FC236}">
                <a16:creationId xmlns:a16="http://schemas.microsoft.com/office/drawing/2014/main" id="{2F5BBF19-737A-44FB-B08F-1150ACE76AB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890352754"/>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7"/>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306</TotalTime>
  <Words>622</Words>
  <Application>Microsoft Office PowerPoint</Application>
  <PresentationFormat>On-screen Show (4:3)</PresentationFormat>
  <Paragraphs>50</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ＭＳ Ｐゴシック</vt:lpstr>
      <vt:lpstr>Arial</vt:lpstr>
      <vt:lpstr>Calibri</vt:lpstr>
      <vt:lpstr>Office Theme</vt:lpstr>
      <vt:lpstr>PowerPoint Presentation</vt:lpstr>
      <vt:lpstr>Independent Medical Care</vt:lpstr>
      <vt:lpstr>Independent Medical Care</vt:lpstr>
      <vt:lpstr>Independent Medical Care</vt:lpstr>
      <vt:lpstr>Independent Medical Care</vt:lpstr>
      <vt:lpstr>Independent Medical Care</vt:lpstr>
      <vt:lpstr>Independent Medical Care</vt:lpstr>
      <vt:lpstr>Independent Medical Care</vt:lpstr>
      <vt:lpstr>Independent Medical Care</vt:lpstr>
      <vt:lpstr>Institutional Policies on the Independent Medical Care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Kaitlyn Smith</dc:creator>
  <cp:lastModifiedBy>Berkstresser, Brant</cp:lastModifiedBy>
  <cp:revision>25</cp:revision>
  <dcterms:created xsi:type="dcterms:W3CDTF">2013-07-02T18:43:56Z</dcterms:created>
  <dcterms:modified xsi:type="dcterms:W3CDTF">2023-06-27T19:57:50Z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74F762B8-7C56-497B-B420-ABEC1CF0EF95</vt:lpwstr>
  </property>
  <property fmtid="{D5CDD505-2E9C-101B-9397-08002B2CF9AE}" pid="3" name="ArticulatePath">
    <vt:lpwstr>New Logo PPT template</vt:lpwstr>
  </property>
  <property fmtid="{D5CDD505-2E9C-101B-9397-08002B2CF9AE}" pid="4" name="MSIP_Label_638202f9-8d41-4950-b014-f183e397b746_Enabled">
    <vt:lpwstr>true</vt:lpwstr>
  </property>
  <property fmtid="{D5CDD505-2E9C-101B-9397-08002B2CF9AE}" pid="5" name="MSIP_Label_638202f9-8d41-4950-b014-f183e397b746_SetDate">
    <vt:lpwstr>2023-05-22T17:19:31Z</vt:lpwstr>
  </property>
  <property fmtid="{D5CDD505-2E9C-101B-9397-08002B2CF9AE}" pid="6" name="MSIP_Label_638202f9-8d41-4950-b014-f183e397b746_Method">
    <vt:lpwstr>Standard</vt:lpwstr>
  </property>
  <property fmtid="{D5CDD505-2E9C-101B-9397-08002B2CF9AE}" pid="7" name="MSIP_Label_638202f9-8d41-4950-b014-f183e397b746_Name">
    <vt:lpwstr>defa4170-0d19-0005-0004-bc88714345d2</vt:lpwstr>
  </property>
  <property fmtid="{D5CDD505-2E9C-101B-9397-08002B2CF9AE}" pid="8" name="MSIP_Label_638202f9-8d41-4950-b014-f183e397b746_SiteId">
    <vt:lpwstr>13b3b0ce-cd75-49a4-bfea-0a03b01ff1ab</vt:lpwstr>
  </property>
  <property fmtid="{D5CDD505-2E9C-101B-9397-08002B2CF9AE}" pid="9" name="MSIP_Label_638202f9-8d41-4950-b014-f183e397b746_ActionId">
    <vt:lpwstr>06321414-342e-44fa-a2d1-654bd5aa6b26</vt:lpwstr>
  </property>
  <property fmtid="{D5CDD505-2E9C-101B-9397-08002B2CF9AE}" pid="10" name="MSIP_Label_638202f9-8d41-4950-b014-f183e397b746_ContentBits">
    <vt:lpwstr>0</vt:lpwstr>
  </property>
</Properties>
</file>