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59" r:id="rId3"/>
    <p:sldId id="273" r:id="rId4"/>
    <p:sldId id="260" r:id="rId5"/>
    <p:sldId id="261" r:id="rId6"/>
    <p:sldId id="262" r:id="rId7"/>
    <p:sldId id="263" r:id="rId8"/>
    <p:sldId id="271" r:id="rId9"/>
    <p:sldId id="266" r:id="rId10"/>
    <p:sldId id="267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9161" autoAdjust="0"/>
  </p:normalViewPr>
  <p:slideViewPr>
    <p:cSldViewPr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97E6E-1844-4B25-AFE2-E428CA7D6C44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16A17-9E07-48A2-B8FE-4991140B09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99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16A17-9E07-48A2-B8FE-4991140B09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8946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662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68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84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57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32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282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265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84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930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53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817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CD859-66A9-40B0-A234-B25B50086CE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D0C7E-B793-48C8-BA7F-E0EE26335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573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ata.org/sites/default/files/inter-association-task-force-exertional-heat-illness.pdf" TargetMode="External"/><Relationship Id="rId7" Type="http://schemas.openxmlformats.org/officeDocument/2006/relationships/image" Target="../media/image2.png"/><Relationship Id="rId2" Type="http://schemas.openxmlformats.org/officeDocument/2006/relationships/hyperlink" Target="https://www.nata.org/practice-patient-care/health-issues/heat-illnes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dc.gov/nceh/hsb/extreme/Heat_Illness/index.html" TargetMode="External"/><Relationship Id="rId5" Type="http://schemas.openxmlformats.org/officeDocument/2006/relationships/hyperlink" Target="http://ksi.uconn.edu/prevention/heat-acclimatization/" TargetMode="External"/><Relationship Id="rId4" Type="http://schemas.openxmlformats.org/officeDocument/2006/relationships/hyperlink" Target="http://www.nws.noaa.gov/os/heat/index.shtml#heatindex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667" y="228600"/>
            <a:ext cx="8232665" cy="3593599"/>
          </a:xfrm>
          <a:prstGeom prst="rect">
            <a:avLst/>
          </a:prstGeom>
        </p:spPr>
      </p:pic>
      <p:sp>
        <p:nvSpPr>
          <p:cNvPr id="3" name="Text Placeholder 3"/>
          <p:cNvSpPr txBox="1">
            <a:spLocks/>
          </p:cNvSpPr>
          <p:nvPr/>
        </p:nvSpPr>
        <p:spPr>
          <a:xfrm>
            <a:off x="266699" y="4191000"/>
            <a:ext cx="8610600" cy="2286001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en-US" sz="2200" b="1" dirty="0">
                <a:solidFill>
                  <a:schemeClr val="accent1">
                    <a:lumMod val="75000"/>
                  </a:schemeClr>
                </a:solidFill>
                <a:latin typeface="Arial" charset="0"/>
                <a:ea typeface="ＭＳ Ｐゴシック" pitchFamily="34" charset="-128"/>
                <a:cs typeface="Arial" charset="0"/>
              </a:rPr>
              <a:t>Heat Illness in Intercollegiate Athletics</a:t>
            </a:r>
          </a:p>
          <a:p>
            <a:pPr marL="0" indent="0" algn="ctr" defTabSz="457200" fontAlgn="base">
              <a:spcBef>
                <a:spcPct val="0"/>
              </a:spcBef>
              <a:spcAft>
                <a:spcPct val="0"/>
              </a:spcAft>
              <a:buNone/>
            </a:pPr>
            <a:endParaRPr lang="en-US" sz="1000" dirty="0">
              <a:solidFill>
                <a:schemeClr val="accent1">
                  <a:lumMod val="75000"/>
                </a:schemeClr>
              </a:solidFill>
              <a:latin typeface="Arial" charset="0"/>
              <a:ea typeface="ＭＳ Ｐゴシック" pitchFamily="34" charset="-128"/>
              <a:cs typeface="Arial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4714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84DE2-C13E-4DF9-BF68-7A934385B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AAA453-23A5-475F-AB82-FBF93BBCD3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1700" dirty="0"/>
              <a:t>National Athletic Trainers’ Association Position Statement: Exertional Heat Illnesses (2015)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1700" dirty="0">
                <a:hlinkClick r:id="rId2"/>
              </a:rPr>
              <a:t>https://www.nata.org/practice-patient-care/health-issues/heat-illness</a:t>
            </a:r>
            <a:endParaRPr lang="en-US" sz="17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7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1700" dirty="0"/>
              <a:t>National Athletic Trainers’ Association consensus statement (2003)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1700" dirty="0">
                <a:hlinkClick r:id="rId3"/>
              </a:rPr>
              <a:t>https://www.nata.org/sites/default/files/inter-association-task-force-exertional-heat-illness.pdf</a:t>
            </a:r>
            <a:endParaRPr lang="en-US" sz="17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7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1700" dirty="0"/>
              <a:t>National Weather Service</a:t>
            </a:r>
          </a:p>
          <a:p>
            <a:pPr marL="0" indent="0">
              <a:buNone/>
              <a:defRPr/>
            </a:pPr>
            <a:r>
              <a:rPr lang="en-US" sz="1700" dirty="0">
                <a:hlinkClick r:id="rId4"/>
              </a:rPr>
              <a:t>http://www.nws.noaa.gov/os/heat/index.shtml#heatindex</a:t>
            </a:r>
            <a:r>
              <a:rPr lang="en-US" sz="1700" dirty="0"/>
              <a:t> 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17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1700" dirty="0"/>
              <a:t>Korey Stringer Institute. </a:t>
            </a:r>
            <a:r>
              <a:rPr lang="en-US" sz="1700" dirty="0">
                <a:hlinkClick r:id="rId5"/>
              </a:rPr>
              <a:t>http://ksi.uconn.edu/prevention/heat-acclimatization/</a:t>
            </a:r>
            <a:endParaRPr lang="en-US" sz="1700" dirty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US" sz="1700" dirty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r>
              <a:rPr lang="en-US" sz="1700" dirty="0"/>
              <a:t>CDC </a:t>
            </a:r>
            <a:r>
              <a:rPr lang="en-US" sz="1700" dirty="0">
                <a:hlinkClick r:id="rId6"/>
              </a:rPr>
              <a:t>https://www.cdc.gov/nceh/hsb/extreme/Heat_Illness/index.html</a:t>
            </a:r>
            <a:endParaRPr lang="en-US" sz="1700" dirty="0"/>
          </a:p>
          <a:p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A7E621F6-2C20-46EA-A53B-DD9D5052AD1B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74878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023C9-9D63-4E2D-847A-8D88ECA6A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Exertional Heat Illness Prevention 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C89CEF-7D2E-4853-8313-9BEC8BCBD7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1800" dirty="0"/>
              <a:t>Identification of those athletes more predisposed or have previous history </a:t>
            </a:r>
            <a:r>
              <a:rPr lang="en-US" sz="1800" dirty="0">
                <a:solidFill>
                  <a:srgbClr val="FF0000"/>
                </a:solidFill>
              </a:rPr>
              <a:t>(Insert list of particular student-athletes here as needed)</a:t>
            </a:r>
          </a:p>
          <a:p>
            <a:pPr>
              <a:defRPr/>
            </a:pPr>
            <a:r>
              <a:rPr lang="en-US" sz="1800" dirty="0"/>
              <a:t>Special considerations and modifications are needed for those wearing protective equipment during periods of high heat stress</a:t>
            </a:r>
          </a:p>
          <a:p>
            <a:pPr>
              <a:defRPr/>
            </a:pPr>
            <a:r>
              <a:rPr lang="en-US" sz="1800" dirty="0"/>
              <a:t>Acclimatize athletes over a period of 7-14 days when possible</a:t>
            </a:r>
          </a:p>
          <a:p>
            <a:pPr>
              <a:defRPr/>
            </a:pPr>
            <a:r>
              <a:rPr lang="en-US" sz="1800" dirty="0"/>
              <a:t>Educate athletes on prevention, recognition, treatment, risks, and how to pre-hydrate and rehydrate properly</a:t>
            </a:r>
          </a:p>
          <a:p>
            <a:pPr>
              <a:defRPr/>
            </a:pPr>
            <a:r>
              <a:rPr lang="en-US" sz="1800" dirty="0"/>
              <a:t>Encourage proper sleeping, nutrition, dress and rest breaks to athletes</a:t>
            </a:r>
          </a:p>
          <a:p>
            <a:pPr>
              <a:defRPr/>
            </a:pPr>
            <a:r>
              <a:rPr lang="en-US" sz="1800" dirty="0"/>
              <a:t>Weigh athletes to determine pre and post exercise weight to ensure proper rehydration</a:t>
            </a:r>
          </a:p>
          <a:p>
            <a:pPr>
              <a:defRPr/>
            </a:pPr>
            <a:r>
              <a:rPr lang="en-US" sz="1800" dirty="0"/>
              <a:t>Check conditions and develop guidelines and modifications for exercise based on the wet bulb globe temperature </a:t>
            </a:r>
            <a:r>
              <a:rPr lang="en-US" sz="1800" dirty="0">
                <a:solidFill>
                  <a:srgbClr val="FF0000"/>
                </a:solidFill>
              </a:rPr>
              <a:t>(insert specific institutional guidelines here as needed)</a:t>
            </a:r>
          </a:p>
          <a:p>
            <a:endParaRPr lang="en-US" sz="1800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0568F239-4A5D-40BF-B05C-4977BD7F61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871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orget Heat Index. Wet Bulb Globe Temperature Is Where It's At. - DTN">
            <a:extLst>
              <a:ext uri="{FF2B5EF4-FFF2-40B4-BE49-F238E27FC236}">
                <a16:creationId xmlns:a16="http://schemas.microsoft.com/office/drawing/2014/main" id="{1770DD53-D2C1-4C25-96C3-4D98DBAB9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271463"/>
            <a:ext cx="6915150" cy="6315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03664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0EF860-1B06-4ED5-841C-FA8D5643F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Heat Cramps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A0D42-12C3-4559-824B-9A92BE92B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defRPr/>
            </a:pPr>
            <a:r>
              <a:rPr lang="en-US" dirty="0"/>
              <a:t>Heat (muscle) cramps tend to occur later in activity with muscle fatigue</a:t>
            </a:r>
          </a:p>
          <a:p>
            <a:pPr>
              <a:defRPr/>
            </a:pPr>
            <a:r>
              <a:rPr lang="en-US" dirty="0"/>
              <a:t>Dehydration, diet, and large losses of sodium and other electrolytes increase the risk of muscle cramps</a:t>
            </a:r>
          </a:p>
          <a:p>
            <a:pPr>
              <a:defRPr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Recognition:</a:t>
            </a:r>
            <a:r>
              <a:rPr lang="en-US" b="1" dirty="0">
                <a:solidFill>
                  <a:srgbClr val="EF2B2D"/>
                </a:solidFill>
              </a:rPr>
              <a:t> </a:t>
            </a:r>
            <a:r>
              <a:rPr lang="en-US" dirty="0"/>
              <a:t>Intense pain in muscles and persistent muscle contractions after prolonged exercise, most often with exercise in heat</a:t>
            </a:r>
          </a:p>
          <a:p>
            <a:pPr>
              <a:defRPr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Treatment:</a:t>
            </a:r>
            <a:r>
              <a:rPr lang="en-US" b="1" dirty="0">
                <a:solidFill>
                  <a:srgbClr val="EF2B2D"/>
                </a:solidFill>
              </a:rPr>
              <a:t> </a:t>
            </a:r>
            <a:r>
              <a:rPr lang="en-US" dirty="0"/>
              <a:t>Regain normal hydration status and replace sodium losses via an electrolyte drink or other sodium source</a:t>
            </a:r>
          </a:p>
          <a:p>
            <a:pPr lvl="1">
              <a:defRPr/>
            </a:pPr>
            <a:r>
              <a:rPr lang="en-US" dirty="0"/>
              <a:t> Salty sweaters may need additional sodium earlier in activity</a:t>
            </a:r>
          </a:p>
          <a:p>
            <a:pPr lvl="1">
              <a:defRPr/>
            </a:pPr>
            <a:r>
              <a:rPr lang="en-US" dirty="0"/>
              <a:t>Light stretching, relaxation of involved muscles</a:t>
            </a:r>
          </a:p>
          <a:p>
            <a:pPr>
              <a:defRPr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Return to play Considerations: </a:t>
            </a:r>
            <a:r>
              <a:rPr lang="en-US" dirty="0"/>
              <a:t>Student-athletes should be assessed to determine if they can return to participation</a:t>
            </a:r>
          </a:p>
          <a:p>
            <a:pPr lvl="1">
              <a:defRPr/>
            </a:pPr>
            <a:r>
              <a:rPr lang="en-US" dirty="0"/>
              <a:t>Diet, rehydration practices, electrolyte consumption, fitness status and level of acclimatization and use of dietary supplements should be assessed and possibly modified</a:t>
            </a:r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5EECE67E-D411-400B-BB17-0793B43BBA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4928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41644-4482-4724-884C-029EFCAC9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Heat Exhaustion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98EFF8-1AB8-483D-8AEC-DC6BE5F693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defRPr/>
            </a:pPr>
            <a:r>
              <a:rPr lang="en-US" dirty="0"/>
              <a:t>Heat exhaustion is a moderate heat illness that occurs when the student-athlete continues physical activity after they start suffering from the ill effects of heat, like dehydration</a:t>
            </a:r>
          </a:p>
          <a:p>
            <a:pPr>
              <a:defRPr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Recognition:</a:t>
            </a:r>
            <a:r>
              <a:rPr lang="en-US" dirty="0">
                <a:solidFill>
                  <a:srgbClr val="EF2B2D"/>
                </a:solidFill>
              </a:rPr>
              <a:t> </a:t>
            </a:r>
            <a:r>
              <a:rPr lang="en-US" dirty="0"/>
              <a:t>Physical fatigue, dehydration and or electrolyte depletion, coordination loss, fainting, dizziness, profuse sweating, pale skin, headache, nausea, vomiting, diarrhea, stomach/intestinal cramps, rapid recovery with treatment</a:t>
            </a:r>
          </a:p>
          <a:p>
            <a:pPr>
              <a:defRPr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Treatment: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/>
              <a:t>Remove student-athlete from play to a shaded or air conditioned area, remove excess clothing and equipment</a:t>
            </a:r>
          </a:p>
          <a:p>
            <a:pPr lvl="1">
              <a:defRPr/>
            </a:pPr>
            <a:r>
              <a:rPr lang="en-US" dirty="0"/>
              <a:t>Cool student-athlete with legs propped above heart level</a:t>
            </a:r>
          </a:p>
          <a:p>
            <a:pPr lvl="1">
              <a:defRPr/>
            </a:pPr>
            <a:r>
              <a:rPr lang="en-US" dirty="0"/>
              <a:t> If not nauseated, or vomiting rehydrate with chilled water or sports drink</a:t>
            </a:r>
          </a:p>
          <a:p>
            <a:pPr lvl="1">
              <a:defRPr/>
            </a:pPr>
            <a:r>
              <a:rPr lang="en-US" dirty="0"/>
              <a:t> If student-athlete cannot take fluids orally intravenous fluids are indicated</a:t>
            </a:r>
          </a:p>
          <a:p>
            <a:pPr lvl="1">
              <a:defRPr/>
            </a:pPr>
            <a:r>
              <a:rPr lang="en-US" dirty="0"/>
              <a:t> Transport to an emergency facility if rapid improvement is not noted with prescribed treatment.</a:t>
            </a:r>
          </a:p>
          <a:p>
            <a:pPr>
              <a:defRPr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Return to play Considerations: </a:t>
            </a:r>
            <a:r>
              <a:rPr lang="en-US" dirty="0"/>
              <a:t>Student-athlete should be symptom free and fully hydrated </a:t>
            </a:r>
          </a:p>
          <a:p>
            <a:pPr lvl="1">
              <a:defRPr/>
            </a:pPr>
            <a:r>
              <a:rPr lang="en-US" dirty="0"/>
              <a:t>Clearance from a physician or at least consultation with a physician is recommended</a:t>
            </a:r>
          </a:p>
          <a:p>
            <a:pPr lvl="1">
              <a:defRPr/>
            </a:pPr>
            <a:r>
              <a:rPr lang="en-US" dirty="0"/>
              <a:t>Underlying conditions or illness needs to be ruled out</a:t>
            </a:r>
          </a:p>
          <a:p>
            <a:pPr lvl="1">
              <a:defRPr/>
            </a:pPr>
            <a:r>
              <a:rPr lang="en-US" dirty="0"/>
              <a:t>Intense practice in heat should be avoided for at least one day</a:t>
            </a:r>
          </a:p>
          <a:p>
            <a:pPr lvl="1">
              <a:defRPr/>
            </a:pPr>
            <a:r>
              <a:rPr lang="en-US" dirty="0"/>
              <a:t>If lack of acclimatization or inadequate fitness level was the cause of illness, correct this before the student-athlete returns to full-intensity training in heat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44BB114B-DEC3-45F6-A8B4-BACA59EE35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128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1FC3E-7BFC-431E-9A51-E149929C3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Exertional Heat Stroke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61667-50D4-4495-91DA-D5016DC6E4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 dirty="0"/>
              <a:t>Heat Stroke is a severe heat illness that occurs when a student-athlete’s body created more heat than it can release, due to the strain of exercising in the heat</a:t>
            </a:r>
          </a:p>
          <a:p>
            <a:pPr>
              <a:defRPr/>
            </a:pPr>
            <a:r>
              <a:rPr lang="en-US" dirty="0"/>
              <a:t>This results in a rapid increase in core body temperature, which can lead to permanent disability or even death if left untreated</a:t>
            </a:r>
          </a:p>
          <a:p>
            <a:pPr>
              <a:defRPr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Recognition: </a:t>
            </a:r>
            <a:r>
              <a:rPr lang="en-US" dirty="0"/>
              <a:t>Increase in core body temperature, usually above 104°F</a:t>
            </a:r>
          </a:p>
          <a:p>
            <a:pPr lvl="1">
              <a:defRPr/>
            </a:pPr>
            <a:r>
              <a:rPr lang="en-US" dirty="0"/>
              <a:t> Central nervous system dysfunction(CNS) (altered consciousness, seizures, confusion, emotional instability irrational behavior or decreased mental acuity</a:t>
            </a:r>
          </a:p>
          <a:p>
            <a:pPr lvl="1">
              <a:defRPr/>
            </a:pPr>
            <a:r>
              <a:rPr lang="en-US" dirty="0"/>
              <a:t>Other indicators include: nausea, vomiting, diarrhea, headache, dizziness, weakness, hot and wet or dry skin, increased heart rate, decreased blood pressure or fast breathing, dehydration, and combativeness</a:t>
            </a:r>
          </a:p>
          <a:p>
            <a:pPr>
              <a:defRPr/>
            </a:pP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Treatment:</a:t>
            </a:r>
            <a:r>
              <a:rPr lang="en-US" dirty="0">
                <a:solidFill>
                  <a:srgbClr val="EF2B2D"/>
                </a:solidFill>
              </a:rPr>
              <a:t> </a:t>
            </a:r>
            <a:r>
              <a:rPr lang="en-US" b="1" i="1" u="sng" dirty="0"/>
              <a:t>AGGRESSIVE AND IMMEDIATE </a:t>
            </a:r>
            <a:r>
              <a:rPr lang="en-US" dirty="0"/>
              <a:t>whole body cooling</a:t>
            </a:r>
          </a:p>
          <a:p>
            <a:pPr lvl="1">
              <a:defRPr/>
            </a:pPr>
            <a:r>
              <a:rPr lang="en-US" dirty="0"/>
              <a:t>Cold water immersion (35°- 38° F) within minutes is the best treatment until core temperature reaches 101° - 102°F</a:t>
            </a:r>
          </a:p>
          <a:p>
            <a:pPr lvl="1">
              <a:defRPr/>
            </a:pPr>
            <a:r>
              <a:rPr lang="en-US" dirty="0"/>
              <a:t>Contact emergency medical services for transport</a:t>
            </a:r>
          </a:p>
          <a:p>
            <a:pPr lvl="1">
              <a:defRPr/>
            </a:pPr>
            <a:r>
              <a:rPr lang="en-US" dirty="0"/>
              <a:t>Monitor airway, breathing, circulation, core temperature, and CNS</a:t>
            </a:r>
          </a:p>
          <a:p>
            <a:pPr lvl="1">
              <a:defRPr/>
            </a:pPr>
            <a:r>
              <a:rPr lang="en-US" dirty="0"/>
              <a:t>If immersion is not possible use alternate methods such as spraying the body with cold water, fans, ice bags or cold towels (replaced frequently), and transport immediately to a medical facility.  </a:t>
            </a:r>
            <a:r>
              <a:rPr lang="en-US" b="1" i="1" dirty="0"/>
              <a:t>COOL THEN TRANSPORT!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AF52228A-33D0-45F8-AF14-E43ECBB1407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379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884CB-3D66-4A5E-8160-B9CB33BC1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Exertional Heat Stroke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BA4E18-818D-4082-823C-AE6752DF9E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2383"/>
            <a:ext cx="8229600" cy="4525963"/>
          </a:xfrm>
        </p:spPr>
        <p:txBody>
          <a:bodyPr>
            <a:normAutofit/>
          </a:bodyPr>
          <a:lstStyle/>
          <a:p>
            <a:r>
              <a:rPr lang="en-US" sz="22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Return to play Considerations: </a:t>
            </a:r>
            <a:r>
              <a:rPr lang="en-US" sz="2200" dirty="0"/>
              <a:t>Physician clearance is necessary before return to physical activity</a:t>
            </a:r>
          </a:p>
          <a:p>
            <a:pPr lvl="1"/>
            <a:r>
              <a:rPr lang="en-US" sz="2200" dirty="0"/>
              <a:t>The severity of the incident should designate the length of recovery time</a:t>
            </a:r>
          </a:p>
          <a:p>
            <a:pPr lvl="1"/>
            <a:r>
              <a:rPr lang="en-US" sz="2200" dirty="0"/>
              <a:t>The student-athlete should avoid exercise for the minimum of one week after release from medical care</a:t>
            </a:r>
          </a:p>
          <a:p>
            <a:pPr lvl="1"/>
            <a:r>
              <a:rPr lang="en-US" sz="2200" dirty="0"/>
              <a:t>Underlying conditions or illness needs to be ruled out</a:t>
            </a:r>
          </a:p>
          <a:p>
            <a:pPr lvl="1"/>
            <a:r>
              <a:rPr lang="en-US" sz="2200" dirty="0"/>
              <a:t>A gradual return to physical activity should begin under the supervision of an certified athletic trainer or other qualified medical professional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C95D3ADB-B143-42AB-B0EC-B61D19F9A91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885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C7894-9D24-4545-8169-9B6462AE2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Tips for Coaches and Student-Athletes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455BB-747D-402E-ABCA-F6507C8A84E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Coaches and Administrators</a:t>
            </a:r>
          </a:p>
          <a:p>
            <a:pPr lvl="1">
              <a:defRPr/>
            </a:pPr>
            <a:r>
              <a:rPr lang="en-US" dirty="0"/>
              <a:t>Be aware of temperature and humidity levels</a:t>
            </a:r>
          </a:p>
          <a:p>
            <a:pPr lvl="2">
              <a:defRPr/>
            </a:pPr>
            <a:r>
              <a:rPr lang="en-US" dirty="0"/>
              <a:t>Change practice length, intensity and equipment use as the levels rise</a:t>
            </a:r>
          </a:p>
          <a:p>
            <a:pPr lvl="1">
              <a:defRPr/>
            </a:pPr>
            <a:r>
              <a:rPr lang="en-US" dirty="0"/>
              <a:t>Remind student-athletes to drink regularly</a:t>
            </a:r>
          </a:p>
          <a:p>
            <a:pPr lvl="2">
              <a:defRPr/>
            </a:pPr>
            <a:r>
              <a:rPr lang="en-US" dirty="0"/>
              <a:t>Schedule frequent fluid breaks and increase the frequency as heat and humidity levels rise</a:t>
            </a:r>
          </a:p>
          <a:p>
            <a:pPr lvl="1">
              <a:defRPr/>
            </a:pPr>
            <a:r>
              <a:rPr lang="en-US" dirty="0"/>
              <a:t>Know the signs and symptoms of heat illness and get student-athletes checked out by medical staff</a:t>
            </a:r>
          </a:p>
          <a:p>
            <a:pPr lvl="1">
              <a:defRPr/>
            </a:pPr>
            <a:r>
              <a:rPr lang="en-US" dirty="0"/>
              <a:t>Have an emergency action plan for obtaining medical services and know the plan and how to carry it out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A0B5A4-D549-442F-B0E4-334552F0BD2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Student Athletes</a:t>
            </a:r>
          </a:p>
          <a:p>
            <a:pPr lvl="1">
              <a:defRPr/>
            </a:pPr>
            <a:r>
              <a:rPr lang="en-US" dirty="0"/>
              <a:t>Hydrate properly before, during and after exercise</a:t>
            </a:r>
          </a:p>
          <a:p>
            <a:pPr lvl="1">
              <a:defRPr/>
            </a:pPr>
            <a:r>
              <a:rPr lang="en-US" dirty="0"/>
              <a:t>Know that nutritional supplements especially those with caffeine can have a negative impact on hydration and or increase metabolism and heat production </a:t>
            </a:r>
          </a:p>
          <a:p>
            <a:pPr lvl="1">
              <a:defRPr/>
            </a:pPr>
            <a:r>
              <a:rPr lang="en-US" dirty="0"/>
              <a:t>Know that certain medications can have similar effects as supplements, e.g. antihistamines, decongestants, certain asthma medication, Ritalin, diuretics and alcohol</a:t>
            </a:r>
          </a:p>
          <a:p>
            <a:pPr lvl="1">
              <a:defRPr/>
            </a:pPr>
            <a:r>
              <a:rPr lang="en-US" dirty="0"/>
              <a:t>Know the signs and symptoms of heat illness and report them</a:t>
            </a:r>
          </a:p>
          <a:p>
            <a:pPr lvl="1"/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406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F3CFB-65D9-4050-9C75-75F9DDE70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Heat Acclimatization Recommendations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115B86-3600-403E-AC25-A83005A138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84282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3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NCAA Football:  Allow a 14 day heat acclimatization period prior to full-scale athletic participation</a:t>
            </a:r>
          </a:p>
          <a:p>
            <a:pPr marL="0" indent="0" fontAlgn="auto">
              <a:spcAft>
                <a:spcPts val="0"/>
              </a:spcAft>
              <a:buNone/>
              <a:defRPr/>
            </a:pPr>
            <a:r>
              <a:rPr lang="en-US" sz="3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Day 1-5: only 1 practice/day</a:t>
            </a:r>
          </a:p>
          <a:p>
            <a:pPr>
              <a:defRPr/>
            </a:pPr>
            <a:r>
              <a:rPr lang="en-US" sz="2600" dirty="0"/>
              <a:t>If interrupted by weather or heat, practice begin once safe but total time does not exceed 3 hours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600" dirty="0"/>
              <a:t>1 hr. walk-through permitted, but need at least 3 hr. recovery between practice and walk-through</a:t>
            </a:r>
          </a:p>
          <a:p>
            <a:pPr>
              <a:buFont typeface="Arial"/>
              <a:buChar char="•"/>
              <a:defRPr/>
            </a:pPr>
            <a:r>
              <a:rPr lang="en-US" sz="2600" dirty="0"/>
              <a:t>Day 1, 2: Only helmet worn. Day 3-5: Only helmet and shoulder pads</a:t>
            </a:r>
          </a:p>
          <a:p>
            <a:pPr marL="0" indent="0">
              <a:buNone/>
              <a:defRPr/>
            </a:pPr>
            <a:r>
              <a:rPr lang="en-US" sz="30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Day 6-14: All protective equipment and full contact can begin</a:t>
            </a:r>
          </a:p>
          <a:p>
            <a:pPr>
              <a:defRPr/>
            </a:pPr>
            <a:r>
              <a:rPr lang="en-US" sz="2600" dirty="0"/>
              <a:t>Two-a-day practices now discontinued at NCAA level</a:t>
            </a:r>
          </a:p>
          <a:p>
            <a:pPr lvl="1">
              <a:defRPr/>
            </a:pPr>
            <a:r>
              <a:rPr lang="en-US" sz="2200" dirty="0"/>
              <a:t>A second session may include walkthroughs or meetings but no helmets, pads or conditioning</a:t>
            </a:r>
            <a:endParaRPr lang="en-US" sz="22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>
              <a:defRPr/>
            </a:pPr>
            <a:r>
              <a:rPr lang="en-US" sz="2600" dirty="0"/>
              <a:t>All sessions must be separated by a 3 hr. recovery time</a:t>
            </a:r>
          </a:p>
          <a:p>
            <a:pPr lvl="1">
              <a:defRPr/>
            </a:pPr>
            <a:r>
              <a:rPr lang="en-US" sz="2400" dirty="0"/>
              <a:t>Time spent receiving medical treatment and eating meals may be included as part of the recovery time</a:t>
            </a:r>
            <a:endParaRPr lang="en-US" sz="2200" dirty="0"/>
          </a:p>
          <a:p>
            <a:pPr>
              <a:defRPr/>
            </a:pPr>
            <a:r>
              <a:rPr lang="en-US" sz="2600" dirty="0"/>
              <a:t>Multiple practice sessions should not exceed 3 hours, and athletes should not participate in more than 5 total hours in one day</a:t>
            </a:r>
          </a:p>
          <a:p>
            <a:pPr lvl="1">
              <a:defRPr/>
            </a:pPr>
            <a:r>
              <a:rPr lang="en-US" sz="2600" dirty="0"/>
              <a:t>Warm-up, stretching, cool down, walk-through, conditioning, weight lifting are included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Content Placeholder 7">
            <a:extLst>
              <a:ext uri="{FF2B5EF4-FFF2-40B4-BE49-F238E27FC236}">
                <a16:creationId xmlns:a16="http://schemas.microsoft.com/office/drawing/2014/main" id="{B0EDBD17-813F-45CB-9F3F-E1EFF1D9DB3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5715000"/>
            <a:ext cx="2362200" cy="1031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362784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1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4699</TotalTime>
  <Words>1212</Words>
  <Application>Microsoft Office PowerPoint</Application>
  <PresentationFormat>On-screen Show (4:3)</PresentationFormat>
  <Paragraphs>88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ＭＳ Ｐゴシック</vt:lpstr>
      <vt:lpstr>Arial</vt:lpstr>
      <vt:lpstr>Calibri</vt:lpstr>
      <vt:lpstr>Office Theme</vt:lpstr>
      <vt:lpstr>PowerPoint Presentation</vt:lpstr>
      <vt:lpstr>Exertional Heat Illness Prevention </vt:lpstr>
      <vt:lpstr>PowerPoint Presentation</vt:lpstr>
      <vt:lpstr>Heat Cramps</vt:lpstr>
      <vt:lpstr>Heat Exhaustion</vt:lpstr>
      <vt:lpstr>Exertional Heat Stroke</vt:lpstr>
      <vt:lpstr>Exertional Heat Stroke</vt:lpstr>
      <vt:lpstr>Tips for Coaches and Student-Athletes</vt:lpstr>
      <vt:lpstr>Heat Acclimatization Recommendations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Kaitlyn Smith</dc:creator>
  <cp:lastModifiedBy>Berkstresser, Brant</cp:lastModifiedBy>
  <cp:revision>34</cp:revision>
  <dcterms:created xsi:type="dcterms:W3CDTF">2013-07-02T18:43:56Z</dcterms:created>
  <dcterms:modified xsi:type="dcterms:W3CDTF">2023-05-16T21:13:32Z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A6F268E2-EBD3-41AB-9EB2-435509379D33</vt:lpwstr>
  </property>
  <property fmtid="{D5CDD505-2E9C-101B-9397-08002B2CF9AE}" pid="3" name="ArticulatePath">
    <vt:lpwstr>New Logo PPT template</vt:lpwstr>
  </property>
</Properties>
</file>