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8" r:id="rId5"/>
    <p:sldId id="274" r:id="rId6"/>
    <p:sldId id="28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28" autoAdjust="0"/>
  </p:normalViewPr>
  <p:slideViewPr>
    <p:cSldViewPr>
      <p:cViewPr varScale="1">
        <p:scale>
          <a:sx n="103" d="100"/>
          <a:sy n="103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8A3F3D-F541-4746-8F2E-1204A54725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12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8A3F3D-F541-4746-8F2E-1204A547253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597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a.org/sites/default/files/EmergencyPlanningInAthletic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2.png"/><Relationship Id="rId5" Type="http://schemas.openxmlformats.org/officeDocument/2006/relationships/hyperlink" Target="https://ksi.uconn.edu/prevention/emergency-action-plans/" TargetMode="External"/><Relationship Id="rId4" Type="http://schemas.openxmlformats.org/officeDocument/2006/relationships/hyperlink" Target="https://ksi.uconn.edu/wp-content/uploads/sites/1222/2022/03/NATA-News-February-2022-Scarneo-Miller-Yeargin.pd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Emergency Action Planning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Directions for 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Provide names of roads and entrances to be used, include: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/>
              <a:t>Preferred Directions/Entrances to Facility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/>
              <a:t>Name of Facility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/>
              <a:t>Important landmarks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When giving directions make sure there are no gates or doors that have to be unlocked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800" dirty="0">
                <a:solidFill>
                  <a:srgbClr val="FF0000"/>
                </a:solidFill>
              </a:rPr>
              <a:t>Insert specific information on gates/doors that need to be locked/unlocked</a:t>
            </a:r>
          </a:p>
          <a:p>
            <a:pPr marL="45720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15E16295-A66C-4806-8D81-D38EABE76F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59309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Responsibility for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Provide documentation of actions taken during emergency and evaluation of emergency response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Persons responsible for documentation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FF0000"/>
                </a:solidFill>
              </a:rPr>
              <a:t>Insert institutional information here</a:t>
            </a:r>
            <a:endParaRPr lang="en-US" sz="16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Institutional personnel training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Include the personnel involved, what EAP’s were covered, signatures and dates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FF0000"/>
                </a:solidFill>
              </a:rPr>
              <a:t>Insert institutional information here</a:t>
            </a:r>
            <a:endParaRPr lang="en-US" sz="16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Equipment maintenance</a:t>
            </a:r>
            <a:endParaRPr lang="en-US" sz="16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Specify who and how equipment should be maintained and include a location for documentation of equipment maintenance.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/>
              <a:t>IE: “All AED’s will be checked weekly to ensure proper functioning”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FF0000"/>
                </a:solidFill>
              </a:rPr>
              <a:t>Insert institutional information here</a:t>
            </a:r>
            <a:endParaRPr lang="en-US" sz="16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EAPs should be reviewed and rehearsed annually, and documentation should be made if there were any modifications to the plan.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FF0000"/>
                </a:solidFill>
              </a:rPr>
              <a:t>Insert institutional plans for EAP rehearsal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6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6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E04AB73E-5E51-429C-A163-27C7C926B8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6025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513" y="1144588"/>
            <a:ext cx="8853487" cy="4981575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200" dirty="0"/>
              <a:t>National Athletic Trainers’ Association Position Statement: Emergency Planning in Athletics (2002)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200" dirty="0">
                <a:latin typeface="+mj-lt"/>
                <a:hlinkClick r:id="rId3"/>
              </a:rPr>
              <a:t>https://www.nata.org/sites/default/files/EmergencyPlanningInAthletics.pdf</a:t>
            </a:r>
            <a:endParaRPr lang="en-US" sz="1200" dirty="0">
              <a:latin typeface="+mj-lt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200" dirty="0">
              <a:latin typeface="+mj-lt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200" dirty="0" err="1">
                <a:latin typeface="+mj-lt"/>
              </a:rPr>
              <a:t>Scarneo</a:t>
            </a:r>
            <a:r>
              <a:rPr lang="en-US" sz="1200" dirty="0">
                <a:latin typeface="+mj-lt"/>
              </a:rPr>
              <a:t>-Miller, Samantha and </a:t>
            </a:r>
            <a:r>
              <a:rPr lang="en-US" sz="1200" dirty="0" err="1">
                <a:latin typeface="+mj-lt"/>
              </a:rPr>
              <a:t>Yeargin</a:t>
            </a:r>
            <a:r>
              <a:rPr lang="en-US" sz="1200" dirty="0">
                <a:latin typeface="+mj-lt"/>
              </a:rPr>
              <a:t>, Susan.  Knowing the Difference, Developing and Differentiating Institution-Specific Health Care Administration Documents.  NATA News,  February 2022. </a:t>
            </a:r>
            <a:r>
              <a:rPr lang="en-US" sz="1200" dirty="0">
                <a:latin typeface="+mj-lt"/>
                <a:hlinkClick r:id="rId4"/>
              </a:rPr>
              <a:t>https://ksi.uconn.edu/wp-content/uploads/sites/1222/2022/03/NATA-News-February-2022-Scarneo-Miller-Yeargin.pdf</a:t>
            </a:r>
            <a:endParaRPr lang="en-US" sz="1200" dirty="0">
              <a:latin typeface="+mj-lt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200" dirty="0">
              <a:latin typeface="+mj-lt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200" dirty="0">
                <a:latin typeface="+mj-lt"/>
              </a:rPr>
              <a:t>Emergency Action Plans.  </a:t>
            </a:r>
            <a:r>
              <a:rPr lang="en-US" sz="1200" i="1" dirty="0">
                <a:latin typeface="+mj-lt"/>
              </a:rPr>
              <a:t>Korey Stringer Institute. </a:t>
            </a:r>
            <a:r>
              <a:rPr lang="en-US" sz="1200" i="1" dirty="0">
                <a:latin typeface="+mj-lt"/>
                <a:hlinkClick r:id="rId5"/>
              </a:rPr>
              <a:t>https://ksi.uconn.edu/prevention/emergency-action-plans/</a:t>
            </a:r>
            <a:r>
              <a:rPr lang="en-US" sz="1200" i="1" dirty="0">
                <a:latin typeface="+mj-lt"/>
              </a:rPr>
              <a:t>  Accessed 4/20/2023.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sz="1200" dirty="0">
              <a:latin typeface="+mj-lt"/>
            </a:endParaRP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sz="12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ECF0E1C3-82D6-4025-8364-4A5809BB529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998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495300" y="218182"/>
            <a:ext cx="7848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Emergency Action Planning –EAP</a:t>
            </a:r>
          </a:p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Details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057400"/>
            <a:ext cx="8153400" cy="32932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cs typeface="+mn-cs"/>
              </a:rPr>
              <a:t>Concise written plan initiating emergency response of onsite health care providers and stakeholders to any type of medical emergency in the pre hospital setting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+mn-lt"/>
                <a:cs typeface="+mn-cs"/>
              </a:rPr>
              <a:t>Should be venue specific, and event specific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Should not be injury/illness specific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EAP should clarify when rehearsing the plan and corresponding protocols should occur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>
              <a:latin typeface="+mn-lt"/>
              <a:cs typeface="+mn-cs"/>
            </a:endParaRP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</p:txBody>
      </p:sp>
      <p:pic>
        <p:nvPicPr>
          <p:cNvPr id="5" name="Content Placeholder 7">
            <a:extLst>
              <a:ext uri="{FF2B5EF4-FFF2-40B4-BE49-F238E27FC236}">
                <a16:creationId xmlns:a16="http://schemas.microsoft.com/office/drawing/2014/main" id="{2AFB7FA1-6CAC-4E67-A061-0E50C90FBA7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8827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609600" y="374650"/>
            <a:ext cx="7848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Emergency Action Planning -EAP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979488"/>
            <a:ext cx="8153400" cy="56626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Why an EAP is needed: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Establish a plan to avoid and deal with necessary catastrophic incidents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Establish protocols and role delineation for efficient implementation and protection from liability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Maintain standards in regard to equipment storage, usage and accessibility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Collaborate with institutional personnel and local emergency medical services to develop the most effective way to handle an emergency to decrease confusion and length of time to definitive care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Specify the emergency action plan for different athletic venues, both on and off campus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  <a:cs typeface="+mn-cs"/>
              </a:rPr>
              <a:t>Avoid legalities by documenting all components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+mn-lt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+mn-lt"/>
              <a:cs typeface="+mn-cs"/>
            </a:endParaRPr>
          </a:p>
          <a:p>
            <a:pPr marL="742950" lvl="1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D0A0C30-4EDD-41BF-9F34-BDD25AE341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1560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EAP Includes the Following: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9076E8E-9888-4025-994B-4B680C2EE9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61128" y="1524000"/>
            <a:ext cx="8339078" cy="4185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Emergency Personnel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Describe the emergency team involved when the EAP is activated and the roles of each person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Emergency Communication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What communication devices are available, where, what number to call in an emergency, 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  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specific information and directions to the venue to provide to EMS response team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Emergency Equipment</a:t>
            </a:r>
            <a:endParaRPr lang="en-US" altLang="en-US" sz="1800" dirty="0">
              <a:latin typeface="Arial" panose="020B0604020202020204" pitchFamily="34" charset="0"/>
            </a:endParaRP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Location of equipment should be quickly accessible and clearly listed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Equipment needs to be maintained on a regular basis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Medical Emergency Transportation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Describe options and estimated response times for emergency transportation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Venue Directions with a Map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Should be specific to the venue, and provide instructions for easy access to venue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Roles of First Responders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Establish scene safety and immediate care of the athlete, activation of EMS, 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400" dirty="0">
                <a:latin typeface="Arial" panose="020B0604020202020204" pitchFamily="34" charset="0"/>
              </a:rPr>
              <a:t>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equipment retrieval, direction of EMS to the scene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Emergency Action Plan for Non-Medical Emergencies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400050" lvl="1" indent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These emergencies can refer to the school emergency action plan if one is in place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09102DF8-34ED-418E-B358-F0D5D9BB5A8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5549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Emergency Health Care Personnel 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EF2B2D"/>
                </a:solidFill>
              </a:rPr>
              <a:t>Insert your institutional health care responsibilities for specific team activities (practices, games, conditioning sessions, etc.)</a:t>
            </a:r>
            <a:endParaRPr lang="en-US" sz="1600" dirty="0">
              <a:solidFill>
                <a:srgbClr val="EF2B2D"/>
              </a:solidFill>
            </a:endParaRP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EF2B2D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EF2B2D"/>
                </a:solidFill>
              </a:rPr>
              <a:t>Insert the location of where extra responders are located in the event that more responders are necessary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solidFill>
                <a:srgbClr val="EF2B2D"/>
              </a:solidFill>
            </a:endParaRP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EF2B2D"/>
                </a:solidFill>
              </a:rPr>
              <a:t>Insert the level of training and role that each responder will have in implementing the plan</a:t>
            </a:r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rgbClr val="EF2B2D"/>
                </a:solidFill>
              </a:rPr>
              <a:t>Include first responder’s role and ensure that every medical personnel knows their roles with differing emergency situations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sz="16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B671B605-5D62-4A06-84C1-75C15548E5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5179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Basic Roles for First Responders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7418"/>
            <a:ext cx="8229600" cy="556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b="1" dirty="0"/>
              <a:t>Facilitate immediate care of injured or ill student athlete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Retrieve all necessary emergency equipment-</a:t>
            </a:r>
            <a:r>
              <a:rPr lang="en-US" sz="1700" dirty="0">
                <a:solidFill>
                  <a:srgbClr val="FF0000"/>
                </a:solidFill>
              </a:rPr>
              <a:t>Insert specific institutional locations of emergency equipment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b="1" dirty="0"/>
              <a:t>Activate EMS personnel, provide information to EMS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i="1" dirty="0"/>
              <a:t>name, location, telephone </a:t>
            </a:r>
            <a:r>
              <a:rPr lang="en-US" sz="1700" dirty="0"/>
              <a:t>number of caller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nature of emergency (medical or non-medical)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number and condition of athlete(s)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first aid treatment initiated by first responder, or by other specified medical practitioner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specific directions as needed to locate the emergency scene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other information as requested by dispatcher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>
                <a:solidFill>
                  <a:srgbClr val="FF0000"/>
                </a:solidFill>
              </a:rPr>
              <a:t>Insert institutional specific phone numbers to activate EMS</a:t>
            </a:r>
          </a:p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b="1" dirty="0"/>
              <a:t>Scene control: </a:t>
            </a:r>
            <a:r>
              <a:rPr lang="en-US" sz="1700" dirty="0"/>
              <a:t>limit scene to specific providers and move bystanders away from area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 </a:t>
            </a:r>
            <a:r>
              <a:rPr lang="en-US" sz="1700" b="1" dirty="0"/>
              <a:t>Direct EMS to Scene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700" dirty="0"/>
              <a:t>Designate individual to wait in front of entrance to “flag down” EMS and direct to scene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7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078DEDE-83F1-471F-8F60-F905A4344D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65867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44562"/>
          </a:xfrm>
        </p:spPr>
        <p:txBody>
          <a:bodyPr/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Communication Protocol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Effective communication will often be the difference between life and death in catastrophic events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Seen in either length of time to definitive care or congruency of implementation in catastrophic events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rgbClr val="FF0000"/>
                </a:solidFill>
              </a:rPr>
              <a:t>Insert institutional information here</a:t>
            </a: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Communication methods and the order of the chain of command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IE: “cell phones will be used at the practice field and EMS will be the first to be notified”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Insert institutional information here</a:t>
            </a:r>
            <a:endParaRPr lang="en-US" sz="1600" dirty="0"/>
          </a:p>
          <a:p>
            <a:pPr>
              <a:buFont typeface="Arial" pitchFamily="34" charset="0"/>
              <a:buChar char="•"/>
            </a:pPr>
            <a:r>
              <a:rPr lang="en-US" sz="2000" dirty="0"/>
              <a:t>Establish a code system for level of injury, and protocol for radio calls (if utilized as part of the system).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Triage system; </a:t>
            </a:r>
            <a:r>
              <a:rPr lang="en-US" sz="1600" dirty="0" err="1"/>
              <a:t>ie</a:t>
            </a:r>
            <a:r>
              <a:rPr lang="en-US" sz="1600" dirty="0"/>
              <a:t> “’Code Red’ for splinting emergency”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/>
              <a:t>Do not use student-athlete’s name over the radio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Insert institutional information here if utilized</a:t>
            </a:r>
            <a:endParaRPr lang="en-US" sz="1600" dirty="0"/>
          </a:p>
          <a:p>
            <a:pPr lvl="1"/>
            <a:endParaRPr lang="en-US" sz="16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6BE5B4BC-669C-400B-B607-E2A10B314C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5284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Institutional Locations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Emergency Equipment/Personnel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Locations of Emergency Equipment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Insert institutional information here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Location of AEDs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 Insert institutional information here</a:t>
            </a:r>
          </a:p>
          <a:p>
            <a:pPr>
              <a:buFont typeface="Arial" charset="0"/>
              <a:buNone/>
            </a:pP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8E9FD54-2454-47C1-9853-65518C05EC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521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Site Specific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EAP for every athletic venue</a:t>
            </a:r>
            <a:endParaRPr lang="en-US" sz="20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Include differences in locations of emergency equipment, personnel, communication, and EMS directions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FF0000"/>
                </a:solidFill>
              </a:rPr>
              <a:t>Insert your institutional information here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FF0000"/>
                </a:solidFill>
              </a:rPr>
              <a:t>Insert your inclement weather shelter locations here (lightning, tornado, etc.)</a:t>
            </a: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rgbClr val="FF0000"/>
                </a:solidFill>
              </a:rPr>
              <a:t>Insert any differences between practices, games, and other events or activities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13427A3-09A3-47BE-880B-3C786F8F35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2672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0"/>
    </mc:Choice>
    <mc:Fallback xmlns="">
      <p:transition spd="slow" advTm="3000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8574f86-e3a6-4dff-a31c-2d67a19b02e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496BCC89891C498C0E02240D68A4E2" ma:contentTypeVersion="15" ma:contentTypeDescription="Create a new document." ma:contentTypeScope="" ma:versionID="33514915484f444effd1fd3857d39dd5">
  <xsd:schema xmlns:xsd="http://www.w3.org/2001/XMLSchema" xmlns:xs="http://www.w3.org/2001/XMLSchema" xmlns:p="http://schemas.microsoft.com/office/2006/metadata/properties" xmlns:ns3="18574f86-e3a6-4dff-a31c-2d67a19b02e1" xmlns:ns4="cf687ebd-e694-4b03-a1fa-766c02c01f77" targetNamespace="http://schemas.microsoft.com/office/2006/metadata/properties" ma:root="true" ma:fieldsID="7aa8027d1b24d7dad8c4924eb4ee993c" ns3:_="" ns4:_="">
    <xsd:import namespace="18574f86-e3a6-4dff-a31c-2d67a19b02e1"/>
    <xsd:import namespace="cf687ebd-e694-4b03-a1fa-766c02c01f7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574f86-e3a6-4dff-a31c-2d67a19b02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687ebd-e694-4b03-a1fa-766c02c01f7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8E7D10-ABFC-4BE1-9515-7AC91D197107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18574f86-e3a6-4dff-a31c-2d67a19b02e1"/>
    <ds:schemaRef ds:uri="http://schemas.microsoft.com/office/infopath/2007/PartnerControls"/>
    <ds:schemaRef ds:uri="cf687ebd-e694-4b03-a1fa-766c02c01f77"/>
  </ds:schemaRefs>
</ds:datastoreItem>
</file>

<file path=customXml/itemProps2.xml><?xml version="1.0" encoding="utf-8"?>
<ds:datastoreItem xmlns:ds="http://schemas.openxmlformats.org/officeDocument/2006/customXml" ds:itemID="{D3431FF9-D1CE-4EFD-89D9-4E9EC55623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8574f86-e3a6-4dff-a31c-2d67a19b02e1"/>
    <ds:schemaRef ds:uri="cf687ebd-e694-4b03-a1fa-766c02c01f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CAA982-251C-4E4B-B8D8-07B76E5EE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1456</TotalTime>
  <Words>997</Words>
  <Application>Microsoft Office PowerPoint</Application>
  <PresentationFormat>On-screen Show (4:3)</PresentationFormat>
  <Paragraphs>114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ＭＳ Ｐゴシック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EAP Includes the Following:</vt:lpstr>
      <vt:lpstr>Emergency Health Care Personnel and Responsibilities</vt:lpstr>
      <vt:lpstr>Basic Roles for First Responders</vt:lpstr>
      <vt:lpstr>Communication Protocol </vt:lpstr>
      <vt:lpstr>Institutional Locations Emergency Equipment/Personnel </vt:lpstr>
      <vt:lpstr>Site Specific Instructions</vt:lpstr>
      <vt:lpstr>Directions for EMS </vt:lpstr>
      <vt:lpstr>Responsibility for Documentation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28</cp:revision>
  <dcterms:created xsi:type="dcterms:W3CDTF">2013-07-02T18:43:56Z</dcterms:created>
  <dcterms:modified xsi:type="dcterms:W3CDTF">2023-04-26T20:50:30Z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A6F268E2-EBD3-41AB-9EB2-435509379D33</vt:lpwstr>
  </property>
  <property fmtid="{D5CDD505-2E9C-101B-9397-08002B2CF9AE}" pid="3" name="ArticulatePath">
    <vt:lpwstr>New Logo PPT template</vt:lpwstr>
  </property>
  <property fmtid="{D5CDD505-2E9C-101B-9397-08002B2CF9AE}" pid="4" name="ContentTypeId">
    <vt:lpwstr>0x0101009E496BCC89891C498C0E02240D68A4E2</vt:lpwstr>
  </property>
</Properties>
</file>