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7" r:id="rId3"/>
    <p:sldId id="266" r:id="rId4"/>
    <p:sldId id="262" r:id="rId5"/>
    <p:sldId id="273" r:id="rId6"/>
    <p:sldId id="259" r:id="rId7"/>
    <p:sldId id="272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rkstresser, Brant" initials="BB" lastIdx="4" clrIdx="0">
    <p:extLst>
      <p:ext uri="{19B8F6BF-5375-455C-9EA6-DF929625EA0E}">
        <p15:presenceInfo xmlns:p15="http://schemas.microsoft.com/office/powerpoint/2012/main" userId="S-1-5-21-663236007-546531067-623647154-2614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95"/>
    <p:restoredTop sz="91417" autoAdjust="0"/>
  </p:normalViewPr>
  <p:slideViewPr>
    <p:cSldViewPr>
      <p:cViewPr varScale="1">
        <p:scale>
          <a:sx n="106" d="100"/>
          <a:sy n="106" d="100"/>
        </p:scale>
        <p:origin x="16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08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14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082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18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08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608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aa.org/sports/2015/6/10/ncaa-banned-substances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ncaa.org/sports/2015/1/23/medical-exceptions-procedures.asp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ugfreesport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axis.drugfreesport.com/log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aa.org/drugtesti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Drug Testing, Supplements and Banned Substances</a:t>
            </a:r>
          </a:p>
        </p:txBody>
      </p:sp>
    </p:spTree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9562" y="457200"/>
            <a:ext cx="8610600" cy="1371600"/>
          </a:xfrm>
        </p:spPr>
        <p:txBody>
          <a:bodyPr>
            <a:normAutofit/>
          </a:bodyPr>
          <a:lstStyle/>
          <a:p>
            <a:pPr lvl="0"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NCAA Alcohol, Tobacco, and Other Drug Education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25" y="1981200"/>
            <a:ext cx="40417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1685794"/>
            <a:ext cx="7772400" cy="326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NCAA Bylaws requires disseminating an annual list of banned drug classes and an annual drug education to all student-athletes</a:t>
            </a:r>
          </a:p>
          <a:p>
            <a:pPr marL="800100" lvl="1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Includes mid-year transfers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Most drug testing programs are designed to be preventative rather than punitive</a:t>
            </a:r>
          </a:p>
          <a:p>
            <a:pPr marL="342900" lvl="0" indent="-342900" defTabSz="457200" fontAlgn="base">
              <a:spcBef>
                <a:spcPct val="20000"/>
              </a:spcBef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Sanctioning is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established to insure competitive balance and athlete safety</a:t>
            </a:r>
          </a:p>
        </p:txBody>
      </p:sp>
    </p:spTree>
    <p:extLst>
      <p:ext uri="{BB962C8B-B14F-4D97-AF65-F5344CB8AC3E}">
        <p14:creationId xmlns:p14="http://schemas.microsoft.com/office/powerpoint/2010/main" val="190675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NCAA Drug Testing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535" y="1189037"/>
            <a:ext cx="9144000" cy="4525963"/>
          </a:xfrm>
        </p:spPr>
        <p:txBody>
          <a:bodyPr>
            <a:normAutofit fontScale="92500" lnSpcReduction="20000"/>
          </a:bodyPr>
          <a:lstStyle/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Year-Round Testing on Campus</a:t>
            </a:r>
          </a:p>
          <a:p>
            <a:pPr lvl="0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NCAA Championships and Postseason Bowl Games</a:t>
            </a:r>
          </a:p>
          <a:p>
            <a:pPr lvl="0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NCAA tests for steroids, peptide hormones, and masking agents year-round Also test for stimulants and recreational drugs during championships</a:t>
            </a:r>
          </a:p>
          <a:p>
            <a:pPr lvl="0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Positive Performance Enhancement Drug Test</a:t>
            </a:r>
          </a:p>
          <a:p>
            <a:pPr lvl="1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Loss of  one full year of eligibility for the 1st  offense and withheld from competition for 365 days from the date of the NCAA drug test</a:t>
            </a:r>
          </a:p>
          <a:p>
            <a:pPr lvl="1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The 2nd positive for a PED would result in the loss of all remaining eligibility</a:t>
            </a:r>
          </a:p>
          <a:p>
            <a:pPr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Positive Illicit Drug Test</a:t>
            </a:r>
          </a:p>
          <a:p>
            <a:pPr lvl="1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Ineligible 50% season in all sports student-athlete participates</a:t>
            </a:r>
          </a:p>
          <a:p>
            <a:pPr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Tampering with NCAA Drug Test</a:t>
            </a:r>
          </a:p>
          <a:p>
            <a:pPr lvl="1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Ineligible for 2 consecutive years, 730 days</a:t>
            </a:r>
          </a:p>
          <a:p>
            <a:pPr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August 2022 THC metabolite test value change: 150ng/ml</a:t>
            </a:r>
          </a:p>
          <a:p>
            <a:pPr lvl="1"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Institutional Education, no loss of eligibility from NCAA</a:t>
            </a:r>
          </a:p>
          <a:p>
            <a:pPr defTabSz="457200">
              <a:buClr>
                <a:srgbClr val="2D008E"/>
              </a:buClr>
              <a:defRPr/>
            </a:pPr>
            <a:r>
              <a:rPr lang="en-US" sz="19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Appeal process for a positive test</a:t>
            </a:r>
          </a:p>
          <a:p>
            <a:pPr defTabSz="457200">
              <a:buClr>
                <a:srgbClr val="2D008E"/>
              </a:buClr>
              <a:defRPr/>
            </a:pPr>
            <a:endParaRPr lang="en-US" sz="1200" dirty="0">
              <a:solidFill>
                <a:prstClr val="black"/>
              </a:solidFill>
              <a:latin typeface="Century Gothic"/>
              <a:ea typeface="ＭＳ Ｐゴシック" pitchFamily="-110" charset="-128"/>
              <a:cs typeface="Arial" pitchFamily="34" charset="0"/>
            </a:endParaRPr>
          </a:p>
          <a:p>
            <a:pPr lvl="1" defTabSz="457200">
              <a:buClr>
                <a:srgbClr val="2D008E"/>
              </a:buClr>
              <a:defRPr/>
            </a:pPr>
            <a:endParaRPr lang="en-US" sz="23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6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NCAA Banned Drugs</a:t>
            </a:r>
            <a:br>
              <a:rPr lang="en-US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br>
              <a:rPr lang="en-US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US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762001"/>
            <a:ext cx="4038600" cy="4419600"/>
          </a:xfrm>
        </p:spPr>
        <p:txBody>
          <a:bodyPr>
            <a:normAutofit fontScale="92500" lnSpcReduction="10000"/>
          </a:bodyPr>
          <a:lstStyle/>
          <a:p>
            <a:pPr marL="0" lvl="0" indent="0" defTabSz="457200">
              <a:buNone/>
              <a:defRPr/>
            </a:pPr>
            <a:r>
              <a:rPr lang="en-US" sz="1600" b="1" u="sng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The NCAA bans the following classes of drugs:</a:t>
            </a:r>
          </a:p>
          <a:p>
            <a:pPr lvl="1" defTabSz="457200">
              <a:defRPr/>
            </a:pPr>
            <a:r>
              <a:rPr lang="en-US" sz="12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Stimulants	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Peptide Hormones, Growth Factors, and Analogues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Alcohol and Beta Blockers (banned for rifle only)		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Hormone and Metabolic Modulators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Diuretics and Other Masking Agents				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Beta-2 Agonists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Narcotics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Cannabinoids			</a:t>
            </a:r>
          </a:p>
          <a:p>
            <a:pPr marL="0" lvl="0" indent="0" defTabSz="457200">
              <a:buNone/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Note: Any substance chemically related to these classes is also banned</a:t>
            </a:r>
          </a:p>
          <a:p>
            <a:pPr marL="0" lvl="0" indent="0" defTabSz="457200">
              <a:buNone/>
              <a:defRPr/>
            </a:pPr>
            <a:endParaRPr lang="en-US" sz="1600" dirty="0">
              <a:solidFill>
                <a:srgbClr val="EF2B2D"/>
              </a:solidFill>
              <a:latin typeface="Century Gothic"/>
              <a:ea typeface="ＭＳ Ｐゴシック" pitchFamily="-110" charset="-128"/>
            </a:endParaRPr>
          </a:p>
          <a:p>
            <a:pPr marL="457200" lvl="1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There is no complete list of banned substances</a:t>
            </a:r>
          </a:p>
          <a:p>
            <a:pPr marL="457200" lvl="1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List may change annually, refer to </a:t>
            </a:r>
          </a:p>
          <a:p>
            <a:pPr marL="457200" lvl="1" indent="0" defTabSz="457200" eaLnBrk="0" fontAlgn="base" hangingPunct="0">
              <a:spcAft>
                <a:spcPct val="0"/>
              </a:spcAft>
              <a:buNone/>
              <a:defRPr/>
            </a:pP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https://www.ncaa.org/sports/2015/6/10/ncaa-banned-substances.aspx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current list of banned substances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36015E-640A-7CF7-23EB-AF787F15C4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038600" cy="5287963"/>
          </a:xfrm>
        </p:spPr>
        <p:txBody>
          <a:bodyPr>
            <a:normAutofit fontScale="92500" lnSpcReduction="10000"/>
          </a:bodyPr>
          <a:lstStyle/>
          <a:p>
            <a:pPr marL="0" indent="0" defTabSz="457200">
              <a:buNone/>
              <a:defRPr/>
            </a:pPr>
            <a:r>
              <a:rPr lang="en-US" sz="1600" b="1" u="sng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Drugs and Procedures Subject to Restrictions: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Blood doping				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Local anesthetics (under some conditions)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Gene doping		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Manipulation of urine samples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Tampering with urine samples</a:t>
            </a:r>
          </a:p>
          <a:p>
            <a:pPr defTabSz="457200">
              <a:defRPr/>
            </a:pPr>
            <a:r>
              <a:rPr lang="en-US" sz="16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Beta-2 Agonists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</p:txBody>
      </p:sp>
      <p:pic>
        <p:nvPicPr>
          <p:cNvPr id="4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D922253-8720-BA0F-1070-21A32CA0D4CE}"/>
              </a:ext>
            </a:extLst>
          </p:cNvPr>
          <p:cNvSpPr txBox="1"/>
          <p:nvPr/>
        </p:nvSpPr>
        <p:spPr>
          <a:xfrm>
            <a:off x="4419602" y="4105137"/>
            <a:ext cx="4419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defTabSz="457200">
              <a:buNone/>
              <a:defRPr/>
            </a:pPr>
            <a:r>
              <a:rPr lang="en-US" sz="1800" b="1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It is the responsibility of the student-athlete to check with the appropriate or designated athletics staff and/or National Center for Drug Free Sport before using any substance</a:t>
            </a:r>
          </a:p>
          <a:p>
            <a:pPr marL="0" lvl="0" indent="0" defTabSz="457200">
              <a:buNone/>
              <a:defRPr/>
            </a:pPr>
            <a:endParaRPr lang="en-US" sz="1800" b="1" dirty="0">
              <a:latin typeface="Century Gothic"/>
              <a:ea typeface="ＭＳ Ｐゴシック" pitchFamily="-11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7404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ADA79-0EA8-229B-9027-9FB8C0D07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Medical Exceptions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0BE27-A983-4072-46FD-203ABC09C5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defTabSz="457200">
              <a:buClr>
                <a:srgbClr val="2D008E"/>
              </a:buClr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The NCAA allows for Medical Exceptions of some banned substances, such as stimulants, anabolic agents and ADHD Medications, for documented medical conditions</a:t>
            </a:r>
          </a:p>
          <a:p>
            <a:pPr lvl="0" defTabSz="457200">
              <a:buClr>
                <a:srgbClr val="2D008E"/>
              </a:buClr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Pre-approval is required for use of anabolic agents, peptide hormones, growth factors, and hormone and metabolic modulators</a:t>
            </a:r>
          </a:p>
          <a:p>
            <a:pPr lvl="0" defTabSz="457200">
              <a:buClr>
                <a:srgbClr val="2D008E"/>
              </a:buClr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A Medical Exception Reporting Form can be found on the NCAA website for athletes that may require medication which may trigger a positive drug test</a:t>
            </a:r>
          </a:p>
          <a:p>
            <a:pPr lvl="1" defTabSz="457200">
              <a:buClr>
                <a:srgbClr val="2D008E"/>
              </a:buClr>
              <a:defRPr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Medical Exceptions Procedures - NCAA.org</a:t>
            </a:r>
            <a:endParaRPr lang="en-US" dirty="0">
              <a:solidFill>
                <a:prstClr val="black"/>
              </a:solidFill>
              <a:latin typeface="Calibri" panose="020F0502020204030204" pitchFamily="34" charset="0"/>
              <a:ea typeface="ＭＳ Ｐゴシック" pitchFamily="-110" charset="-128"/>
              <a:cs typeface="Calibri" panose="020F0502020204030204" pitchFamily="34" charset="0"/>
            </a:endParaRPr>
          </a:p>
          <a:p>
            <a:pPr defTabSz="457200">
              <a:buClr>
                <a:srgbClr val="2D008E"/>
              </a:buClr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If your student-athletes fall under other governing bodies (i.e.. USA Track and Field, IOC, USA Wrestling, etc.), they may/will be subject to their drug testing guidelines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001E120-C584-4567-A326-5CEFC581CB6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5715000"/>
            <a:ext cx="2362200" cy="103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351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 defTabSz="457200">
              <a:buNone/>
              <a:defRPr/>
            </a:pPr>
            <a:endParaRPr lang="en-US" sz="1200" dirty="0">
              <a:solidFill>
                <a:prstClr val="black"/>
              </a:solidFill>
              <a:latin typeface="Century Gothic"/>
              <a:ea typeface="ＭＳ Ｐゴシック" pitchFamily="-110" charset="-128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2BB31D0-E1E7-6FC2-1CC7-F7E05E047B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813265"/>
              </p:ext>
            </p:extLst>
          </p:nvPr>
        </p:nvGraphicFramePr>
        <p:xfrm>
          <a:off x="76200" y="111888"/>
          <a:ext cx="88392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3723">
                  <a:extLst>
                    <a:ext uri="{9D8B030D-6E8A-4147-A177-3AD203B41FA5}">
                      <a16:colId xmlns:a16="http://schemas.microsoft.com/office/drawing/2014/main" val="801635257"/>
                    </a:ext>
                  </a:extLst>
                </a:gridCol>
                <a:gridCol w="6725477">
                  <a:extLst>
                    <a:ext uri="{9D8B030D-6E8A-4147-A177-3AD203B41FA5}">
                      <a16:colId xmlns:a16="http://schemas.microsoft.com/office/drawing/2014/main" val="2571095124"/>
                    </a:ext>
                  </a:extLst>
                </a:gridCol>
              </a:tblGrid>
              <a:tr h="352427">
                <a:tc>
                  <a:txBody>
                    <a:bodyPr/>
                    <a:lstStyle/>
                    <a:p>
                      <a:r>
                        <a:rPr lang="en-US" dirty="0"/>
                        <a:t>Drug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Examples of Banned Drugs in Class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410912"/>
                  </a:ext>
                </a:extLst>
              </a:tr>
              <a:tr h="616747">
                <a:tc>
                  <a:txBody>
                    <a:bodyPr/>
                    <a:lstStyle/>
                    <a:p>
                      <a:r>
                        <a:rPr lang="en-US" dirty="0"/>
                        <a:t>Stimulants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Amphetamine (Adderall); Caffeine (Guarana), Cocaine, Ephedrine, Methylphenidate (Ritalin), Mephedrone (Bath salts)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9779636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r>
                        <a:rPr lang="en-US" dirty="0"/>
                        <a:t>Anabolic Agents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Androstenedione, Testosterone, DHEA (7-Keto)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283642"/>
                  </a:ext>
                </a:extLst>
              </a:tr>
              <a:tr h="616747">
                <a:tc>
                  <a:txBody>
                    <a:bodyPr/>
                    <a:lstStyle/>
                    <a:p>
                      <a:r>
                        <a:rPr lang="en-US" dirty="0"/>
                        <a:t>Alcohol and Beta Blockers (rifle only)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Alcohol, Atenolol, Nadolol, </a:t>
                      </a:r>
                      <a:r>
                        <a:rPr lang="en-US" dirty="0" err="1"/>
                        <a:t>Proprandolol</a:t>
                      </a:r>
                      <a:r>
                        <a:rPr lang="en-US" dirty="0"/>
                        <a:t>, Timolol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833216"/>
                  </a:ext>
                </a:extLst>
              </a:tr>
              <a:tr h="616747">
                <a:tc>
                  <a:txBody>
                    <a:bodyPr/>
                    <a:lstStyle/>
                    <a:p>
                      <a:r>
                        <a:rPr lang="en-US" dirty="0"/>
                        <a:t>Diuretics and Masking Agents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Bumetanide, Spironolactone (</a:t>
                      </a:r>
                      <a:r>
                        <a:rPr lang="en-US" dirty="0" err="1"/>
                        <a:t>Canrenone</a:t>
                      </a:r>
                      <a:r>
                        <a:rPr lang="en-US" dirty="0"/>
                        <a:t>), Hydrochlorothiazide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986327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r>
                        <a:rPr lang="en-US" dirty="0"/>
                        <a:t>Narcotics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Heroin, Fentanyl, Hydrocodone, Morphine, Oxycodone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276401"/>
                  </a:ext>
                </a:extLst>
              </a:tr>
              <a:tr h="616747">
                <a:tc>
                  <a:txBody>
                    <a:bodyPr/>
                    <a:lstStyle/>
                    <a:p>
                      <a:r>
                        <a:rPr lang="en-US" dirty="0"/>
                        <a:t>Cannabinoids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Marijuana, Synthetic cannabinoids (Spice, K2), Tetrahydrocannabinol (THC, Delta-8)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5267819"/>
                  </a:ext>
                </a:extLst>
              </a:tr>
              <a:tr h="616747">
                <a:tc>
                  <a:txBody>
                    <a:bodyPr/>
                    <a:lstStyle/>
                    <a:p>
                      <a:r>
                        <a:rPr lang="en-US" dirty="0"/>
                        <a:t>Peptide Hormones, Growth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Growth hormone (</a:t>
                      </a:r>
                      <a:r>
                        <a:rPr lang="en-US" dirty="0" err="1"/>
                        <a:t>hGH</a:t>
                      </a:r>
                      <a:r>
                        <a:rPr lang="en-US" dirty="0"/>
                        <a:t>), Erythropoietin (EPO), human chorionic gonadotropin (</a:t>
                      </a:r>
                      <a:r>
                        <a:rPr lang="en-US" dirty="0" err="1"/>
                        <a:t>hcG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363806"/>
                  </a:ext>
                </a:extLst>
              </a:tr>
              <a:tr h="881068">
                <a:tc>
                  <a:txBody>
                    <a:bodyPr/>
                    <a:lstStyle/>
                    <a:p>
                      <a:r>
                        <a:rPr lang="en-US" dirty="0"/>
                        <a:t>Hormone and Metabolic Modulators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Anti-estrogen, Tamoxifen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5223925"/>
                  </a:ext>
                </a:extLst>
              </a:tr>
              <a:tr h="352427">
                <a:tc>
                  <a:txBody>
                    <a:bodyPr/>
                    <a:lstStyle/>
                    <a:p>
                      <a:r>
                        <a:rPr lang="en-US" dirty="0"/>
                        <a:t>Beta- 2 Agonists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Bambuterol, Formoterol, Salbutamol, Salmeterol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960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956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Institutional Drug Testing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defTabSz="457200" fontAlgn="base">
              <a:spcAft>
                <a:spcPct val="0"/>
              </a:spcAft>
              <a:buClr>
                <a:srgbClr val="2D008E"/>
              </a:buClr>
            </a:pPr>
            <a:r>
              <a:rPr lang="en-US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A</a:t>
            </a:r>
            <a:r>
              <a:rPr lang="en-US" sz="28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 written policy must be </a:t>
            </a:r>
            <a:r>
              <a:rPr lang="en-US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created </a:t>
            </a:r>
            <a:r>
              <a:rPr lang="en-US" sz="28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that includes: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Purpose of the program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Who will be tested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Testing Methods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Substances Tested for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Sanctions for a positive test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Disclosure of all medications and supplements</a:t>
            </a:r>
          </a:p>
          <a:p>
            <a:pPr lvl="1" defTabSz="457200" fontAlgn="base">
              <a:spcAft>
                <a:spcPct val="0"/>
              </a:spcAft>
              <a:buClr>
                <a:srgbClr val="2D008E"/>
              </a:buClr>
              <a:buFont typeface="Arial" charset="0"/>
              <a:buChar char="•"/>
            </a:pPr>
            <a:r>
              <a:rPr lang="en-US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Counseling/Treatment options</a:t>
            </a:r>
            <a:b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</a:br>
            <a:endParaRPr lang="en-US" sz="2800" dirty="0">
              <a:solidFill>
                <a:srgbClr val="FF0000"/>
              </a:solidFill>
              <a:latin typeface="Calibri" panose="020F0502020204030204" pitchFamily="34" charset="0"/>
              <a:ea typeface="ＭＳ Ｐゴシック" pitchFamily="-110" charset="-128"/>
              <a:cs typeface="Calibri" panose="020F0502020204030204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AE1CCBF-9686-DE45-B3CD-C88FA807DEC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Consult with institutional legal department and risk management in policy </a:t>
            </a:r>
            <a:r>
              <a:rPr lang="en-US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creation and institutional drug testing consent form</a:t>
            </a:r>
          </a:p>
          <a:p>
            <a:r>
              <a:rPr lang="en-US" dirty="0">
                <a:latin typeface="Calibri" panose="020F0502020204030204" pitchFamily="34" charset="0"/>
                <a:ea typeface="ＭＳ Ｐゴシック" pitchFamily="-110" charset="-128"/>
                <a:cs typeface="Calibri" panose="020F0502020204030204" pitchFamily="34" charset="0"/>
              </a:rPr>
              <a:t>Review policy with all student-athletes annually</a:t>
            </a: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002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Nutritional and Dietary Supplements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>
              <a:buClr>
                <a:srgbClr val="2D008E"/>
              </a:buClr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Dietary Supplements are not well regulated and may cause a positive drug test.  </a:t>
            </a:r>
          </a:p>
          <a:p>
            <a:pPr lvl="1">
              <a:buClr>
                <a:srgbClr val="2D008E"/>
              </a:buClr>
            </a:pPr>
            <a:r>
              <a:rPr lang="en-US" sz="1400" dirty="0">
                <a:latin typeface="Calibri" panose="020F0502020204030204" pitchFamily="34" charset="0"/>
                <a:cs typeface="Calibri" panose="020F0502020204030204" pitchFamily="34" charset="0"/>
              </a:rPr>
              <a:t>There is not a complete list of banned substances as the market is ever changing </a:t>
            </a:r>
          </a:p>
          <a:p>
            <a:pPr>
              <a:buClr>
                <a:srgbClr val="2D008E"/>
              </a:buClr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Studies have found 12-25% of Dietary Supplements contain unlisted steroids, stimulants or trace metals(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www.drugfreesport.com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>
              <a:buClr>
                <a:srgbClr val="2D008E"/>
              </a:buClr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Many dietary supplements are contaminated with banned drugs not listed on the label</a:t>
            </a:r>
          </a:p>
          <a:p>
            <a:pPr>
              <a:buClr>
                <a:srgbClr val="2D008E"/>
              </a:buClr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Any product containing a dietary supplement ingredient is taken at the risk of the student-athlete</a:t>
            </a:r>
          </a:p>
          <a:p>
            <a:pPr>
              <a:buClr>
                <a:srgbClr val="2D008E"/>
              </a:buClr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For more Information about Supplements and Banned Drugs, consult the Drug Free Sport Axis webpage 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https://axis.drugfreesport.com/login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(formerly the Resource Exchange Center)</a:t>
            </a:r>
          </a:p>
          <a:p>
            <a:pPr>
              <a:buClr>
                <a:srgbClr val="2D008E"/>
              </a:buClr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Institutions should identify a contact person for information on nutritional and/or dietary supplement use</a:t>
            </a: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900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lvl="1"/>
            <a:r>
              <a:rPr lang="en-US" sz="27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3"/>
              </a:rPr>
              <a:t>www.NCAA.org/drugtesting</a:t>
            </a: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27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Content Placeholder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645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3518</TotalTime>
  <Words>817</Words>
  <Application>Microsoft Office PowerPoint</Application>
  <PresentationFormat>On-screen Show (4:3)</PresentationFormat>
  <Paragraphs>110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Century Gothic</vt:lpstr>
      <vt:lpstr>Office Theme</vt:lpstr>
      <vt:lpstr>PowerPoint Presentation</vt:lpstr>
      <vt:lpstr>PowerPoint Presentation</vt:lpstr>
      <vt:lpstr>NCAA Drug Testing</vt:lpstr>
      <vt:lpstr>NCAA Banned Drugs  </vt:lpstr>
      <vt:lpstr>Medical Exceptions</vt:lpstr>
      <vt:lpstr>PowerPoint Presentation</vt:lpstr>
      <vt:lpstr>Institutional Drug Testing</vt:lpstr>
      <vt:lpstr>Nutritional and Dietary Supplements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56</cp:revision>
  <cp:lastPrinted>2023-04-11T17:24:55Z</cp:lastPrinted>
  <dcterms:created xsi:type="dcterms:W3CDTF">2013-07-02T18:43:56Z</dcterms:created>
  <dcterms:modified xsi:type="dcterms:W3CDTF">2023-05-04T14:25:52Z</dcterms:modified>
</cp:coreProperties>
</file>