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64" r:id="rId3"/>
    <p:sldId id="265" r:id="rId4"/>
    <p:sldId id="266" r:id="rId5"/>
    <p:sldId id="267" r:id="rId6"/>
    <p:sldId id="268" r:id="rId7"/>
    <p:sldId id="269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0256" autoAdjust="0"/>
  </p:normalViewPr>
  <p:slideViewPr>
    <p:cSldViewPr>
      <p:cViewPr varScale="1">
        <p:scale>
          <a:sx n="70" d="100"/>
          <a:sy n="70" d="100"/>
        </p:scale>
        <p:origin x="278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97E6E-1844-4B25-AFE2-E428CA7D6C44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16A17-9E07-48A2-B8FE-4991140B0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9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94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70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6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8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8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5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2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82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6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8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30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3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1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CD859-66A9-40B0-A234-B25B50086CE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7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7" y="228600"/>
            <a:ext cx="8232665" cy="3593599"/>
          </a:xfrm>
          <a:prstGeom prst="rect">
            <a:avLst/>
          </a:prstGeom>
        </p:spPr>
      </p:pic>
      <p:sp>
        <p:nvSpPr>
          <p:cNvPr id="3" name="Text Placeholder 3"/>
          <p:cNvSpPr txBox="1">
            <a:spLocks/>
          </p:cNvSpPr>
          <p:nvPr/>
        </p:nvSpPr>
        <p:spPr>
          <a:xfrm>
            <a:off x="266699" y="4191000"/>
            <a:ext cx="8610600" cy="228600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Diabetes Mellitus</a:t>
            </a: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200" b="1" dirty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200" i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Taken From:</a:t>
            </a: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200" i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NATA Position Statement:</a:t>
            </a: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200" i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Management of the Athlete with Type 1 Diabetes Mellitus</a:t>
            </a: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200" i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Journal of Athletic Training. 2007;42(4) 536-545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714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Diabetes Mellitus</a:t>
            </a:r>
          </a:p>
        </p:txBody>
      </p:sp>
      <p:sp>
        <p:nvSpPr>
          <p:cNvPr id="14338" name="Text Placeholder 4"/>
          <p:cNvSpPr>
            <a:spLocks noGrp="1"/>
          </p:cNvSpPr>
          <p:nvPr>
            <p:ph type="body" idx="1"/>
          </p:nvPr>
        </p:nvSpPr>
        <p:spPr>
          <a:xfrm>
            <a:off x="381000" y="1127918"/>
            <a:ext cx="4040188" cy="487363"/>
          </a:xfrm>
        </p:spPr>
        <p:txBody>
          <a:bodyPr/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Type I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905000"/>
            <a:ext cx="7772400" cy="3951288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/>
              <a:t>Chronic endocrine disorder characterized by hyperglycemia</a:t>
            </a:r>
            <a:endParaRPr lang="en-US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2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/>
              <a:t>Chronic hyperglycemia can lead to long-term damage, dysfunction, and failure of various organs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/>
              <a:t>Type I diabetes is characterized by absolute insulin deficiency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/>
              <a:t>Usually occurs in children and young adults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5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/>
              <a:t>It is characterized as an autoimmune disorder resulting from the combination of genetic and unknown environmental factors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5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/>
              <a:t>More common in the athletic population than type II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5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/>
              <a:t>Athletes with diabetes can compete at the highest level with appropriate management and monitoring</a:t>
            </a:r>
          </a:p>
        </p:txBody>
      </p:sp>
      <p:pic>
        <p:nvPicPr>
          <p:cNvPr id="5" name="Content Placeholder 7">
            <a:extLst>
              <a:ext uri="{FF2B5EF4-FFF2-40B4-BE49-F238E27FC236}">
                <a16:creationId xmlns:a16="http://schemas.microsoft.com/office/drawing/2014/main" id="{956FB942-F2D4-46C9-B218-2F68F58A4D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7991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Diabetes Mellitus Type 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81808"/>
            <a:ext cx="4040188" cy="803275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Hyperglycemia –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Signs and Symptoms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98649"/>
            <a:ext cx="4040188" cy="3951288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Signs and symptoms of type I diabetes develop rapidly and are related to hyperglycemia.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Frequent Urination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Thirst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Polyphagia (excessive hunger)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Weight Loss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Visual Disturbances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Fatigue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dirty="0"/>
              <a:t>Ketosis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Characterized by nausea, vomiting, pronounced thirst, excessive urination, and abdominal pain.</a:t>
            </a:r>
          </a:p>
        </p:txBody>
      </p:sp>
      <p:sp>
        <p:nvSpPr>
          <p:cNvPr id="1536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27846"/>
            <a:ext cx="4041775" cy="422275"/>
          </a:xfrm>
        </p:spPr>
        <p:txBody>
          <a:bodyPr>
            <a:normAutofit lnSpcReduction="10000"/>
          </a:bodyPr>
          <a:lstStyle/>
          <a:p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Treatment</a:t>
            </a:r>
          </a:p>
        </p:txBody>
      </p:sp>
      <p:sp>
        <p:nvSpPr>
          <p:cNvPr id="15365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7374"/>
            <a:ext cx="4041775" cy="3951288"/>
          </a:xfrm>
        </p:spPr>
        <p:txBody>
          <a:bodyPr/>
          <a:lstStyle/>
          <a:p>
            <a:r>
              <a:rPr lang="en-US" sz="1800" dirty="0"/>
              <a:t>Outside insulin therapy</a:t>
            </a:r>
          </a:p>
          <a:p>
            <a:r>
              <a:rPr lang="en-US" sz="1800" dirty="0"/>
              <a:t>Monitoring of blood glucose</a:t>
            </a:r>
          </a:p>
          <a:p>
            <a:r>
              <a:rPr lang="en-US" sz="1800" dirty="0"/>
              <a:t>Healthy nutrition</a:t>
            </a:r>
          </a:p>
          <a:p>
            <a:r>
              <a:rPr lang="en-US" sz="1800" dirty="0"/>
              <a:t>Exercise*</a:t>
            </a:r>
          </a:p>
          <a:p>
            <a:pPr lvl="1">
              <a:buSzPct val="65000"/>
              <a:buFont typeface="Arial" panose="020B0604020202020204" pitchFamily="34" charset="0"/>
              <a:buChar char="•"/>
            </a:pPr>
            <a:r>
              <a:rPr lang="en-US" sz="1600" dirty="0"/>
              <a:t>Blood glucose levels must be monitored during practices and games to reduce the risk of complications in maintaining  proper blood glucose levels during exercise.</a:t>
            </a:r>
          </a:p>
          <a:p>
            <a:pPr lvl="1">
              <a:buSzPct val="65000"/>
              <a:buFont typeface="Arial" panose="020B0604020202020204" pitchFamily="34" charset="0"/>
              <a:buChar char="•"/>
            </a:pPr>
            <a:r>
              <a:rPr lang="en-US" sz="1600" dirty="0"/>
              <a:t>Blood glucose levels should be measured before, during, and after exercise. (this may be increased during extreme temperatures or altitudes)</a:t>
            </a:r>
          </a:p>
        </p:txBody>
      </p:sp>
      <p:pic>
        <p:nvPicPr>
          <p:cNvPr id="7" name="Content Placeholder 7">
            <a:extLst>
              <a:ext uri="{FF2B5EF4-FFF2-40B4-BE49-F238E27FC236}">
                <a16:creationId xmlns:a16="http://schemas.microsoft.com/office/drawing/2014/main" id="{9DBDD645-6EA5-4F96-8F71-D9CB12C9DA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4642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Diabetes Mellitus Type 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803275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Hypoglycemia –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Signs and Symptoms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92525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Blood sugars below 70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Caused by several possible factors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Too much insulin or medication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Skipping a meal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Vigorous exercise without adjustments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Shakiness, Dizziness, Sweating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Hunger, Irritability or moodiness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Anxiety or nervousness, Headache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1638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69679" y="4175715"/>
            <a:ext cx="2057400" cy="487363"/>
          </a:xfrm>
        </p:spPr>
        <p:txBody>
          <a:bodyPr/>
          <a:lstStyle/>
          <a:p>
            <a:r>
              <a:rPr lang="en-US" sz="2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Treatment</a:t>
            </a:r>
          </a:p>
        </p:txBody>
      </p:sp>
      <p:sp>
        <p:nvSpPr>
          <p:cNvPr id="16389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4648200"/>
            <a:ext cx="4343400" cy="195666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700" dirty="0"/>
              <a:t>Ingest easily absorbed sugars </a:t>
            </a:r>
          </a:p>
          <a:p>
            <a:pPr>
              <a:buFont typeface="Arial" pitchFamily="34" charset="0"/>
              <a:buChar char="•"/>
            </a:pPr>
            <a:r>
              <a:rPr lang="en-US" sz="1700" dirty="0"/>
              <a:t>Hard candies, fruit juices, soda (not diet)</a:t>
            </a:r>
          </a:p>
          <a:p>
            <a:pPr>
              <a:buFont typeface="Arial" pitchFamily="34" charset="0"/>
              <a:buChar char="•"/>
            </a:pPr>
            <a:r>
              <a:rPr lang="en-US" sz="1700" dirty="0"/>
              <a:t>Monitor blood sugar levels</a:t>
            </a:r>
          </a:p>
          <a:p>
            <a:pPr>
              <a:buFont typeface="Arial" pitchFamily="34" charset="0"/>
              <a:buChar char="•"/>
            </a:pPr>
            <a:r>
              <a:rPr lang="en-US" sz="1700" dirty="0"/>
              <a:t>Glucagon may be used in difficult cases</a:t>
            </a:r>
          </a:p>
        </p:txBody>
      </p:sp>
      <p:sp>
        <p:nvSpPr>
          <p:cNvPr id="16390" name="Text Placeholder 2"/>
          <p:cNvSpPr txBox="1">
            <a:spLocks/>
          </p:cNvSpPr>
          <p:nvPr/>
        </p:nvSpPr>
        <p:spPr bwMode="auto">
          <a:xfrm>
            <a:off x="4495800" y="1191490"/>
            <a:ext cx="4040188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Severe Symptoms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4572000" y="1593128"/>
            <a:ext cx="3657600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700" dirty="0">
                <a:latin typeface="+mn-lt"/>
              </a:rPr>
              <a:t>Clumsiness or jerky movements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>
                <a:latin typeface="+mn-lt"/>
              </a:rPr>
              <a:t>Muscle weakness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>
                <a:latin typeface="+mn-lt"/>
              </a:rPr>
              <a:t>Difficulty speaking or slurred speech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>
                <a:latin typeface="+mn-lt"/>
              </a:rPr>
              <a:t>Blurry or double vision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>
                <a:latin typeface="+mn-lt"/>
              </a:rPr>
              <a:t>Drowsiness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>
                <a:latin typeface="+mn-lt"/>
              </a:rPr>
              <a:t>Confusion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>
                <a:latin typeface="+mn-lt"/>
              </a:rPr>
              <a:t>Convulsions or seizures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>
                <a:latin typeface="+mn-lt"/>
              </a:rPr>
              <a:t>Unconsciousness</a:t>
            </a:r>
          </a:p>
        </p:txBody>
      </p:sp>
      <p:pic>
        <p:nvPicPr>
          <p:cNvPr id="9" name="Content Placeholder 7">
            <a:extLst>
              <a:ext uri="{FF2B5EF4-FFF2-40B4-BE49-F238E27FC236}">
                <a16:creationId xmlns:a16="http://schemas.microsoft.com/office/drawing/2014/main" id="{98C61628-0A64-452C-904A-933F6BE56D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35115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Diabetes Care Plan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43345" y="1396856"/>
            <a:ext cx="4038600" cy="4525963"/>
          </a:xfrm>
        </p:spPr>
        <p:txBody>
          <a:bodyPr rtlCol="0">
            <a:normAutofit fontScale="55000" lnSpcReduction="20000"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33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 comprehensive care plan should include the following: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en-US" sz="1400" b="1" dirty="0">
              <a:solidFill>
                <a:srgbClr val="D62828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300" dirty="0"/>
              <a:t>Blood glucose monitoring guidelines. (frequency, and pre-exercise values)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300" dirty="0"/>
              <a:t>Insulin therapy guidelines (including type, dosages, and adjustment strategies, and correction dosages)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300" dirty="0"/>
              <a:t>List of other medications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300" dirty="0"/>
              <a:t>Guidelines for hypoglycemia recognition and treatment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300" dirty="0"/>
              <a:t>Guidelines for hyperglycemia recognition and treatment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13564" y="1396856"/>
            <a:ext cx="4038600" cy="4525963"/>
          </a:xfrm>
        </p:spPr>
        <p:txBody>
          <a:bodyPr rtlCol="0">
            <a:normAutofit fontScale="55000" lnSpcReduction="2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Coaches are crucial in the recognition of hypoglycemia and hyperglycemia episodes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dirty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Signs and Symptoms of these conditions include: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>
              <a:solidFill>
                <a:srgbClr val="2D008E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Nervousness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Sweating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Intense Hunger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Trembling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Weakness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Palpitations (heart “skips”)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Trouble Speaking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Headaches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Fatigue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Blurred Vision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Trouble Concentrating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pic>
        <p:nvPicPr>
          <p:cNvPr id="5" name="Content Placeholder 7">
            <a:extLst>
              <a:ext uri="{FF2B5EF4-FFF2-40B4-BE49-F238E27FC236}">
                <a16:creationId xmlns:a16="http://schemas.microsoft.com/office/drawing/2014/main" id="{37F0B1E7-ABBC-4C51-A057-1C13967895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2847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Institutional Policies on the Diabetic Athlete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any particular policies of your university regarding the diabetic athlete here.</a:t>
            </a:r>
          </a:p>
          <a:p>
            <a:pPr lvl="1">
              <a:buClr>
                <a:srgbClr val="2D008E"/>
              </a:buClr>
              <a:buFont typeface="Arial" charset="0"/>
              <a:buNone/>
            </a:pPr>
            <a:endParaRPr lang="en-US" dirty="0">
              <a:solidFill>
                <a:srgbClr val="D62828"/>
              </a:solidFill>
            </a:endParaRP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7AF8257E-435D-4E04-83F0-E1ED7BA815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96094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Team Travel with Diabetes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 vert="horz" lIns="91440" tIns="45720" rIns="91440" bIns="45720" rtlCol="0" anchor="t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Since access to meals and snacks may be limited during travel, athletes with diabetes should carry pre-packaged meals and snacks in the event that meals are delayed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5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Athletes with diabetes should notify airport security screeners of their medical condition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5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It is essential for an athlete with diabetes to carry all diabetes equipment and supplies onto the aircraft in case of emergency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5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Prescriptions and a letter from a physician (on letterhead) showing the need for the aforementioned supplies should also be taken with them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5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The athlete should also carry a health insurance card all them at all times, along with emergency phone numbers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The ADA can provide a form of medical identification card to persons with Diabetes.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FA4AB6EB-EE4D-4DAD-9B17-9E4E55C5AA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3867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243</TotalTime>
  <Words>561</Words>
  <Application>Microsoft Office PowerPoint</Application>
  <PresentationFormat>On-screen Show (4:3)</PresentationFormat>
  <Paragraphs>104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Office Theme</vt:lpstr>
      <vt:lpstr>PowerPoint Presentation</vt:lpstr>
      <vt:lpstr>Diabetes Mellitus</vt:lpstr>
      <vt:lpstr>Diabetes Mellitus Type I</vt:lpstr>
      <vt:lpstr>Diabetes Mellitus Type I</vt:lpstr>
      <vt:lpstr>Diabetes Care Plan</vt:lpstr>
      <vt:lpstr>Institutional Policies on the Diabetic Athlete</vt:lpstr>
      <vt:lpstr>Team Travel with Diabetes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Kaitlyn Smith</dc:creator>
  <cp:lastModifiedBy>Berkstresser, Brant</cp:lastModifiedBy>
  <cp:revision>23</cp:revision>
  <dcterms:created xsi:type="dcterms:W3CDTF">2013-07-02T18:43:56Z</dcterms:created>
  <dcterms:modified xsi:type="dcterms:W3CDTF">2023-06-27T19:49:13Z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74F762B8-7C56-497B-B420-ABEC1CF0EF95</vt:lpwstr>
  </property>
  <property fmtid="{D5CDD505-2E9C-101B-9397-08002B2CF9AE}" pid="3" name="ArticulatePath">
    <vt:lpwstr>New Logo PPT template</vt:lpwstr>
  </property>
  <property fmtid="{D5CDD505-2E9C-101B-9397-08002B2CF9AE}" pid="4" name="MSIP_Label_638202f9-8d41-4950-b014-f183e397b746_Enabled">
    <vt:lpwstr>true</vt:lpwstr>
  </property>
  <property fmtid="{D5CDD505-2E9C-101B-9397-08002B2CF9AE}" pid="5" name="MSIP_Label_638202f9-8d41-4950-b014-f183e397b746_SetDate">
    <vt:lpwstr>2023-05-23T12:21:49Z</vt:lpwstr>
  </property>
  <property fmtid="{D5CDD505-2E9C-101B-9397-08002B2CF9AE}" pid="6" name="MSIP_Label_638202f9-8d41-4950-b014-f183e397b746_Method">
    <vt:lpwstr>Standard</vt:lpwstr>
  </property>
  <property fmtid="{D5CDD505-2E9C-101B-9397-08002B2CF9AE}" pid="7" name="MSIP_Label_638202f9-8d41-4950-b014-f183e397b746_Name">
    <vt:lpwstr>defa4170-0d19-0005-0004-bc88714345d2</vt:lpwstr>
  </property>
  <property fmtid="{D5CDD505-2E9C-101B-9397-08002B2CF9AE}" pid="8" name="MSIP_Label_638202f9-8d41-4950-b014-f183e397b746_SiteId">
    <vt:lpwstr>13b3b0ce-cd75-49a4-bfea-0a03b01ff1ab</vt:lpwstr>
  </property>
  <property fmtid="{D5CDD505-2E9C-101B-9397-08002B2CF9AE}" pid="9" name="MSIP_Label_638202f9-8d41-4950-b014-f183e397b746_ActionId">
    <vt:lpwstr>7a4739c4-3882-4ffe-830e-39010d6ed60c</vt:lpwstr>
  </property>
  <property fmtid="{D5CDD505-2E9C-101B-9397-08002B2CF9AE}" pid="10" name="MSIP_Label_638202f9-8d41-4950-b014-f183e397b746_ContentBits">
    <vt:lpwstr>0</vt:lpwstr>
  </property>
</Properties>
</file>