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8" r:id="rId5"/>
    <p:sldId id="271" r:id="rId6"/>
    <p:sldId id="272" r:id="rId7"/>
    <p:sldId id="259" r:id="rId8"/>
    <p:sldId id="268" r:id="rId9"/>
    <p:sldId id="264" r:id="rId10"/>
    <p:sldId id="273" r:id="rId11"/>
    <p:sldId id="266" r:id="rId12"/>
    <p:sldId id="267"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55" autoAdjust="0"/>
  </p:normalViewPr>
  <p:slideViewPr>
    <p:cSldViewPr>
      <p:cViewPr varScale="1">
        <p:scale>
          <a:sx n="62" d="100"/>
          <a:sy n="62" d="100"/>
        </p:scale>
        <p:origin x="140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kstresser, Brant" userId="8b5dbe7e-4d65-48f0-8115-df8bc218a889" providerId="ADAL" clId="{4E8B84BC-F6A3-4660-AABE-6FBABB646C64}"/>
    <pc:docChg chg="modSld">
      <pc:chgData name="Berkstresser, Brant" userId="8b5dbe7e-4d65-48f0-8115-df8bc218a889" providerId="ADAL" clId="{4E8B84BC-F6A3-4660-AABE-6FBABB646C64}" dt="2023-06-29T15:46:58.119" v="41" actId="20577"/>
      <pc:docMkLst>
        <pc:docMk/>
      </pc:docMkLst>
      <pc:sldChg chg="modSp">
        <pc:chgData name="Berkstresser, Brant" userId="8b5dbe7e-4d65-48f0-8115-df8bc218a889" providerId="ADAL" clId="{4E8B84BC-F6A3-4660-AABE-6FBABB646C64}" dt="2023-06-29T15:46:58.119" v="41" actId="20577"/>
        <pc:sldMkLst>
          <pc:docMk/>
          <pc:sldMk cId="204714103" sldId="258"/>
        </pc:sldMkLst>
        <pc:spChg chg="mod">
          <ac:chgData name="Berkstresser, Brant" userId="8b5dbe7e-4d65-48f0-8115-df8bc218a889" providerId="ADAL" clId="{4E8B84BC-F6A3-4660-AABE-6FBABB646C64}" dt="2023-06-29T15:46:58.119" v="41" actId="20577"/>
          <ac:spMkLst>
            <pc:docMk/>
            <pc:sldMk cId="204714103" sldId="25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pPr/>
              <a:t>6/29/2023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pPr/>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pPr/>
              <a:t>1</a:t>
            </a:fld>
            <a:endParaRPr lang="en-US"/>
          </a:p>
        </p:txBody>
      </p:sp>
    </p:spTree>
    <p:extLst>
      <p:ext uri="{BB962C8B-B14F-4D97-AF65-F5344CB8AC3E}">
        <p14:creationId xmlns:p14="http://schemas.microsoft.com/office/powerpoint/2010/main" val="336289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pPr/>
              <a:t>2</a:t>
            </a:fld>
            <a:endParaRPr lang="en-US"/>
          </a:p>
        </p:txBody>
      </p:sp>
    </p:spTree>
    <p:extLst>
      <p:ext uri="{BB962C8B-B14F-4D97-AF65-F5344CB8AC3E}">
        <p14:creationId xmlns:p14="http://schemas.microsoft.com/office/powerpoint/2010/main" val="604068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pPr/>
              <a:t>3</a:t>
            </a:fld>
            <a:endParaRPr lang="en-US"/>
          </a:p>
        </p:txBody>
      </p:sp>
    </p:spTree>
    <p:extLst>
      <p:ext uri="{BB962C8B-B14F-4D97-AF65-F5344CB8AC3E}">
        <p14:creationId xmlns:p14="http://schemas.microsoft.com/office/powerpoint/2010/main" val="2711539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pPr/>
              <a:t>4</a:t>
            </a:fld>
            <a:endParaRPr lang="en-US"/>
          </a:p>
        </p:txBody>
      </p:sp>
    </p:spTree>
    <p:extLst>
      <p:ext uri="{BB962C8B-B14F-4D97-AF65-F5344CB8AC3E}">
        <p14:creationId xmlns:p14="http://schemas.microsoft.com/office/powerpoint/2010/main" val="763608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CD859-66A9-40B0-A234-B25B50086CEF}"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CD859-66A9-40B0-A234-B25B50086CEF}" type="datetimeFigureOut">
              <a:rPr lang="en-US" smtClean="0"/>
              <a:pPr/>
              <a:t>6/29/2023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CD859-66A9-40B0-A234-B25B50086CEF}" type="datetimeFigureOut">
              <a:rPr lang="en-US" smtClean="0"/>
              <a:pPr/>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pPr/>
              <a:t>6/29/2023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pPr/>
              <a:t>6/29/2023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pPr/>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hyperlink" Target="https://www.racialequitytools.org/glossary#diversity" TargetMode="Externa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2.png"/><Relationship Id="rId5" Type="http://schemas.openxmlformats.org/officeDocument/2006/relationships/hyperlink" Target="https://jenfrytalks.com/resources/" TargetMode="External"/><Relationship Id="rId4" Type="http://schemas.openxmlformats.org/officeDocument/2006/relationships/hyperlink" Target="https://docs.google.com/document/u/1/d/1pJsFEMh8qdT8an_yHsQ4gptX1Beb1G2BSemjkaupZOw/mobilebasic?fbclid=IwAR01PnKQ3Q6rJJ7V6KyZSm8EwsTCFcVThWFzn7u2GFZ7kKfs21AWYGtbNH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dirty="0">
                <a:solidFill>
                  <a:schemeClr val="accent1">
                    <a:lumMod val="75000"/>
                  </a:schemeClr>
                </a:solidFill>
              </a:rPr>
              <a:t>Diversity, Equity, Inclusion </a:t>
            </a:r>
            <a:r>
              <a:rPr lang="en-US" sz="3600">
                <a:solidFill>
                  <a:schemeClr val="accent1">
                    <a:lumMod val="75000"/>
                  </a:schemeClr>
                </a:solidFill>
              </a:rPr>
              <a:t>and Accessibility </a:t>
            </a:r>
            <a:r>
              <a:rPr lang="en-US" sz="3600" dirty="0">
                <a:solidFill>
                  <a:schemeClr val="accent1">
                    <a:lumMod val="75000"/>
                  </a:schemeClr>
                </a:solidFill>
              </a:rPr>
              <a:t>in Sports</a:t>
            </a:r>
          </a:p>
          <a:p>
            <a:pPr marL="0" indent="0" algn="ctr" defTabSz="457200" fontAlgn="base">
              <a:spcBef>
                <a:spcPct val="0"/>
              </a:spcBef>
              <a:spcAft>
                <a:spcPct val="0"/>
              </a:spcAft>
              <a:buNone/>
            </a:pPr>
            <a:endParaRPr lang="en-US" sz="2200" b="1" dirty="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Arial" pitchFamily="34" charset="0"/>
                <a:cs typeface="Arial" pitchFamily="34" charset="0"/>
              </a:rPr>
              <a:t>Equality vs Equity</a:t>
            </a:r>
          </a:p>
        </p:txBody>
      </p:sp>
      <p:sp>
        <p:nvSpPr>
          <p:cNvPr id="3" name="Content Placeholder 2"/>
          <p:cNvSpPr>
            <a:spLocks noGrp="1"/>
          </p:cNvSpPr>
          <p:nvPr>
            <p:ph sz="half" idx="1"/>
          </p:nvPr>
        </p:nvSpPr>
        <p:spPr>
          <a:xfrm>
            <a:off x="0" y="1600200"/>
            <a:ext cx="9144000" cy="4525963"/>
          </a:xfrm>
        </p:spPr>
        <p:txBody>
          <a:bodyPr>
            <a:normAutofit/>
          </a:bodyPr>
          <a:lstStyle/>
          <a:p>
            <a:pPr algn="ctr"/>
            <a:r>
              <a:rPr lang="en-US" sz="2300" dirty="0">
                <a:latin typeface="Arial" panose="020B0604020202020204" pitchFamily="34" charset="0"/>
                <a:cs typeface="Arial" panose="020B0604020202020204" pitchFamily="34" charset="0"/>
              </a:rPr>
              <a:t>Equality – Providing consistent and equal care throughout</a:t>
            </a:r>
          </a:p>
          <a:p>
            <a:pPr algn="ctr"/>
            <a:endParaRPr lang="en-US" sz="2300" dirty="0">
              <a:latin typeface="Arial" panose="020B0604020202020204" pitchFamily="34" charset="0"/>
              <a:cs typeface="Arial" panose="020B0604020202020204" pitchFamily="34" charset="0"/>
            </a:endParaRPr>
          </a:p>
          <a:p>
            <a:pPr algn="ctr"/>
            <a:endParaRPr lang="en-US" sz="2300" dirty="0">
              <a:latin typeface="Arial" panose="020B0604020202020204" pitchFamily="34" charset="0"/>
              <a:cs typeface="Arial" panose="020B0604020202020204" pitchFamily="34" charset="0"/>
            </a:endParaRPr>
          </a:p>
          <a:p>
            <a:pPr algn="ctr"/>
            <a:r>
              <a:rPr lang="en-US" sz="2300" dirty="0">
                <a:latin typeface="Arial" panose="020B0604020202020204" pitchFamily="34" charset="0"/>
                <a:cs typeface="Arial" panose="020B0604020202020204" pitchFamily="34" charset="0"/>
              </a:rPr>
              <a:t>Equity - Providing care that does not vary in quality because of personal characteristics such as gender, ethnicity, geographic location, and socioeconomic status.</a:t>
            </a:r>
          </a:p>
          <a:p>
            <a:pPr marL="0" indent="0">
              <a:buNone/>
            </a:pPr>
            <a:endParaRPr lang="en-US" sz="2300" dirty="0">
              <a:latin typeface="Arial" panose="020B0604020202020204" pitchFamily="34" charset="0"/>
              <a:cs typeface="Arial" panose="020B0604020202020204" pitchFamily="34" charset="0"/>
            </a:endParaRP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76045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Arial" pitchFamily="34" charset="0"/>
                <a:cs typeface="Arial" pitchFamily="34" charset="0"/>
              </a:rPr>
              <a:t>How do these differ?</a:t>
            </a:r>
          </a:p>
        </p:txBody>
      </p:sp>
      <p:sp>
        <p:nvSpPr>
          <p:cNvPr id="3" name="Content Placeholder 2"/>
          <p:cNvSpPr>
            <a:spLocks noGrp="1"/>
          </p:cNvSpPr>
          <p:nvPr>
            <p:ph sz="half" idx="1"/>
          </p:nvPr>
        </p:nvSpPr>
        <p:spPr>
          <a:xfrm>
            <a:off x="0" y="1600200"/>
            <a:ext cx="9144000" cy="4525963"/>
          </a:xfrm>
        </p:spPr>
        <p:txBody>
          <a:bodyPr>
            <a:normAutofit/>
          </a:bodyPr>
          <a:lstStyle/>
          <a:p>
            <a:pPr algn="ctr"/>
            <a:r>
              <a:rPr lang="en-US" sz="2300" dirty="0">
                <a:latin typeface="Arial" panose="020B0604020202020204" pitchFamily="34" charset="0"/>
                <a:cs typeface="Arial" panose="020B0604020202020204" pitchFamily="34" charset="0"/>
              </a:rPr>
              <a:t>Equality – providing the entire time with the same pair of shoes</a:t>
            </a:r>
          </a:p>
          <a:p>
            <a:pPr marL="0" indent="0" algn="ctr">
              <a:buNone/>
            </a:pPr>
            <a:endParaRPr lang="en-US" sz="2300" dirty="0">
              <a:latin typeface="Arial" panose="020B0604020202020204" pitchFamily="34" charset="0"/>
              <a:cs typeface="Arial" panose="020B0604020202020204" pitchFamily="34" charset="0"/>
            </a:endParaRPr>
          </a:p>
          <a:p>
            <a:pPr algn="ctr"/>
            <a:r>
              <a:rPr lang="en-US" sz="2300" dirty="0">
                <a:latin typeface="Arial" panose="020B0604020202020204" pitchFamily="34" charset="0"/>
                <a:cs typeface="Arial" panose="020B0604020202020204" pitchFamily="34" charset="0"/>
              </a:rPr>
              <a:t>Equity – providing everyone with a pair of shoes that </a:t>
            </a:r>
            <a:r>
              <a:rPr lang="en-US" sz="2300" b="1" dirty="0">
                <a:latin typeface="Arial" panose="020B0604020202020204" pitchFamily="34" charset="0"/>
                <a:cs typeface="Arial" panose="020B0604020202020204" pitchFamily="34" charset="0"/>
              </a:rPr>
              <a:t>fit</a:t>
            </a:r>
          </a:p>
          <a:p>
            <a:pPr algn="ctr"/>
            <a:endParaRPr lang="en-US" sz="2300" b="1" dirty="0">
              <a:latin typeface="Arial" panose="020B0604020202020204" pitchFamily="34" charset="0"/>
              <a:cs typeface="Arial" panose="020B0604020202020204" pitchFamily="34" charset="0"/>
            </a:endParaRPr>
          </a:p>
          <a:p>
            <a:pPr marL="0" indent="0" algn="ctr">
              <a:buNone/>
            </a:pPr>
            <a:r>
              <a:rPr lang="en-US" sz="2300" b="1" dirty="0">
                <a:latin typeface="Arial" panose="020B0604020202020204" pitchFamily="34" charset="0"/>
                <a:cs typeface="Arial" panose="020B0604020202020204" pitchFamily="34" charset="0"/>
              </a:rPr>
              <a:t>Equity takes into account history and biological factors to create a level playing field and equal opportunity for all</a:t>
            </a: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pic>
        <p:nvPicPr>
          <p:cNvPr id="4" name="Picture 3">
            <a:extLst>
              <a:ext uri="{FF2B5EF4-FFF2-40B4-BE49-F238E27FC236}">
                <a16:creationId xmlns:a16="http://schemas.microsoft.com/office/drawing/2014/main" id="{6403AEC4-C6C0-5270-0CB0-409749AB7E4E}"/>
              </a:ext>
            </a:extLst>
          </p:cNvPr>
          <p:cNvPicPr>
            <a:picLocks noChangeAspect="1"/>
          </p:cNvPicPr>
          <p:nvPr/>
        </p:nvPicPr>
        <p:blipFill>
          <a:blip r:embed="rId5"/>
          <a:stretch>
            <a:fillRect/>
          </a:stretch>
        </p:blipFill>
        <p:spPr>
          <a:xfrm>
            <a:off x="2457450" y="4216018"/>
            <a:ext cx="4229100" cy="2014538"/>
          </a:xfrm>
          <a:prstGeom prst="rect">
            <a:avLst/>
          </a:prstGeom>
        </p:spPr>
      </p:pic>
    </p:spTree>
    <p:custDataLst>
      <p:tags r:id="rId1"/>
    </p:custDataLst>
    <p:extLst>
      <p:ext uri="{BB962C8B-B14F-4D97-AF65-F5344CB8AC3E}">
        <p14:creationId xmlns:p14="http://schemas.microsoft.com/office/powerpoint/2010/main" val="51814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accent1">
                    <a:lumMod val="75000"/>
                  </a:schemeClr>
                </a:solidFill>
                <a:latin typeface="Arial" panose="020B0604020202020204" pitchFamily="34" charset="0"/>
                <a:cs typeface="Arial" panose="020B0604020202020204" pitchFamily="34" charset="0"/>
              </a:rPr>
              <a:t>How to start</a:t>
            </a:r>
            <a:endParaRPr lang="en-US" b="1" i="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a:xfrm>
            <a:off x="0" y="1600200"/>
            <a:ext cx="9144000" cy="4525963"/>
          </a:xfrm>
        </p:spPr>
        <p:txBody>
          <a:bodyPr>
            <a:normAutofit/>
          </a:bodyPr>
          <a:lstStyle/>
          <a:p>
            <a:pPr lvl="1"/>
            <a:endParaRPr lang="en-US" sz="2700" b="1" i="1" dirty="0">
              <a:solidFill>
                <a:schemeClr val="accent1">
                  <a:lumMod val="75000"/>
                </a:schemeClr>
              </a:solidFill>
              <a:latin typeface="Arial" pitchFamily="34" charset="0"/>
              <a:cs typeface="Arial" pitchFamily="34" charset="0"/>
            </a:endParaRPr>
          </a:p>
          <a:p>
            <a:pPr marL="457200" lvl="1" indent="0">
              <a:buNone/>
            </a:pPr>
            <a:endParaRPr lang="en-US" sz="2700" b="1" i="1" dirty="0">
              <a:solidFill>
                <a:schemeClr val="accent1">
                  <a:lumMod val="75000"/>
                </a:schemeClr>
              </a:solidFill>
              <a:latin typeface="Arial" pitchFamily="34" charset="0"/>
              <a:cs typeface="Arial" pitchFamily="34" charset="0"/>
            </a:endParaRPr>
          </a:p>
          <a:p>
            <a:pPr marL="457200" lvl="1" indent="0">
              <a:buNone/>
            </a:pPr>
            <a:endParaRPr lang="en-US" sz="2700" b="1" i="1" dirty="0">
              <a:solidFill>
                <a:schemeClr val="accent1">
                  <a:lumMod val="75000"/>
                </a:schemeClr>
              </a:solidFill>
              <a:latin typeface="Arial" pitchFamily="34" charset="0"/>
              <a:cs typeface="Arial" pitchFamily="34" charset="0"/>
            </a:endParaRPr>
          </a:p>
          <a:p>
            <a:pPr lvl="1"/>
            <a:endParaRPr lang="en-US" sz="2700" b="1" i="1" dirty="0">
              <a:solidFill>
                <a:schemeClr val="accent1">
                  <a:lumMod val="75000"/>
                </a:schemeClr>
              </a:solidFill>
              <a:latin typeface="Arial" pitchFamily="34" charset="0"/>
              <a:cs typeface="Arial" pitchFamily="34" charset="0"/>
            </a:endParaRPr>
          </a:p>
          <a:p>
            <a:pPr marL="457200" lvl="1" indent="0">
              <a:buNone/>
            </a:pPr>
            <a:endParaRPr lang="en-US" sz="2700" b="1" i="1" dirty="0">
              <a:solidFill>
                <a:schemeClr val="accent1">
                  <a:lumMod val="75000"/>
                </a:schemeClr>
              </a:solidFill>
              <a:latin typeface="Arial" pitchFamily="34" charset="0"/>
              <a:cs typeface="Arial" pitchFamily="34" charset="0"/>
            </a:endParaRPr>
          </a:p>
        </p:txBody>
      </p:sp>
      <p:pic>
        <p:nvPicPr>
          <p:cNvPr id="7"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
        <p:nvSpPr>
          <p:cNvPr id="2" name="TextBox 1"/>
          <p:cNvSpPr txBox="1"/>
          <p:nvPr/>
        </p:nvSpPr>
        <p:spPr>
          <a:xfrm>
            <a:off x="685800" y="1371600"/>
            <a:ext cx="7620000" cy="3157788"/>
          </a:xfrm>
          <a:prstGeom prst="rect">
            <a:avLst/>
          </a:prstGeom>
          <a:noFill/>
        </p:spPr>
        <p:txBody>
          <a:bodyPr wrap="square" rtlCol="0">
            <a:spAutoFit/>
          </a:bodyPr>
          <a:lstStyle/>
          <a:p>
            <a:pPr marL="342900" lvl="1" indent="-342900">
              <a:spcBef>
                <a:spcPct val="20000"/>
              </a:spcBef>
              <a:buFont typeface="Arial" pitchFamily="34" charset="0"/>
              <a:buChar char="•"/>
            </a:pPr>
            <a:r>
              <a:rPr lang="en-US" dirty="0">
                <a:latin typeface="Arial" panose="020B0604020202020204" pitchFamily="34" charset="0"/>
                <a:cs typeface="Arial" panose="020B0604020202020204" pitchFamily="34" charset="0"/>
              </a:rPr>
              <a:t>Identifying individual needs of your student-athletes is the first step in equitable care</a:t>
            </a:r>
          </a:p>
          <a:p>
            <a:pPr marL="742950" lvl="1" indent="-285750">
              <a:spcBef>
                <a:spcPct val="20000"/>
              </a:spcBef>
              <a:buFont typeface="Arial" pitchFamily="34" charset="0"/>
              <a:buChar char="–"/>
            </a:pPr>
            <a:r>
              <a:rPr lang="en-US" sz="1600" dirty="0">
                <a:latin typeface="Arial" panose="020B0604020202020204" pitchFamily="34" charset="0"/>
                <a:cs typeface="Arial" panose="020B0604020202020204" pitchFamily="34" charset="0"/>
              </a:rPr>
              <a:t>Ask the student-athlete size preference, equipment modifications, or other necessary items they may need in order to be successful</a:t>
            </a:r>
          </a:p>
          <a:p>
            <a:pPr marL="342900" lvl="1" indent="-342900">
              <a:spcBef>
                <a:spcPct val="20000"/>
              </a:spcBef>
              <a:buFont typeface="Arial" pitchFamily="34" charset="0"/>
              <a:buChar char="•"/>
            </a:pPr>
            <a:r>
              <a:rPr lang="en-US" dirty="0">
                <a:latin typeface="Arial" panose="020B0604020202020204" pitchFamily="34" charset="0"/>
                <a:cs typeface="Arial" panose="020B0604020202020204" pitchFamily="34" charset="0"/>
              </a:rPr>
              <a:t>Reflection on past and current treatment of athletes is critical for enhanced future performance</a:t>
            </a:r>
          </a:p>
          <a:p>
            <a:pPr marL="742950" lvl="1" indent="-285750">
              <a:spcBef>
                <a:spcPct val="20000"/>
              </a:spcBef>
              <a:buFont typeface="Arial" pitchFamily="34" charset="0"/>
              <a:buChar char="–"/>
            </a:pPr>
            <a:r>
              <a:rPr lang="en-US" sz="1600" dirty="0">
                <a:latin typeface="Arial" panose="020B0604020202020204" pitchFamily="34" charset="0"/>
                <a:cs typeface="Arial" panose="020B0604020202020204" pitchFamily="34" charset="0"/>
              </a:rPr>
              <a:t>Identify any unconscious bias you may have towards preferential treatment of one race, ethnicity, or gender</a:t>
            </a:r>
          </a:p>
          <a:p>
            <a:pPr marL="742950" lvl="1" indent="-285750">
              <a:spcBef>
                <a:spcPct val="20000"/>
              </a:spcBef>
              <a:buFont typeface="Arial" pitchFamily="34" charset="0"/>
              <a:buChar char="–"/>
            </a:pPr>
            <a:r>
              <a:rPr lang="en-US" sz="1600" dirty="0">
                <a:latin typeface="Arial" panose="020B0604020202020204" pitchFamily="34" charset="0"/>
                <a:cs typeface="Arial" panose="020B0604020202020204" pitchFamily="34" charset="0"/>
              </a:rPr>
              <a:t>Make efforts to diversify your coaches, support staff, and athletes to create an environment of inclusion</a:t>
            </a:r>
          </a:p>
          <a:p>
            <a:endParaRPr lang="en-US" dirty="0"/>
          </a:p>
        </p:txBody>
      </p:sp>
    </p:spTree>
    <p:custDataLst>
      <p:tags r:id="rId1"/>
    </p:custDataLst>
    <p:extLst>
      <p:ext uri="{BB962C8B-B14F-4D97-AF65-F5344CB8AC3E}">
        <p14:creationId xmlns:p14="http://schemas.microsoft.com/office/powerpoint/2010/main" val="80695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Arial" panose="020B0604020202020204" pitchFamily="34" charset="0"/>
                <a:cs typeface="Arial" panose="020B0604020202020204" pitchFamily="34" charset="0"/>
              </a:rPr>
              <a:t>How to help</a:t>
            </a:r>
          </a:p>
        </p:txBody>
      </p:sp>
      <p:sp>
        <p:nvSpPr>
          <p:cNvPr id="3" name="Content Placeholder 2"/>
          <p:cNvSpPr>
            <a:spLocks noGrp="1"/>
          </p:cNvSpPr>
          <p:nvPr>
            <p:ph idx="1"/>
          </p:nvPr>
        </p:nvSpPr>
        <p:spPr>
          <a:xfrm>
            <a:off x="457200" y="1295400"/>
            <a:ext cx="8229600" cy="4525963"/>
          </a:xfrm>
        </p:spPr>
        <p:txBody>
          <a:bodyPr>
            <a:normAutofit fontScale="85000" lnSpcReduction="10000"/>
          </a:bodyPr>
          <a:lstStyle/>
          <a:p>
            <a:r>
              <a:rPr lang="en-US" dirty="0"/>
              <a:t>Arm yourself with knowledge about historical limiting factors</a:t>
            </a:r>
          </a:p>
          <a:p>
            <a:pPr lvl="1"/>
            <a:r>
              <a:rPr lang="en-US" dirty="0"/>
              <a:t>Much of the battle fought today is due to discrimination and inequality at the beginning of civilization</a:t>
            </a:r>
          </a:p>
          <a:p>
            <a:r>
              <a:rPr lang="en-US" dirty="0"/>
              <a:t>Make a conscious effort for diversity in your staff and recruitment</a:t>
            </a:r>
          </a:p>
          <a:p>
            <a:r>
              <a:rPr lang="en-US" dirty="0"/>
              <a:t>Perform a needs assessment for all athletes on a yearly basis, noting trends and consistent reports among similar groups</a:t>
            </a:r>
          </a:p>
          <a:p>
            <a:r>
              <a:rPr lang="en-US" dirty="0"/>
              <a:t>Never assume someone’s preferences based on identity, race, gender, or socioeconomic status</a:t>
            </a:r>
          </a:p>
          <a:p>
            <a:endParaRPr lang="en-US" dirty="0"/>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199108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Arial" panose="020B0604020202020204" pitchFamily="34" charset="0"/>
                <a:cs typeface="Arial" panose="020B0604020202020204" pitchFamily="34" charset="0"/>
              </a:rPr>
              <a:t>Myths</a:t>
            </a:r>
          </a:p>
        </p:txBody>
      </p:sp>
      <p:sp>
        <p:nvSpPr>
          <p:cNvPr id="3" name="Content Placeholder 2"/>
          <p:cNvSpPr>
            <a:spLocks noGrp="1"/>
          </p:cNvSpPr>
          <p:nvPr>
            <p:ph idx="1"/>
          </p:nvPr>
        </p:nvSpPr>
        <p:spPr>
          <a:xfrm>
            <a:off x="457200" y="1189037"/>
            <a:ext cx="8229600" cy="4525963"/>
          </a:xfrm>
        </p:spPr>
        <p:txBody>
          <a:bodyPr>
            <a:normAutofit lnSpcReduction="10000"/>
          </a:bodyPr>
          <a:lstStyle/>
          <a:p>
            <a:r>
              <a:rPr lang="en-US" sz="2600" dirty="0">
                <a:latin typeface="Arial" panose="020B0604020202020204" pitchFamily="34" charset="0"/>
                <a:cs typeface="Arial" panose="020B0604020202020204" pitchFamily="34" charset="0"/>
              </a:rPr>
              <a:t>Disabled athletes are not as talented as nondisabled persons</a:t>
            </a:r>
          </a:p>
          <a:p>
            <a:pPr lvl="1">
              <a:buFont typeface="Arial" panose="020B0604020202020204" pitchFamily="34" charset="0"/>
              <a:buChar char="•"/>
            </a:pPr>
            <a:r>
              <a:rPr lang="en-US" sz="2200" dirty="0">
                <a:latin typeface="Arial" panose="020B0604020202020204" pitchFamily="34" charset="0"/>
                <a:cs typeface="Arial" panose="020B0604020202020204" pitchFamily="34" charset="0"/>
              </a:rPr>
              <a:t>Given the proper adjustments, disabled athletes can compete alongside any other persons</a:t>
            </a:r>
          </a:p>
          <a:p>
            <a:r>
              <a:rPr lang="en-US" sz="2600" dirty="0">
                <a:latin typeface="Arial" panose="020B0604020202020204" pitchFamily="34" charset="0"/>
                <a:cs typeface="Arial" panose="020B0604020202020204" pitchFamily="34" charset="0"/>
              </a:rPr>
              <a:t>You should avoid talking about someone’s disability or ethnicity in order to treat everyone as equals</a:t>
            </a:r>
          </a:p>
          <a:p>
            <a:pPr lvl="1">
              <a:buFont typeface="Arial" panose="020B0604020202020204" pitchFamily="34" charset="0"/>
              <a:buChar char="•"/>
            </a:pPr>
            <a:r>
              <a:rPr lang="en-US" sz="2200" dirty="0">
                <a:latin typeface="Arial" panose="020B0604020202020204" pitchFamily="34" charset="0"/>
                <a:cs typeface="Arial" panose="020B0604020202020204" pitchFamily="34" charset="0"/>
              </a:rPr>
              <a:t>Ignoring someone’s history means ignoring a vital portion of who they are</a:t>
            </a:r>
          </a:p>
          <a:p>
            <a:pPr lvl="1">
              <a:buFont typeface="Arial" panose="020B0604020202020204" pitchFamily="34" charset="0"/>
              <a:buChar char="•"/>
            </a:pPr>
            <a:r>
              <a:rPr lang="en-US" sz="2200" dirty="0">
                <a:latin typeface="Arial" panose="020B0604020202020204" pitchFamily="34" charset="0"/>
                <a:cs typeface="Arial" panose="020B0604020202020204" pitchFamily="34" charset="0"/>
              </a:rPr>
              <a:t>Have open and honest conversations with your athletes about what their disability is and how you can best help them compete, as well as acknowledging someone’s ethnic backgrounds and helping them celebrate their heritage and culture</a:t>
            </a:r>
          </a:p>
          <a:p>
            <a:endParaRPr lang="en-US" dirty="0"/>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697012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Arial" panose="020B0604020202020204" pitchFamily="34" charset="0"/>
                <a:cs typeface="Arial" panose="020B0604020202020204" pitchFamily="34" charset="0"/>
              </a:rPr>
              <a:t>DEI Hiring Practices</a:t>
            </a:r>
          </a:p>
        </p:txBody>
      </p:sp>
      <p:sp>
        <p:nvSpPr>
          <p:cNvPr id="3" name="Content Placeholder 2"/>
          <p:cNvSpPr>
            <a:spLocks noGrp="1"/>
          </p:cNvSpPr>
          <p:nvPr>
            <p:ph idx="1"/>
          </p:nvPr>
        </p:nvSpPr>
        <p:spPr>
          <a:xfrm>
            <a:off x="457200" y="1600201"/>
            <a:ext cx="8229600" cy="4114800"/>
          </a:xfrm>
        </p:spPr>
        <p:txBody>
          <a:bodyPr>
            <a:normAutofit/>
          </a:bodyPr>
          <a:lstStyle/>
          <a:p>
            <a:r>
              <a:rPr lang="en-US" sz="2800" dirty="0"/>
              <a:t>Things to keep at the forefront</a:t>
            </a:r>
          </a:p>
          <a:p>
            <a:pPr lvl="1"/>
            <a:r>
              <a:rPr lang="en-US" dirty="0"/>
              <a:t>Cognitive Diversity</a:t>
            </a:r>
          </a:p>
          <a:p>
            <a:pPr lvl="2"/>
            <a:r>
              <a:rPr lang="en-US" sz="2800" dirty="0"/>
              <a:t>Be aware of habits of hiring people who think like you</a:t>
            </a:r>
          </a:p>
          <a:p>
            <a:pPr lvl="1"/>
            <a:r>
              <a:rPr lang="en-US" dirty="0"/>
              <a:t>Be purposeful in your search</a:t>
            </a:r>
          </a:p>
          <a:p>
            <a:pPr lvl="1"/>
            <a:r>
              <a:rPr lang="en-US" dirty="0"/>
              <a:t>Inclusion</a:t>
            </a:r>
          </a:p>
          <a:p>
            <a:pPr lvl="2"/>
            <a:r>
              <a:rPr lang="en-US" sz="2800" dirty="0"/>
              <a:t>Make sure sound DEI practices are in your included in your processes</a:t>
            </a:r>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236940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Arial" panose="020B0604020202020204" pitchFamily="34" charset="0"/>
                <a:cs typeface="Arial" panose="020B0604020202020204" pitchFamily="34" charset="0"/>
              </a:rPr>
              <a:t>Resources available</a:t>
            </a:r>
          </a:p>
        </p:txBody>
      </p:sp>
      <p:sp>
        <p:nvSpPr>
          <p:cNvPr id="3" name="Content Placeholder 2"/>
          <p:cNvSpPr>
            <a:spLocks noGrp="1"/>
          </p:cNvSpPr>
          <p:nvPr>
            <p:ph idx="1"/>
          </p:nvPr>
        </p:nvSpPr>
        <p:spPr>
          <a:xfrm>
            <a:off x="457200" y="1600201"/>
            <a:ext cx="8229600" cy="4114800"/>
          </a:xfrm>
        </p:spPr>
        <p:txBody>
          <a:bodyPr>
            <a:normAutofit fontScale="92500" lnSpcReduction="10000"/>
          </a:bodyPr>
          <a:lstStyle/>
          <a:p>
            <a:r>
              <a:rPr lang="en-US" sz="1800" dirty="0">
                <a:solidFill>
                  <a:srgbClr val="FF0000"/>
                </a:solidFill>
              </a:rPr>
              <a:t>[Insert your Athletic Department info]</a:t>
            </a:r>
          </a:p>
          <a:p>
            <a:r>
              <a:rPr lang="en-US" sz="1800" dirty="0"/>
              <a:t>Athletic department mental health services</a:t>
            </a:r>
          </a:p>
          <a:p>
            <a:r>
              <a:rPr lang="en-US" sz="1800" dirty="0"/>
              <a:t>Campus counseling center</a:t>
            </a:r>
          </a:p>
          <a:p>
            <a:r>
              <a:rPr lang="en-US" sz="1800" dirty="0"/>
              <a:t>988 – Suicide and Crisis Lifeline (call and text)</a:t>
            </a:r>
          </a:p>
          <a:p>
            <a:r>
              <a:rPr lang="en-US" sz="1800" dirty="0"/>
              <a:t>The Ross Initiative in Sports for Equality (RISE)</a:t>
            </a:r>
          </a:p>
          <a:p>
            <a:r>
              <a:rPr lang="en-US" sz="1800" dirty="0"/>
              <a:t>NCAA Office of Inclusion</a:t>
            </a:r>
          </a:p>
          <a:p>
            <a:r>
              <a:rPr lang="en-US" sz="1800" dirty="0"/>
              <a:t>NCAA Champions of Respect-Inclusion of LGBTQ Student-Athletes and Staff in NCAA Programs</a:t>
            </a:r>
          </a:p>
          <a:p>
            <a:r>
              <a:rPr lang="en-US" sz="1800" dirty="0"/>
              <a:t>Racial Equality Tools Glossary - </a:t>
            </a:r>
            <a:r>
              <a:rPr lang="en-US" sz="1800" dirty="0">
                <a:hlinkClick r:id="rId3"/>
              </a:rPr>
              <a:t>https://www.racialequitytools.org/glossary#diversity</a:t>
            </a:r>
            <a:endParaRPr lang="en-US" sz="1800" dirty="0"/>
          </a:p>
          <a:p>
            <a:r>
              <a:rPr lang="en-US" sz="1800" dirty="0"/>
              <a:t>Anti-Racist Resources, Sports Edition - </a:t>
            </a:r>
            <a:r>
              <a:rPr lang="en-US" sz="1800" dirty="0">
                <a:hlinkClick r:id="rId4"/>
              </a:rPr>
              <a:t>https://docs.google.com/document/u/1/d/1pJsFEMh8qdT8an_yHsQ4gptX1Beb1G2BSemjkaupZOw/mobilebasic?fbclid=IwAR01PnKQ3Q6rJJ7V6KyZSm8EwsTCFcVThWFzn7u2GFZ7kKfs21AWYGtbNHg</a:t>
            </a:r>
            <a:endParaRPr lang="en-US" sz="1800" dirty="0"/>
          </a:p>
          <a:p>
            <a:r>
              <a:rPr lang="en-US" sz="1800" dirty="0"/>
              <a:t>Jen Fry Talks - </a:t>
            </a:r>
            <a:r>
              <a:rPr lang="en-US" sz="1800" dirty="0">
                <a:hlinkClick r:id="rId5"/>
              </a:rPr>
              <a:t>https://jenfrytalks.com/resources/</a:t>
            </a:r>
            <a:endParaRPr lang="en-US" sz="1800" dirty="0"/>
          </a:p>
          <a:p>
            <a:endParaRPr lang="en-US" sz="1800" dirty="0"/>
          </a:p>
        </p:txBody>
      </p:sp>
      <p:pic>
        <p:nvPicPr>
          <p:cNvPr id="4" name="Content Placeholder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319288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Arial" panose="020B0604020202020204" pitchFamily="34" charset="0"/>
                <a:cs typeface="Arial" panose="020B0604020202020204" pitchFamily="34" charset="0"/>
              </a:rPr>
              <a:t>References</a:t>
            </a:r>
          </a:p>
        </p:txBody>
      </p:sp>
      <p:sp>
        <p:nvSpPr>
          <p:cNvPr id="3" name="Content Placeholder 2"/>
          <p:cNvSpPr>
            <a:spLocks noGrp="1"/>
          </p:cNvSpPr>
          <p:nvPr>
            <p:ph idx="1"/>
          </p:nvPr>
        </p:nvSpPr>
        <p:spPr/>
        <p:txBody>
          <a:bodyPr>
            <a:normAutofit/>
          </a:bodyPr>
          <a:lstStyle/>
          <a:p>
            <a:r>
              <a:rPr lang="en-US" sz="2800" dirty="0"/>
              <a:t>Ross Initiative in Sports for Equality</a:t>
            </a:r>
          </a:p>
          <a:p>
            <a:r>
              <a:rPr lang="en-US" sz="2800" dirty="0"/>
              <a:t>Robert Wood Johnson Foundation</a:t>
            </a:r>
          </a:p>
          <a:p>
            <a:r>
              <a:rPr lang="en-US" sz="2800" dirty="0"/>
              <a:t>Team USA Diversity, Equity, and Inclusion</a:t>
            </a:r>
          </a:p>
          <a:p>
            <a:endParaRPr lang="en-US" dirty="0"/>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3033862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5ACC751B45A046B8CA7EFEF1E14893" ma:contentTypeVersion="12" ma:contentTypeDescription="Create a new document." ma:contentTypeScope="" ma:versionID="1d3b5a78118a80e3f5302b8e04631159">
  <xsd:schema xmlns:xsd="http://www.w3.org/2001/XMLSchema" xmlns:xs="http://www.w3.org/2001/XMLSchema" xmlns:p="http://schemas.microsoft.com/office/2006/metadata/properties" xmlns:ns3="a483a3a7-99bd-4f15-a06f-6147ba21c272" xmlns:ns4="12ba1664-015c-46e0-8e7b-6597a0bafbd4" targetNamespace="http://schemas.microsoft.com/office/2006/metadata/properties" ma:root="true" ma:fieldsID="c2493ba8a2c2cd26614cd49a7f080f26" ns3:_="" ns4:_="">
    <xsd:import namespace="a483a3a7-99bd-4f15-a06f-6147ba21c272"/>
    <xsd:import namespace="12ba1664-015c-46e0-8e7b-6597a0bafbd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83a3a7-99bd-4f15-a06f-6147ba21c2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ba1664-015c-46e0-8e7b-6597a0bafbd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552BC9-61B3-4F87-BD31-884EE9F900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83a3a7-99bd-4f15-a06f-6147ba21c272"/>
    <ds:schemaRef ds:uri="12ba1664-015c-46e0-8e7b-6597a0bafb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36B48A-9AF5-4C6F-BE12-CE0FF573B69D}">
  <ds:schemaRefs>
    <ds:schemaRef ds:uri="http://schemas.microsoft.com/sharepoint/v3/contenttype/forms"/>
  </ds:schemaRefs>
</ds:datastoreItem>
</file>

<file path=customXml/itemProps3.xml><?xml version="1.0" encoding="utf-8"?>
<ds:datastoreItem xmlns:ds="http://schemas.openxmlformats.org/officeDocument/2006/customXml" ds:itemID="{28EAF796-28BC-4C41-8CB3-A563A2AB9907}">
  <ds:schemaRefs>
    <ds:schemaRef ds:uri="http://schemas.microsoft.com/office/infopath/2007/PartnerControls"/>
    <ds:schemaRef ds:uri="http://schemas.openxmlformats.org/package/2006/metadata/core-properties"/>
    <ds:schemaRef ds:uri="12ba1664-015c-46e0-8e7b-6597a0bafbd4"/>
    <ds:schemaRef ds:uri="http://purl.org/dc/elements/1.1/"/>
    <ds:schemaRef ds:uri="http://www.w3.org/XML/1998/namespace"/>
    <ds:schemaRef ds:uri="http://schemas.microsoft.com/office/2006/documentManagement/types"/>
    <ds:schemaRef ds:uri="http://purl.org/dc/terms/"/>
    <ds:schemaRef ds:uri="http://purl.org/dc/dcmitype/"/>
    <ds:schemaRef ds:uri="a483a3a7-99bd-4f15-a06f-6147ba21c27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Origin</Template>
  <TotalTime>2065</TotalTime>
  <Words>519</Words>
  <Application>Microsoft Office PowerPoint</Application>
  <PresentationFormat>On-screen Show (4:3)</PresentationFormat>
  <Paragraphs>59</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Arial</vt:lpstr>
      <vt:lpstr>Calibri</vt:lpstr>
      <vt:lpstr>Office Theme</vt:lpstr>
      <vt:lpstr>PowerPoint Presentation</vt:lpstr>
      <vt:lpstr>Equality vs Equity</vt:lpstr>
      <vt:lpstr>How do these differ?</vt:lpstr>
      <vt:lpstr>How to start</vt:lpstr>
      <vt:lpstr>How to help</vt:lpstr>
      <vt:lpstr>Myths</vt:lpstr>
      <vt:lpstr>DEI Hiring Practices</vt:lpstr>
      <vt:lpstr>Resources available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Berkstresser, Brant</cp:lastModifiedBy>
  <cp:revision>30</cp:revision>
  <dcterms:created xsi:type="dcterms:W3CDTF">2013-07-02T18:43:56Z</dcterms:created>
  <dcterms:modified xsi:type="dcterms:W3CDTF">2023-06-29T15:47:15Z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C4D69994-C160-46DC-9EF9-219B3FEC4133</vt:lpwstr>
  </property>
  <property fmtid="{D5CDD505-2E9C-101B-9397-08002B2CF9AE}" pid="3" name="ArticulatePath">
    <vt:lpwstr>Suicide Awareness and Prevention</vt:lpwstr>
  </property>
  <property fmtid="{D5CDD505-2E9C-101B-9397-08002B2CF9AE}" pid="4" name="ContentTypeId">
    <vt:lpwstr>0x010100C75ACC751B45A046B8CA7EFEF1E14893</vt:lpwstr>
  </property>
</Properties>
</file>