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9" r:id="rId3"/>
    <p:sldId id="260" r:id="rId4"/>
    <p:sldId id="261" r:id="rId5"/>
    <p:sldId id="262" r:id="rId6"/>
    <p:sldId id="263" r:id="rId7"/>
    <p:sldId id="266" r:id="rId8"/>
    <p:sldId id="267" r:id="rId9"/>
    <p:sldId id="272" r:id="rId10"/>
    <p:sldId id="268" r:id="rId11"/>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9161" autoAdjust="0"/>
  </p:normalViewPr>
  <p:slideViewPr>
    <p:cSldViewPr>
      <p:cViewPr varScale="1">
        <p:scale>
          <a:sx n="61" d="100"/>
          <a:sy n="61" d="100"/>
        </p:scale>
        <p:origin x="144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297E6E-1844-4B25-AFE2-E428CA7D6C44}" type="datetimeFigureOut">
              <a:rPr lang="en-US" smtClean="0"/>
              <a:t>5/26/2023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16A17-9E07-48A2-B8FE-4991140B09BB}" type="slidenum">
              <a:rPr lang="en-US" smtClean="0"/>
              <a:t>‹#›</a:t>
            </a:fld>
            <a:endParaRPr lang="en-US"/>
          </a:p>
        </p:txBody>
      </p:sp>
    </p:spTree>
    <p:extLst>
      <p:ext uri="{BB962C8B-B14F-4D97-AF65-F5344CB8AC3E}">
        <p14:creationId xmlns:p14="http://schemas.microsoft.com/office/powerpoint/2010/main" val="395099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1</a:t>
            </a:fld>
            <a:endParaRPr lang="en-US"/>
          </a:p>
        </p:txBody>
      </p:sp>
    </p:spTree>
    <p:extLst>
      <p:ext uri="{BB962C8B-B14F-4D97-AF65-F5344CB8AC3E}">
        <p14:creationId xmlns:p14="http://schemas.microsoft.com/office/powerpoint/2010/main" val="336289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3ACD859-66A9-40B0-A234-B25B50086CEF}"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74466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09268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62548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96445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ACD859-66A9-40B0-A234-B25B50086CEF}"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45832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ACD859-66A9-40B0-A234-B25B50086CEF}"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8028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ACD859-66A9-40B0-A234-B25B50086CEF}" type="datetimeFigureOut">
              <a:rPr lang="en-US" smtClean="0"/>
              <a:t>5/26/2023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9526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ACD859-66A9-40B0-A234-B25B50086CEF}" type="datetimeFigureOut">
              <a:rPr lang="en-US" smtClean="0"/>
              <a:t>5/26/2023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46928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CD859-66A9-40B0-A234-B25B50086CEF}" type="datetimeFigureOut">
              <a:rPr lang="en-US" smtClean="0"/>
              <a:t>5/26/2023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29893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9585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170817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CD859-66A9-40B0-A234-B25B50086CEF}" type="datetimeFigureOut">
              <a:rPr lang="en-US" smtClean="0"/>
              <a:t>5/26/2023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0C7E-B793-48C8-BA7F-E0EE26335E74}" type="slidenum">
              <a:rPr lang="en-US" smtClean="0"/>
              <a:t>‹#›</a:t>
            </a:fld>
            <a:endParaRPr lang="en-US"/>
          </a:p>
        </p:txBody>
      </p:sp>
    </p:spTree>
    <p:extLst>
      <p:ext uri="{BB962C8B-B14F-4D97-AF65-F5344CB8AC3E}">
        <p14:creationId xmlns:p14="http://schemas.microsoft.com/office/powerpoint/2010/main" val="3530573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nata.org/sites/default/files/environmental_cold_injurie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5667" y="228600"/>
            <a:ext cx="8232665" cy="3593599"/>
          </a:xfrm>
          <a:prstGeom prst="rect">
            <a:avLst/>
          </a:prstGeom>
        </p:spPr>
      </p:pic>
      <p:sp>
        <p:nvSpPr>
          <p:cNvPr id="3" name="Text Placeholder 3"/>
          <p:cNvSpPr txBox="1">
            <a:spLocks/>
          </p:cNvSpPr>
          <p:nvPr/>
        </p:nvSpPr>
        <p:spPr>
          <a:xfrm>
            <a:off x="266699" y="4191000"/>
            <a:ext cx="8610600" cy="2286001"/>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457200" fontAlgn="base">
              <a:spcBef>
                <a:spcPct val="0"/>
              </a:spcBef>
              <a:spcAft>
                <a:spcPct val="0"/>
              </a:spcAft>
              <a:buNone/>
            </a:pPr>
            <a:r>
              <a:rPr lang="en-US" sz="3600" b="1" dirty="0">
                <a:solidFill>
                  <a:schemeClr val="accent1">
                    <a:lumMod val="75000"/>
                  </a:schemeClr>
                </a:solidFill>
                <a:latin typeface="Calibri" panose="020F0502020204030204" pitchFamily="34" charset="0"/>
                <a:ea typeface="ＭＳ Ｐゴシック" pitchFamily="34" charset="-128"/>
                <a:cs typeface="Calibri" panose="020F0502020204030204" pitchFamily="34" charset="0"/>
              </a:rPr>
              <a:t>Environmental Cold Injuries in Intercollegiate Athletics</a:t>
            </a:r>
          </a:p>
          <a:p>
            <a:pPr marL="0" indent="0" algn="ctr" defTabSz="457200" fontAlgn="base">
              <a:spcBef>
                <a:spcPct val="0"/>
              </a:spcBef>
              <a:spcAft>
                <a:spcPct val="0"/>
              </a:spcAft>
              <a:buNone/>
            </a:pPr>
            <a:endParaRPr lang="en-US" sz="2200" b="1" dirty="0">
              <a:solidFill>
                <a:schemeClr val="accent1">
                  <a:lumMod val="75000"/>
                </a:schemeClr>
              </a:solidFill>
              <a:latin typeface="Arial" charset="0"/>
              <a:ea typeface="ＭＳ Ｐゴシック" pitchFamily="34" charset="-128"/>
              <a:cs typeface="Arial" charset="0"/>
            </a:endParaRPr>
          </a:p>
          <a:p>
            <a:pPr marL="0" indent="0" algn="ctr" defTabSz="457200" fontAlgn="base">
              <a:spcBef>
                <a:spcPct val="0"/>
              </a:spcBef>
              <a:spcAft>
                <a:spcPct val="0"/>
              </a:spcAft>
              <a:buNone/>
            </a:pPr>
            <a:endParaRPr lang="en-US" sz="1000" dirty="0">
              <a:solidFill>
                <a:schemeClr val="accent1">
                  <a:lumMod val="75000"/>
                </a:schemeClr>
              </a:solidFill>
              <a:latin typeface="Arial" charset="0"/>
              <a:ea typeface="ＭＳ Ｐゴシック" pitchFamily="34" charset="-128"/>
              <a:cs typeface="Arial" charset="0"/>
            </a:endParaRPr>
          </a:p>
        </p:txBody>
      </p:sp>
    </p:spTree>
    <p:custDataLst>
      <p:tags r:id="rId1"/>
    </p:custDataLst>
    <p:extLst>
      <p:ext uri="{BB962C8B-B14F-4D97-AF65-F5344CB8AC3E}">
        <p14:creationId xmlns:p14="http://schemas.microsoft.com/office/powerpoint/2010/main" val="204714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28136-7B92-48C6-B878-0CDCAA01E686}"/>
              </a:ext>
            </a:extLst>
          </p:cNvPr>
          <p:cNvSpPr>
            <a:spLocks noGrp="1"/>
          </p:cNvSpPr>
          <p:nvPr>
            <p:ph type="title"/>
          </p:nvPr>
        </p:nvSpPr>
        <p:spPr/>
        <p:txBody>
          <a:bodyPr>
            <a:normAutofit/>
          </a:bodyPr>
          <a:lstStyle/>
          <a:p>
            <a:r>
              <a:rPr lang="en-US" b="1" dirty="0">
                <a:solidFill>
                  <a:schemeClr val="accent1">
                    <a:lumMod val="75000"/>
                  </a:schemeClr>
                </a:solidFill>
              </a:rPr>
              <a:t>References</a:t>
            </a:r>
            <a:endParaRPr lang="en-US" dirty="0">
              <a:solidFill>
                <a:schemeClr val="accent1">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4BA668AC-E5FD-4E2B-A166-1AA8CEF7C89E}"/>
              </a:ext>
            </a:extLst>
          </p:cNvPr>
          <p:cNvSpPr>
            <a:spLocks noGrp="1"/>
          </p:cNvSpPr>
          <p:nvPr>
            <p:ph idx="1"/>
          </p:nvPr>
        </p:nvSpPr>
        <p:spPr/>
        <p:txBody>
          <a:bodyPr>
            <a:normAutofit/>
          </a:bodyPr>
          <a:lstStyle/>
          <a:p>
            <a:pPr marL="0" indent="0" fontAlgn="auto">
              <a:spcAft>
                <a:spcPts val="0"/>
              </a:spcAft>
              <a:buNone/>
              <a:defRPr/>
            </a:pPr>
            <a:r>
              <a:rPr lang="en-US" dirty="0"/>
              <a:t>National Athletic Trainers’ Association Position Statement: Environmental Cold Injuries (2008)</a:t>
            </a:r>
          </a:p>
          <a:p>
            <a:pPr marL="0" indent="0" fontAlgn="auto">
              <a:spcAft>
                <a:spcPts val="0"/>
              </a:spcAft>
              <a:buNone/>
              <a:defRPr/>
            </a:pPr>
            <a:r>
              <a:rPr lang="en-US" dirty="0">
                <a:hlinkClick r:id="rId2"/>
              </a:rPr>
              <a:t>https://www.nata.org/sites/default/files/environmental_cold_injuries.pdf</a:t>
            </a:r>
            <a:r>
              <a:rPr lang="en-US" dirty="0"/>
              <a:t> </a:t>
            </a:r>
          </a:p>
          <a:p>
            <a:pPr marL="0" indent="0" fontAlgn="auto">
              <a:spcAft>
                <a:spcPts val="0"/>
              </a:spcAft>
              <a:buNone/>
              <a:defRPr/>
            </a:pPr>
            <a:r>
              <a:rPr lang="en-US" dirty="0"/>
              <a:t>NAIA Championship Events Cold Weather Medical Policy</a:t>
            </a:r>
          </a:p>
          <a:p>
            <a:pPr marL="0" indent="0">
              <a:buNone/>
            </a:pPr>
            <a:endParaRPr lang="en-US" dirty="0"/>
          </a:p>
        </p:txBody>
      </p:sp>
      <p:pic>
        <p:nvPicPr>
          <p:cNvPr id="4" name="Content Placeholder 7">
            <a:extLst>
              <a:ext uri="{FF2B5EF4-FFF2-40B4-BE49-F238E27FC236}">
                <a16:creationId xmlns:a16="http://schemas.microsoft.com/office/drawing/2014/main" id="{0443CBF2-DF45-4696-BE79-60A818ACC7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2440711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023C9-9D63-4E2D-847A-8D88ECA6AB72}"/>
              </a:ext>
            </a:extLst>
          </p:cNvPr>
          <p:cNvSpPr>
            <a:spLocks noGrp="1"/>
          </p:cNvSpPr>
          <p:nvPr>
            <p:ph type="title"/>
          </p:nvPr>
        </p:nvSpPr>
        <p:spPr/>
        <p:txBody>
          <a:bodyPr>
            <a:normAutofit/>
          </a:bodyPr>
          <a:lstStyle/>
          <a:p>
            <a:r>
              <a:rPr lang="en-US" b="1" dirty="0">
                <a:solidFill>
                  <a:schemeClr val="accent1">
                    <a:lumMod val="75000"/>
                  </a:schemeClr>
                </a:solidFill>
              </a:rPr>
              <a:t>Cold Injuries</a:t>
            </a:r>
            <a:endParaRPr lang="en-US" dirty="0">
              <a:solidFill>
                <a:schemeClr val="accent1">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C89CEF-7D2E-4853-8313-9BEC8BCBD73C}"/>
              </a:ext>
            </a:extLst>
          </p:cNvPr>
          <p:cNvSpPr>
            <a:spLocks noGrp="1"/>
          </p:cNvSpPr>
          <p:nvPr>
            <p:ph idx="1"/>
          </p:nvPr>
        </p:nvSpPr>
        <p:spPr/>
        <p:txBody>
          <a:bodyPr>
            <a:normAutofit/>
          </a:bodyPr>
          <a:lstStyle/>
          <a:p>
            <a:r>
              <a:rPr lang="en-US" sz="2800" dirty="0"/>
              <a:t>Cold injuries are classified into 3 categories: decreased core temperature (hypothermia), freezing injuries of the extremities, and nonfreezing injuries of the extremities</a:t>
            </a:r>
          </a:p>
          <a:p>
            <a:endParaRPr lang="en-US" sz="2600" dirty="0"/>
          </a:p>
          <a:p>
            <a:endParaRPr lang="en-US" dirty="0"/>
          </a:p>
        </p:txBody>
      </p:sp>
      <p:pic>
        <p:nvPicPr>
          <p:cNvPr id="4" name="Content Placeholder 7">
            <a:extLst>
              <a:ext uri="{FF2B5EF4-FFF2-40B4-BE49-F238E27FC236}">
                <a16:creationId xmlns:a16="http://schemas.microsoft.com/office/drawing/2014/main" id="{0568F239-4A5D-40BF-B05C-4977BD7F61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207087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EF860-1B06-4ED5-841C-FA8D5643FD33}"/>
              </a:ext>
            </a:extLst>
          </p:cNvPr>
          <p:cNvSpPr>
            <a:spLocks noGrp="1"/>
          </p:cNvSpPr>
          <p:nvPr>
            <p:ph type="title"/>
          </p:nvPr>
        </p:nvSpPr>
        <p:spPr/>
        <p:txBody>
          <a:bodyPr>
            <a:normAutofit/>
          </a:bodyPr>
          <a:lstStyle/>
          <a:p>
            <a:r>
              <a:rPr lang="en-US" b="1" dirty="0">
                <a:solidFill>
                  <a:schemeClr val="accent1">
                    <a:lumMod val="75000"/>
                  </a:schemeClr>
                </a:solidFill>
              </a:rPr>
              <a:t>Hypothermia</a:t>
            </a:r>
            <a:endParaRPr lang="en-US" dirty="0">
              <a:solidFill>
                <a:schemeClr val="accent1">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EB1A0D42-12C3-4559-824B-9A92BE92BBAF}"/>
              </a:ext>
            </a:extLst>
          </p:cNvPr>
          <p:cNvSpPr>
            <a:spLocks noGrp="1"/>
          </p:cNvSpPr>
          <p:nvPr>
            <p:ph idx="1"/>
          </p:nvPr>
        </p:nvSpPr>
        <p:spPr/>
        <p:txBody>
          <a:bodyPr>
            <a:normAutofit fontScale="62500" lnSpcReduction="20000"/>
          </a:bodyPr>
          <a:lstStyle/>
          <a:p>
            <a:pPr>
              <a:defRPr/>
            </a:pPr>
            <a:r>
              <a:rPr lang="en-US" dirty="0"/>
              <a:t>Hypothermia is classified as mild, moderate, or severe, depending upon measured core temperature</a:t>
            </a:r>
          </a:p>
          <a:p>
            <a:pPr lvl="1">
              <a:defRPr/>
            </a:pPr>
            <a:r>
              <a:rPr lang="en-US" dirty="0"/>
              <a:t>Mild hypothermia is a core temperature of 95.6F (35.6C) to 98.66F (37.6C)</a:t>
            </a:r>
          </a:p>
          <a:p>
            <a:pPr lvl="1">
              <a:defRPr/>
            </a:pPr>
            <a:r>
              <a:rPr lang="en-US" dirty="0"/>
              <a:t>Moderate hypothermia is a core temperature of 90.6F (32.6C) to 94.6F (34.6C)</a:t>
            </a:r>
          </a:p>
          <a:p>
            <a:pPr lvl="1">
              <a:defRPr/>
            </a:pPr>
            <a:r>
              <a:rPr lang="en-US" dirty="0"/>
              <a:t>Severe hypothermia is a core temperature below 90.6F (32.6C)</a:t>
            </a:r>
          </a:p>
          <a:p>
            <a:pPr>
              <a:defRPr/>
            </a:pPr>
            <a:r>
              <a:rPr lang="en-US" dirty="0"/>
              <a:t>Recognition</a:t>
            </a:r>
          </a:p>
          <a:p>
            <a:pPr lvl="1">
              <a:defRPr/>
            </a:pPr>
            <a:r>
              <a:rPr lang="en-US" dirty="0"/>
              <a:t>S/S: Vigorous shivering, increased blood pressure, rectal temperature less than 98.66F (37.6C) but greater than 95.6F(35.6C), fine motor skill impairment, lethargy, apathy, and mild amnesia</a:t>
            </a:r>
          </a:p>
          <a:p>
            <a:pPr>
              <a:defRPr/>
            </a:pPr>
            <a:r>
              <a:rPr lang="en-US" dirty="0"/>
              <a:t>Treatment</a:t>
            </a:r>
          </a:p>
          <a:p>
            <a:pPr lvl="1">
              <a:defRPr/>
            </a:pPr>
            <a:r>
              <a:rPr lang="en-US" dirty="0"/>
              <a:t>Remove wet or damp clothing; insulating the athlete with warm, dry clothing or blankets (including covering the head); and moving the athlete to a warm environment with shelter from the wind and rain</a:t>
            </a:r>
          </a:p>
          <a:p>
            <a:pPr lvl="1">
              <a:defRPr/>
            </a:pPr>
            <a:r>
              <a:rPr lang="en-US" dirty="0"/>
              <a:t> Heat/rewarm only to the trunk and other areas of heat transfer, including the axilla, chest wall, and groin</a:t>
            </a:r>
          </a:p>
          <a:p>
            <a:pPr lvl="1">
              <a:defRPr/>
            </a:pPr>
            <a:r>
              <a:rPr lang="en-US" dirty="0"/>
              <a:t> </a:t>
            </a:r>
            <a:r>
              <a:rPr lang="en-US" b="1" dirty="0"/>
              <a:t>Avoid applying friction massage to tissues</a:t>
            </a:r>
            <a:r>
              <a:rPr lang="en-US" dirty="0"/>
              <a:t>, as this may increase damage if frostbite is present</a:t>
            </a:r>
          </a:p>
          <a:p>
            <a:pPr marL="0" indent="0">
              <a:buNone/>
            </a:pPr>
            <a:endParaRPr lang="en-US" dirty="0"/>
          </a:p>
        </p:txBody>
      </p:sp>
      <p:pic>
        <p:nvPicPr>
          <p:cNvPr id="4" name="Content Placeholder 7">
            <a:extLst>
              <a:ext uri="{FF2B5EF4-FFF2-40B4-BE49-F238E27FC236}">
                <a16:creationId xmlns:a16="http://schemas.microsoft.com/office/drawing/2014/main" id="{5EECE67E-D411-400B-BB17-0793B43BBA9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2941492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41644-4482-4724-884C-029EFCAC95A3}"/>
              </a:ext>
            </a:extLst>
          </p:cNvPr>
          <p:cNvSpPr>
            <a:spLocks noGrp="1"/>
          </p:cNvSpPr>
          <p:nvPr>
            <p:ph type="title"/>
          </p:nvPr>
        </p:nvSpPr>
        <p:spPr/>
        <p:txBody>
          <a:bodyPr>
            <a:normAutofit/>
          </a:bodyPr>
          <a:lstStyle/>
          <a:p>
            <a:r>
              <a:rPr lang="en-US" b="1" dirty="0">
                <a:solidFill>
                  <a:schemeClr val="accent1">
                    <a:lumMod val="75000"/>
                  </a:schemeClr>
                </a:solidFill>
              </a:rPr>
              <a:t>Frostbite (Superficial)</a:t>
            </a:r>
            <a:endParaRPr lang="en-US" dirty="0">
              <a:solidFill>
                <a:schemeClr val="accent1">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5798EFF8-1AB8-483D-8AEC-DC6BE5F693A1}"/>
              </a:ext>
            </a:extLst>
          </p:cNvPr>
          <p:cNvSpPr>
            <a:spLocks noGrp="1"/>
          </p:cNvSpPr>
          <p:nvPr>
            <p:ph idx="1"/>
          </p:nvPr>
        </p:nvSpPr>
        <p:spPr/>
        <p:txBody>
          <a:bodyPr>
            <a:normAutofit fontScale="62500" lnSpcReduction="20000"/>
          </a:bodyPr>
          <a:lstStyle/>
          <a:p>
            <a:pPr>
              <a:defRPr/>
            </a:pPr>
            <a:r>
              <a:rPr lang="en-US" dirty="0"/>
              <a:t>Frostbite is actual freezing of body tissues</a:t>
            </a:r>
          </a:p>
          <a:p>
            <a:pPr>
              <a:defRPr/>
            </a:pPr>
            <a:r>
              <a:rPr lang="en-US" dirty="0"/>
              <a:t>It is a localized response to a cold, dry environment, yet moisture from sweating may exacerbate frostbite due to increased tissue cooling</a:t>
            </a:r>
          </a:p>
          <a:p>
            <a:pPr>
              <a:defRPr/>
            </a:pPr>
            <a:r>
              <a:rPr lang="en-US" dirty="0"/>
              <a:t>Recognition </a:t>
            </a:r>
          </a:p>
          <a:p>
            <a:pPr lvl="1">
              <a:defRPr/>
            </a:pPr>
            <a:r>
              <a:rPr lang="en-US" dirty="0"/>
              <a:t>S/S:  Edema, redness or mottled gray skin appearance, stiffness, and transient tingling or burning. Rule out hypothermia by measuring core temperature</a:t>
            </a:r>
          </a:p>
          <a:p>
            <a:pPr>
              <a:defRPr/>
            </a:pPr>
            <a:r>
              <a:rPr lang="en-US" dirty="0"/>
              <a:t>Treatment</a:t>
            </a:r>
          </a:p>
          <a:p>
            <a:pPr lvl="1">
              <a:defRPr/>
            </a:pPr>
            <a:r>
              <a:rPr lang="en-US" dirty="0"/>
              <a:t>To rewarm, the affected tissue should be immersed in a warm (98.6F–104.6F [37.6C–40.6C]) water bath</a:t>
            </a:r>
          </a:p>
          <a:p>
            <a:pPr lvl="1">
              <a:defRPr/>
            </a:pPr>
            <a:r>
              <a:rPr lang="en-US" dirty="0"/>
              <a:t>Remove any constrictive clothing and submerge the entire affected area for 15 to 30 minutes keeping the water gently circulated </a:t>
            </a:r>
          </a:p>
          <a:p>
            <a:pPr lvl="1">
              <a:defRPr/>
            </a:pPr>
            <a:r>
              <a:rPr lang="en-US" dirty="0"/>
              <a:t>Thawing is complete when the tissue is pliable, and color and sensation have returned</a:t>
            </a:r>
          </a:p>
          <a:p>
            <a:pPr lvl="1">
              <a:defRPr/>
            </a:pPr>
            <a:r>
              <a:rPr lang="en-US" dirty="0"/>
              <a:t>Rewarming can result in significant pain, so a physician may prescribe appropriate analgesic medication</a:t>
            </a:r>
          </a:p>
          <a:p>
            <a:pPr lvl="1">
              <a:defRPr/>
            </a:pPr>
            <a:r>
              <a:rPr lang="en-US" dirty="0"/>
              <a:t>Do not use dry heat or steam to rewarm affected tissue</a:t>
            </a:r>
          </a:p>
          <a:p>
            <a:pPr marL="0" indent="0">
              <a:buNone/>
            </a:pPr>
            <a:endParaRPr lang="en-US" dirty="0"/>
          </a:p>
        </p:txBody>
      </p:sp>
      <p:pic>
        <p:nvPicPr>
          <p:cNvPr id="4" name="Content Placeholder 7">
            <a:extLst>
              <a:ext uri="{FF2B5EF4-FFF2-40B4-BE49-F238E27FC236}">
                <a16:creationId xmlns:a16="http://schemas.microsoft.com/office/drawing/2014/main" id="{44BB114B-DEC3-45F6-A8B4-BACA59EE35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3384128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1FC3E-7BFC-431E-9A51-E149929C38E7}"/>
              </a:ext>
            </a:extLst>
          </p:cNvPr>
          <p:cNvSpPr>
            <a:spLocks noGrp="1"/>
          </p:cNvSpPr>
          <p:nvPr>
            <p:ph type="title"/>
          </p:nvPr>
        </p:nvSpPr>
        <p:spPr/>
        <p:txBody>
          <a:bodyPr>
            <a:normAutofit/>
          </a:bodyPr>
          <a:lstStyle/>
          <a:p>
            <a:r>
              <a:rPr lang="en-US" b="1" dirty="0">
                <a:solidFill>
                  <a:schemeClr val="accent1">
                    <a:lumMod val="75000"/>
                  </a:schemeClr>
                </a:solidFill>
              </a:rPr>
              <a:t>Frostbite (Deep)</a:t>
            </a:r>
            <a:endParaRPr lang="en-US" dirty="0">
              <a:solidFill>
                <a:schemeClr val="accent1">
                  <a:lumMod val="75000"/>
                </a:schemeClr>
              </a:solidFill>
            </a:endParaRPr>
          </a:p>
        </p:txBody>
      </p:sp>
      <p:sp>
        <p:nvSpPr>
          <p:cNvPr id="3" name="Content Placeholder 2">
            <a:extLst>
              <a:ext uri="{FF2B5EF4-FFF2-40B4-BE49-F238E27FC236}">
                <a16:creationId xmlns:a16="http://schemas.microsoft.com/office/drawing/2014/main" id="{CD461667-50D4-4495-91DA-D5016DC6E447}"/>
              </a:ext>
            </a:extLst>
          </p:cNvPr>
          <p:cNvSpPr>
            <a:spLocks noGrp="1"/>
          </p:cNvSpPr>
          <p:nvPr>
            <p:ph idx="1"/>
          </p:nvPr>
        </p:nvSpPr>
        <p:spPr/>
        <p:txBody>
          <a:bodyPr>
            <a:normAutofit fontScale="70000" lnSpcReduction="20000"/>
          </a:bodyPr>
          <a:lstStyle/>
          <a:p>
            <a:pPr>
              <a:defRPr/>
            </a:pPr>
            <a:r>
              <a:rPr lang="en-US" dirty="0"/>
              <a:t>Recognition </a:t>
            </a:r>
          </a:p>
          <a:p>
            <a:pPr lvl="1">
              <a:defRPr/>
            </a:pPr>
            <a:r>
              <a:rPr lang="en-US" dirty="0"/>
              <a:t>S/S:  edema, mottled or gray skin appearance, tissue that feels hard and does not rebound, vesicles, and numbness or anesthesia</a:t>
            </a:r>
          </a:p>
          <a:p>
            <a:pPr lvl="1">
              <a:defRPr/>
            </a:pPr>
            <a:r>
              <a:rPr lang="en-US" dirty="0"/>
              <a:t>Rule out hypothermia by measuring core temperature</a:t>
            </a:r>
          </a:p>
          <a:p>
            <a:pPr>
              <a:defRPr/>
            </a:pPr>
            <a:r>
              <a:rPr lang="en-US" dirty="0"/>
              <a:t>Treatment</a:t>
            </a:r>
          </a:p>
          <a:p>
            <a:pPr lvl="1">
              <a:defRPr/>
            </a:pPr>
            <a:r>
              <a:rPr lang="en-US" dirty="0"/>
              <a:t>Rewarming can occur at room temperature or by placing the affected tissue against another person’s warm skin</a:t>
            </a:r>
          </a:p>
          <a:p>
            <a:pPr lvl="1">
              <a:defRPr/>
            </a:pPr>
            <a:r>
              <a:rPr lang="en-US" dirty="0"/>
              <a:t>Rewarming should be performed slowly, and water temperatures greater than 98.6F to 104.6F(37.6C–40.6C) should be avoided</a:t>
            </a:r>
          </a:p>
          <a:p>
            <a:pPr lvl="1">
              <a:defRPr/>
            </a:pPr>
            <a:r>
              <a:rPr lang="en-US" dirty="0"/>
              <a:t>Avoid applying friction massage to tissues and leave any vesicles (fluid-filled blisters) intact</a:t>
            </a:r>
          </a:p>
          <a:p>
            <a:pPr lvl="1">
              <a:defRPr/>
            </a:pPr>
            <a:r>
              <a:rPr lang="en-US" dirty="0"/>
              <a:t>If rewarming is not undertaken, protect the affected area from additional damage and further tissue temperature decreases and consult with a physician or transport to a medical facility</a:t>
            </a:r>
          </a:p>
          <a:p>
            <a:pPr marL="0" indent="0">
              <a:buNone/>
            </a:pPr>
            <a:endParaRPr lang="en-US" dirty="0"/>
          </a:p>
        </p:txBody>
      </p:sp>
      <p:pic>
        <p:nvPicPr>
          <p:cNvPr id="4" name="Content Placeholder 7">
            <a:extLst>
              <a:ext uri="{FF2B5EF4-FFF2-40B4-BE49-F238E27FC236}">
                <a16:creationId xmlns:a16="http://schemas.microsoft.com/office/drawing/2014/main" id="{AF52228A-33D0-45F8-AF14-E43ECBB1407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3835379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884CB-3D66-4A5E-8160-B9CB33BC11F8}"/>
              </a:ext>
            </a:extLst>
          </p:cNvPr>
          <p:cNvSpPr>
            <a:spLocks noGrp="1"/>
          </p:cNvSpPr>
          <p:nvPr>
            <p:ph type="title"/>
          </p:nvPr>
        </p:nvSpPr>
        <p:spPr/>
        <p:txBody>
          <a:bodyPr>
            <a:normAutofit/>
          </a:bodyPr>
          <a:lstStyle/>
          <a:p>
            <a:r>
              <a:rPr lang="en-US" b="1" dirty="0">
                <a:solidFill>
                  <a:schemeClr val="accent1">
                    <a:lumMod val="75000"/>
                  </a:schemeClr>
                </a:solidFill>
              </a:rPr>
              <a:t>Chilblain</a:t>
            </a:r>
            <a:endParaRPr lang="en-US" dirty="0">
              <a:solidFill>
                <a:schemeClr val="accent1">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4BA4E18-818D-4082-823C-AE6752DF9EAD}"/>
              </a:ext>
            </a:extLst>
          </p:cNvPr>
          <p:cNvSpPr>
            <a:spLocks noGrp="1"/>
          </p:cNvSpPr>
          <p:nvPr>
            <p:ph idx="1"/>
          </p:nvPr>
        </p:nvSpPr>
        <p:spPr>
          <a:xfrm>
            <a:off x="609600" y="1412383"/>
            <a:ext cx="8229600" cy="4525963"/>
          </a:xfrm>
        </p:spPr>
        <p:txBody>
          <a:bodyPr>
            <a:normAutofit fontScale="62500" lnSpcReduction="20000"/>
          </a:bodyPr>
          <a:lstStyle/>
          <a:p>
            <a:pPr>
              <a:defRPr/>
            </a:pPr>
            <a:r>
              <a:rPr lang="en-US" dirty="0"/>
              <a:t>Chilblain, also known as pernio, is an injury associated with extended exposure (1–5 hours) to cold, wet conditions</a:t>
            </a:r>
          </a:p>
          <a:p>
            <a:pPr>
              <a:defRPr/>
            </a:pPr>
            <a:r>
              <a:rPr lang="en-US" dirty="0"/>
              <a:t>Chilblain is an exaggerated or uncharacteristic inflammatory response to cold exposure</a:t>
            </a:r>
          </a:p>
          <a:p>
            <a:pPr>
              <a:defRPr/>
            </a:pPr>
            <a:r>
              <a:rPr lang="en-US" dirty="0"/>
              <a:t>Recognition </a:t>
            </a:r>
          </a:p>
          <a:p>
            <a:pPr lvl="1">
              <a:defRPr/>
            </a:pPr>
            <a:r>
              <a:rPr lang="en-US" dirty="0"/>
              <a:t>S/S:  exposure to cold, wet conditions for more than 60 minutes at temperatures less than 50.6F (16.6C) and the presence of small erythematous papules, with edema, tenderness, itching, and pain</a:t>
            </a:r>
          </a:p>
          <a:p>
            <a:pPr lvl="1">
              <a:defRPr/>
            </a:pPr>
            <a:r>
              <a:rPr lang="en-US" dirty="0"/>
              <a:t>Upon rewarming, the skin may exhibit inflammation, redness, swelling, itching, or burning and increased temperature</a:t>
            </a:r>
          </a:p>
          <a:p>
            <a:pPr>
              <a:defRPr/>
            </a:pPr>
            <a:r>
              <a:rPr lang="en-US" dirty="0"/>
              <a:t>Treatment</a:t>
            </a:r>
          </a:p>
          <a:p>
            <a:pPr lvl="1">
              <a:defRPr/>
            </a:pPr>
            <a:r>
              <a:rPr lang="en-US" dirty="0"/>
              <a:t>Remove wet or constrictive clothing, wash and dry the area gently, elevate the area, and cover with warm, loose, dry clothing or blankets</a:t>
            </a:r>
          </a:p>
          <a:p>
            <a:pPr lvl="1">
              <a:defRPr/>
            </a:pPr>
            <a:r>
              <a:rPr lang="en-US" dirty="0"/>
              <a:t>Do not disturb blisters, apply friction massage, apply creams or lotions, use high levels of heat, or allow weight bearing on the affected area</a:t>
            </a:r>
          </a:p>
          <a:p>
            <a:pPr lvl="1">
              <a:defRPr/>
            </a:pPr>
            <a:r>
              <a:rPr lang="en-US" dirty="0"/>
              <a:t>During treatment, continually monitor the affected area for return of circulation and sensation</a:t>
            </a:r>
          </a:p>
          <a:p>
            <a:pPr marL="0" indent="0">
              <a:buNone/>
            </a:pPr>
            <a:endParaRPr lang="en-US" dirty="0"/>
          </a:p>
        </p:txBody>
      </p:sp>
      <p:pic>
        <p:nvPicPr>
          <p:cNvPr id="4" name="Content Placeholder 7">
            <a:extLst>
              <a:ext uri="{FF2B5EF4-FFF2-40B4-BE49-F238E27FC236}">
                <a16:creationId xmlns:a16="http://schemas.microsoft.com/office/drawing/2014/main" id="{C95D3ADB-B143-42AB-B0EC-B61D19F9A9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534885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3CFB-65D9-4050-9C75-75F9DDE7044E}"/>
              </a:ext>
            </a:extLst>
          </p:cNvPr>
          <p:cNvSpPr>
            <a:spLocks noGrp="1"/>
          </p:cNvSpPr>
          <p:nvPr>
            <p:ph type="title"/>
          </p:nvPr>
        </p:nvSpPr>
        <p:spPr/>
        <p:txBody>
          <a:bodyPr>
            <a:normAutofit fontScale="90000"/>
          </a:bodyPr>
          <a:lstStyle/>
          <a:p>
            <a:r>
              <a:rPr lang="en-US" b="1" dirty="0">
                <a:solidFill>
                  <a:schemeClr val="accent1">
                    <a:lumMod val="75000"/>
                  </a:schemeClr>
                </a:solidFill>
              </a:rPr>
              <a:t>General Considerations of Environmental Cold Injuries </a:t>
            </a:r>
            <a:endParaRPr lang="en-US" dirty="0">
              <a:solidFill>
                <a:schemeClr val="accent1">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EC115B86-3600-403E-AC25-A83005A138E5}"/>
              </a:ext>
            </a:extLst>
          </p:cNvPr>
          <p:cNvSpPr>
            <a:spLocks noGrp="1"/>
          </p:cNvSpPr>
          <p:nvPr>
            <p:ph idx="1"/>
          </p:nvPr>
        </p:nvSpPr>
        <p:spPr>
          <a:xfrm>
            <a:off x="457200" y="1684282"/>
            <a:ext cx="8229600" cy="4525963"/>
          </a:xfrm>
        </p:spPr>
        <p:txBody>
          <a:bodyPr>
            <a:normAutofit fontScale="70000" lnSpcReduction="20000"/>
          </a:bodyPr>
          <a:lstStyle/>
          <a:p>
            <a:pPr>
              <a:defRPr/>
            </a:pPr>
            <a:r>
              <a:rPr lang="en-US" dirty="0"/>
              <a:t>Environmental cold injuries (frostbite, chilblains, and hypothermia) should not be the only area of concern when considering scheduling athletics in the cold</a:t>
            </a:r>
          </a:p>
          <a:p>
            <a:pPr>
              <a:defRPr/>
            </a:pPr>
            <a:r>
              <a:rPr lang="en-US" dirty="0"/>
              <a:t>All injuries can occur at an increased rate due to exercising at low environmental temperatures and can also impair how the body responds to mental and physical tasks</a:t>
            </a:r>
          </a:p>
          <a:p>
            <a:pPr>
              <a:defRPr/>
            </a:pPr>
            <a:r>
              <a:rPr lang="en-US" dirty="0"/>
              <a:t>Prolonged exposure to the cold environment most often leads to cold extremities</a:t>
            </a:r>
          </a:p>
          <a:p>
            <a:pPr>
              <a:defRPr/>
            </a:pPr>
            <a:r>
              <a:rPr lang="en-US" dirty="0"/>
              <a:t>Studies have concluded these cold extremities quickly lose sensation and proprioception once the tissue temperature starts to lower which negates and impairs the gait and balance control of the body (i.e. individuals lose track of their spatial awareness for their body) which may increase the risk of injury </a:t>
            </a:r>
          </a:p>
          <a:p>
            <a:pPr marL="0" indent="0">
              <a:buNone/>
            </a:pPr>
            <a:endParaRPr lang="en-US" dirty="0"/>
          </a:p>
        </p:txBody>
      </p:sp>
      <p:pic>
        <p:nvPicPr>
          <p:cNvPr id="4" name="Content Placeholder 7">
            <a:extLst>
              <a:ext uri="{FF2B5EF4-FFF2-40B4-BE49-F238E27FC236}">
                <a16:creationId xmlns:a16="http://schemas.microsoft.com/office/drawing/2014/main" id="{B0EDBD17-813F-45CB-9F3F-E1EFF1D9DB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2033627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84DE2-C13E-4DF9-BF68-7A934385B7F2}"/>
              </a:ext>
            </a:extLst>
          </p:cNvPr>
          <p:cNvSpPr>
            <a:spLocks noGrp="1"/>
          </p:cNvSpPr>
          <p:nvPr>
            <p:ph type="title"/>
          </p:nvPr>
        </p:nvSpPr>
        <p:spPr/>
        <p:txBody>
          <a:bodyPr>
            <a:normAutofit/>
          </a:bodyPr>
          <a:lstStyle/>
          <a:p>
            <a:r>
              <a:rPr lang="en-US" b="1" dirty="0">
                <a:solidFill>
                  <a:schemeClr val="accent1">
                    <a:lumMod val="75000"/>
                  </a:schemeClr>
                </a:solidFill>
              </a:rPr>
              <a:t>Monitoring</a:t>
            </a:r>
            <a:endParaRPr lang="en-US" dirty="0">
              <a:solidFill>
                <a:srgbClr val="0070C0"/>
              </a:solidFill>
            </a:endParaRPr>
          </a:p>
        </p:txBody>
      </p:sp>
      <p:sp>
        <p:nvSpPr>
          <p:cNvPr id="3" name="Content Placeholder 2">
            <a:extLst>
              <a:ext uri="{FF2B5EF4-FFF2-40B4-BE49-F238E27FC236}">
                <a16:creationId xmlns:a16="http://schemas.microsoft.com/office/drawing/2014/main" id="{92AAA453-23A5-475F-AB82-FBF93BBCD38C}"/>
              </a:ext>
            </a:extLst>
          </p:cNvPr>
          <p:cNvSpPr>
            <a:spLocks noGrp="1"/>
          </p:cNvSpPr>
          <p:nvPr>
            <p:ph idx="1"/>
          </p:nvPr>
        </p:nvSpPr>
        <p:spPr/>
        <p:txBody>
          <a:bodyPr>
            <a:normAutofit fontScale="77500" lnSpcReduction="20000"/>
          </a:bodyPr>
          <a:lstStyle/>
          <a:p>
            <a:pPr>
              <a:defRPr/>
            </a:pPr>
            <a:r>
              <a:rPr lang="en-US" dirty="0"/>
              <a:t>Institutions should have a written policy regarding the suspension or cancellation of outdoor practices/competitions per NCAA, NAIA and NATA Recommendations</a:t>
            </a:r>
          </a:p>
          <a:p>
            <a:pPr>
              <a:defRPr/>
            </a:pPr>
            <a:r>
              <a:rPr lang="en-US" dirty="0"/>
              <a:t>Monitoring of student-athletes’ safety should be continuous during events</a:t>
            </a:r>
          </a:p>
          <a:p>
            <a:pPr>
              <a:defRPr/>
            </a:pPr>
            <a:r>
              <a:rPr lang="en-US" dirty="0"/>
              <a:t>Athletic trainers, coaches, administrators, and other athletic personnel should be educated annually on the cold weather policy</a:t>
            </a:r>
          </a:p>
          <a:p>
            <a:pPr>
              <a:defRPr/>
            </a:pPr>
            <a:r>
              <a:rPr lang="en-US" dirty="0"/>
              <a:t>Environmental monitoring should occur any time it is cold outside (i.e. &lt;41oF)</a:t>
            </a:r>
          </a:p>
          <a:p>
            <a:pPr>
              <a:defRPr/>
            </a:pPr>
            <a:r>
              <a:rPr lang="en-US" dirty="0"/>
              <a:t>Monitoring of wind chill should occur every 30 minutes beginning at least 60 minutes prior to the scheduled event</a:t>
            </a:r>
          </a:p>
          <a:p>
            <a:endParaRPr lang="en-US" dirty="0"/>
          </a:p>
        </p:txBody>
      </p:sp>
      <p:pic>
        <p:nvPicPr>
          <p:cNvPr id="4" name="Content Placeholder 7">
            <a:extLst>
              <a:ext uri="{FF2B5EF4-FFF2-40B4-BE49-F238E27FC236}">
                <a16:creationId xmlns:a16="http://schemas.microsoft.com/office/drawing/2014/main" id="{A7E621F6-2C20-46EA-A53B-DD9D5052AD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2807487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4">
            <a:extLst>
              <a:ext uri="{FF2B5EF4-FFF2-40B4-BE49-F238E27FC236}">
                <a16:creationId xmlns:a16="http://schemas.microsoft.com/office/drawing/2014/main" id="{A616D310-4FEB-4B3E-B387-25E33F582186}"/>
              </a:ext>
            </a:extLst>
          </p:cNvPr>
          <p:cNvPicPr>
            <a:picLocks noChangeAspect="1"/>
          </p:cNvPicPr>
          <p:nvPr/>
        </p:nvPicPr>
        <p:blipFill>
          <a:blip r:embed="rId2"/>
          <a:stretch>
            <a:fillRect/>
          </a:stretch>
        </p:blipFill>
        <p:spPr>
          <a:xfrm>
            <a:off x="838200" y="282102"/>
            <a:ext cx="7315199" cy="6449438"/>
          </a:xfrm>
          <a:prstGeom prst="rect">
            <a:avLst/>
          </a:prstGeom>
        </p:spPr>
      </p:pic>
    </p:spTree>
    <p:extLst>
      <p:ext uri="{BB962C8B-B14F-4D97-AF65-F5344CB8AC3E}">
        <p14:creationId xmlns:p14="http://schemas.microsoft.com/office/powerpoint/2010/main" val="13669312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4714</TotalTime>
  <Words>911</Words>
  <Application>Microsoft Office PowerPoint</Application>
  <PresentationFormat>On-screen Show (4:3)</PresentationFormat>
  <Paragraphs>60</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ＭＳ Ｐゴシック</vt:lpstr>
      <vt:lpstr>Arial</vt:lpstr>
      <vt:lpstr>Calibri</vt:lpstr>
      <vt:lpstr>Office Theme</vt:lpstr>
      <vt:lpstr>PowerPoint Presentation</vt:lpstr>
      <vt:lpstr>Cold Injuries</vt:lpstr>
      <vt:lpstr>Hypothermia</vt:lpstr>
      <vt:lpstr>Frostbite (Superficial)</vt:lpstr>
      <vt:lpstr>Frostbite (Deep)</vt:lpstr>
      <vt:lpstr>Chilblain</vt:lpstr>
      <vt:lpstr>General Considerations of Environmental Cold Injuries </vt:lpstr>
      <vt:lpstr>Monitoring</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Smith</dc:creator>
  <cp:lastModifiedBy>Berkstresser, Brant</cp:lastModifiedBy>
  <cp:revision>36</cp:revision>
  <dcterms:created xsi:type="dcterms:W3CDTF">2013-07-02T18:43:56Z</dcterms:created>
  <dcterms:modified xsi:type="dcterms:W3CDTF">2023-05-26T21:50:19Z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A6F268E2-EBD3-41AB-9EB2-435509379D33</vt:lpwstr>
  </property>
  <property fmtid="{D5CDD505-2E9C-101B-9397-08002B2CF9AE}" pid="3" name="ArticulatePath">
    <vt:lpwstr>New Logo PPT template</vt:lpwstr>
  </property>
</Properties>
</file>