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8" r:id="rId2"/>
    <p:sldId id="259" r:id="rId3"/>
    <p:sldId id="272" r:id="rId4"/>
    <p:sldId id="273" r:id="rId5"/>
    <p:sldId id="274" r:id="rId6"/>
    <p:sldId id="260" r:id="rId7"/>
    <p:sldId id="261" r:id="rId8"/>
    <p:sldId id="262" r:id="rId9"/>
    <p:sldId id="263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custDataLst>
    <p:tags r:id="rId1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9161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3931335/" TargetMode="External"/><Relationship Id="rId2" Type="http://schemas.openxmlformats.org/officeDocument/2006/relationships/hyperlink" Target="https://bocatc.org/newsroom/what-ats-need-to-know-about-adhd?category_key=at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www.uptodate.com/contents/attention-deficit-hyperactivity-disorder-in-adults-epidemiology-pathogenesis-clinical-features-course-assessment-and-diagnosis#!" TargetMode="External"/><Relationship Id="rId4" Type="http://schemas.openxmlformats.org/officeDocument/2006/relationships/hyperlink" Target="https://www.nata.org/sites/default/files/psychologicalreferral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 in Intercollegiate Athletics</a:t>
            </a:r>
            <a:endParaRPr lang="en-US" sz="36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3CFB-65D9-4050-9C75-75F9DDE7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5B86-3600-403E-AC25-A83005A13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4282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b="1" dirty="0"/>
              <a:t>Sports Medicine Staff and Yearly Evaluation Documentation</a:t>
            </a:r>
          </a:p>
          <a:p>
            <a:pPr lvl="1">
              <a:defRPr/>
            </a:pPr>
            <a:r>
              <a:rPr lang="en-US" dirty="0"/>
              <a:t>The NCAA requires yearly clinical evaluation and documentation with the sports medicine staff and the athletic department</a:t>
            </a:r>
          </a:p>
          <a:p>
            <a:pPr lvl="1">
              <a:defRPr/>
            </a:pPr>
            <a:r>
              <a:rPr lang="en-US" dirty="0"/>
              <a:t>This documentation requires: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Description of the assessment, evaluation tools, or procedures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Statement of diagnosis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History of previous and current ADHD treatment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Statement that a non-banned ADHD alternative medication has been considered if a stimulant medication is prescribed</a:t>
            </a:r>
          </a:p>
          <a:p>
            <a:pPr marL="1371600" lvl="2" indent="-457200">
              <a:buFont typeface="+mj-lt"/>
              <a:buAutoNum type="arabicPeriod"/>
              <a:defRPr/>
            </a:pPr>
            <a:r>
              <a:rPr lang="en-US" dirty="0"/>
              <a:t>Plan for follow-up and monitoring visits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0EDBD17-813F-45CB-9F3F-E1EFF1D9DB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27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4DE2-C13E-4DF9-BF68-7A934385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A453-23A5-475F-AB82-FBF93BBCD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/>
              <a:t>ADHD and Negative Effect on Athletic Performance</a:t>
            </a:r>
          </a:p>
          <a:p>
            <a:pPr lvl="1">
              <a:defRPr/>
            </a:pPr>
            <a:r>
              <a:rPr lang="en-US" dirty="0"/>
              <a:t>Symptoms such as lack of focus and concentration, oppositional behavior, argumentative attitude, frustration, lowered self-esteem and mood swings found in ADHD may impair athletic performance</a:t>
            </a:r>
          </a:p>
          <a:p>
            <a:pPr lvl="1">
              <a:defRPr/>
            </a:pPr>
            <a:r>
              <a:rPr lang="en-US" dirty="0"/>
              <a:t>The neurocognitive symptoms of ADHD such as poor concentration and memory deficits, may cause academic challenges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7E621F6-2C20-46EA-A53B-DD9D5052AD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87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28136-7B92-48C6-B878-0CDCAA01E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668AC-E5FD-4E2B-A166-1AA8CEF7C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b="1" dirty="0"/>
              <a:t>ADHD and Positive Effect on Athletic Performance</a:t>
            </a:r>
          </a:p>
          <a:p>
            <a:pPr lvl="1">
              <a:defRPr/>
            </a:pPr>
            <a:r>
              <a:rPr lang="en-US" dirty="0"/>
              <a:t>Common symptoms of ADHD may enhance athletic performance</a:t>
            </a:r>
          </a:p>
          <a:p>
            <a:pPr lvl="1">
              <a:defRPr/>
            </a:pPr>
            <a:r>
              <a:rPr lang="en-US" dirty="0"/>
              <a:t>Due to inherent impulsivity from ADHD, sports that have quick movements and reactive decision-making (baseball, softball, basketball) may see ADHD athletes excel </a:t>
            </a:r>
          </a:p>
          <a:p>
            <a:pPr lvl="1">
              <a:defRPr/>
            </a:pPr>
            <a:r>
              <a:rPr lang="en-US" dirty="0"/>
              <a:t>Another trait of ADHD athletes is “hyper-focus”</a:t>
            </a:r>
          </a:p>
          <a:p>
            <a:pPr lvl="2">
              <a:defRPr/>
            </a:pPr>
            <a:r>
              <a:rPr lang="en-US" dirty="0"/>
              <a:t>This hyper-focus trait can help athletes block out distractions during practice and competition, making activity enjoyable without being distracted by life’s stressors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5BE33DD-ED82-4BA7-9900-CC66402B70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711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51C1-B635-4E66-96DD-9A9C391D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DA69-4A05-4E62-B8CC-49D83E2F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b="1" dirty="0"/>
              <a:t>Concussion / Traumatic Brain Injury and ADHD</a:t>
            </a:r>
          </a:p>
          <a:p>
            <a:pPr lvl="1">
              <a:defRPr/>
            </a:pPr>
            <a:r>
              <a:rPr lang="en-US" dirty="0"/>
              <a:t>The cognitive symptoms of impaired attention and memory and the behavioral symptoms that arise after a concussion can mirror those of a patient with ADHD</a:t>
            </a:r>
          </a:p>
          <a:p>
            <a:pPr lvl="1">
              <a:defRPr/>
            </a:pPr>
            <a:r>
              <a:rPr lang="en-US" dirty="0"/>
              <a:t>The symptoms of ADHD can worsen, and it may be more difficult to treat ADHD after a concussion</a:t>
            </a:r>
          </a:p>
          <a:p>
            <a:pPr lvl="1">
              <a:defRPr/>
            </a:pPr>
            <a:r>
              <a:rPr lang="en-US" dirty="0"/>
              <a:t>ADHD athletes may need additional management and a multidisciplinary approach rather than a standard return-to-play protocol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9A8D1E11-54E1-42DD-8A57-CEB7F9DC31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0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9E51C1-B635-4E66-96DD-9A9C391DD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DA69-4A05-4E62-B8CC-49D83E2F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600" b="1" dirty="0"/>
              <a:t>Conclusion</a:t>
            </a:r>
          </a:p>
          <a:p>
            <a:pPr>
              <a:defRPr/>
            </a:pPr>
            <a:r>
              <a:rPr lang="en-US" dirty="0"/>
              <a:t>ATs are valuable healthcare assets to those with ADHD and we should incorporate specific care plans for these patients so that they receive the best patient-centered care possible</a:t>
            </a:r>
          </a:p>
          <a:p>
            <a:pPr>
              <a:defRPr/>
            </a:pPr>
            <a:r>
              <a:rPr lang="en-US" dirty="0"/>
              <a:t>As healthcare providers, we need to accommodate these patients by altering our patient care and treatment environment</a:t>
            </a:r>
          </a:p>
          <a:p>
            <a:pPr>
              <a:defRPr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9A8D1E11-54E1-42DD-8A57-CEB7F9DC31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332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8E4FB-53AF-405F-915A-CC6A126C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1184D1-5DCE-4619-BC00-EE730F3AF2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424" y="1195257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Board of Certification (2017)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>
                <a:hlinkClick r:id="rId2"/>
              </a:rPr>
              <a:t>https://bocatc.org/newsroom/what-ats-need-to-know-about-adhd?category_key=at</a:t>
            </a:r>
            <a:r>
              <a:rPr lang="en-US" dirty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Sports Health (2014)</a:t>
            </a:r>
          </a:p>
          <a:p>
            <a:pPr marL="0" indent="0">
              <a:buNone/>
              <a:defRPr/>
            </a:pPr>
            <a:r>
              <a:rPr lang="en-US" dirty="0">
                <a:hlinkClick r:id="rId3"/>
              </a:rPr>
              <a:t>https://www.ncbi.nlm.nih.gov/pmc/articles/PMC3931335/</a:t>
            </a:r>
            <a:r>
              <a:rPr lang="en-US" dirty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National Athletic Trainers’ Association (2015) </a:t>
            </a:r>
            <a:r>
              <a:rPr lang="en-US" dirty="0">
                <a:hlinkClick r:id="rId4"/>
              </a:rPr>
              <a:t>https://www.nata.org/sites/default/files/psychologicalreferral.pdf</a:t>
            </a:r>
            <a:r>
              <a:rPr lang="en-US" dirty="0"/>
              <a:t>  </a:t>
            </a:r>
          </a:p>
          <a:p>
            <a:pPr marL="0" lvl="0" indent="0">
              <a:buNone/>
            </a:pPr>
            <a:r>
              <a:rPr lang="en-US" dirty="0" err="1"/>
              <a:t>Ciacco</a:t>
            </a:r>
            <a:r>
              <a:rPr lang="en-US" dirty="0"/>
              <a:t>, M. Attention Deficit Hyperactivity Disorder in Athletes. Clinical Sports Medicine 38(2019): 545-554.</a:t>
            </a:r>
          </a:p>
          <a:p>
            <a:pPr marL="0" lvl="0" indent="0">
              <a:buNone/>
            </a:pPr>
            <a:r>
              <a:rPr lang="en-US" u="sng" dirty="0">
                <a:hlinkClick r:id="rId5"/>
              </a:rPr>
              <a:t>Attention deficit hyperactivity disorder in adults: Epidemiology, pathogenesis, clinical features, </a:t>
            </a:r>
            <a:r>
              <a:rPr lang="en-US" dirty="0"/>
              <a:t> </a:t>
            </a:r>
            <a:r>
              <a:rPr lang="en-US" u="sng" dirty="0">
                <a:hlinkClick r:id="rId5"/>
              </a:rPr>
              <a:t>course, assessment, and diagnosis - UpToDate</a:t>
            </a:r>
            <a:endParaRPr lang="en-US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3013650E-3009-485C-B79E-5072D17FE2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89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Defined as</a:t>
            </a:r>
            <a:r>
              <a:rPr lang="en-US" dirty="0"/>
              <a:t>:  a disorder of chronic and impairing behavioral patterns that results in abnormal levels of inattention, hyperactivity, or their combination</a:t>
            </a:r>
          </a:p>
          <a:p>
            <a:pPr>
              <a:defRPr/>
            </a:pPr>
            <a:r>
              <a:rPr lang="en-US" b="1" dirty="0"/>
              <a:t>Comorbidities</a:t>
            </a:r>
            <a:r>
              <a:rPr lang="en-US" dirty="0"/>
              <a:t>: anxiety, depression, disruptive behavior, learning disorders, substance abuse, and psychotic disorders</a:t>
            </a:r>
          </a:p>
          <a:p>
            <a:endParaRPr lang="en-US" sz="2600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87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/>
              <a:t>Inattention Symptoms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Fails to give close attention to detail and makes careless mistakes</a:t>
            </a:r>
          </a:p>
          <a:p>
            <a:pPr lvl="1"/>
            <a:r>
              <a:rPr lang="en-US" dirty="0"/>
              <a:t>Difficulty sustaining attention on tasks</a:t>
            </a:r>
          </a:p>
          <a:p>
            <a:pPr lvl="1"/>
            <a:r>
              <a:rPr lang="en-US" dirty="0"/>
              <a:t>Does not seem to listen when spoken to directly</a:t>
            </a:r>
          </a:p>
          <a:p>
            <a:pPr lvl="1"/>
            <a:r>
              <a:rPr lang="en-US" dirty="0"/>
              <a:t>Does not fully complete tasks or follow through on instructions</a:t>
            </a:r>
          </a:p>
          <a:p>
            <a:pPr lvl="1"/>
            <a:r>
              <a:rPr lang="en-US" dirty="0"/>
              <a:t>Problems with/or organizing tasks and activities</a:t>
            </a:r>
          </a:p>
          <a:p>
            <a:pPr lvl="1"/>
            <a:r>
              <a:rPr lang="en-US" dirty="0"/>
              <a:t>Avoids tasks that require sustained mental effort</a:t>
            </a:r>
          </a:p>
          <a:p>
            <a:pPr lvl="1"/>
            <a:r>
              <a:rPr lang="en-US" dirty="0"/>
              <a:t>Loses things necessary for tasks and activities</a:t>
            </a:r>
          </a:p>
          <a:p>
            <a:pPr lvl="1"/>
            <a:r>
              <a:rPr lang="en-US" dirty="0"/>
              <a:t>Easily distracted by extraneous stimuli</a:t>
            </a:r>
          </a:p>
          <a:p>
            <a:pPr lvl="1"/>
            <a:r>
              <a:rPr lang="en-US" dirty="0"/>
              <a:t>Forgetful in daily activities</a:t>
            </a:r>
          </a:p>
          <a:p>
            <a:endParaRPr lang="en-US" dirty="0"/>
          </a:p>
          <a:p>
            <a:pPr lvl="1"/>
            <a:endParaRPr lang="en-US" sz="2200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592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/>
              <a:t>Hyperactivity/Impulsivity Symptoms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Fidgets with hands and feet</a:t>
            </a:r>
          </a:p>
          <a:p>
            <a:pPr lvl="1"/>
            <a:r>
              <a:rPr lang="en-US" dirty="0"/>
              <a:t>Leaves seat when it’s inappropriate</a:t>
            </a:r>
          </a:p>
          <a:p>
            <a:pPr lvl="1"/>
            <a:r>
              <a:rPr lang="en-US" dirty="0"/>
              <a:t>Excessively active and/or feelings of restlessness</a:t>
            </a:r>
          </a:p>
          <a:p>
            <a:pPr lvl="1"/>
            <a:r>
              <a:rPr lang="en-US" dirty="0"/>
              <a:t>Difficulty with engaging in leisure activities quietly</a:t>
            </a:r>
          </a:p>
          <a:p>
            <a:pPr lvl="1"/>
            <a:r>
              <a:rPr lang="en-US" dirty="0"/>
              <a:t>Talks excessively</a:t>
            </a:r>
          </a:p>
          <a:p>
            <a:pPr lvl="1"/>
            <a:r>
              <a:rPr lang="en-US" dirty="0"/>
              <a:t>Blurts things out while in conversation</a:t>
            </a:r>
          </a:p>
          <a:p>
            <a:pPr lvl="1"/>
            <a:r>
              <a:rPr lang="en-US" dirty="0"/>
              <a:t>Difficulty awaiting turn</a:t>
            </a:r>
          </a:p>
          <a:p>
            <a:pPr lvl="1"/>
            <a:r>
              <a:rPr lang="en-US" dirty="0"/>
              <a:t>Interrupts or intrudes on others activities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lvl="1"/>
            <a:endParaRPr lang="en-US" dirty="0"/>
          </a:p>
          <a:p>
            <a:pPr lvl="1"/>
            <a:endParaRPr lang="en-US" sz="2200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547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Diagnosis</a:t>
            </a:r>
          </a:p>
          <a:p>
            <a:pPr lvl="1"/>
            <a:r>
              <a:rPr lang="en-US" dirty="0"/>
              <a:t>The American Psychiatric Association has defined consensus criteria for the diagnosis of ADHD, which are published in the Diagnostic and Statistical Manual of Mental Disorders, Fifth edition</a:t>
            </a:r>
          </a:p>
          <a:p>
            <a:pPr lvl="2"/>
            <a:r>
              <a:rPr lang="en-US" dirty="0"/>
              <a:t>Children less than 17 years of age requires equal to or greater than 6 symptoms of inattention or equal to or greater than 6 symptoms of hyperactivity/impulsivity</a:t>
            </a:r>
          </a:p>
          <a:p>
            <a:pPr lvl="2"/>
            <a:r>
              <a:rPr lang="en-US" dirty="0"/>
              <a:t>Adolescents equal to or greater than 17 and adults, requires equal or greater than 5 symptoms of inattention or equal to or greater than 5 symptoms of hyperactivity/impulsivity</a:t>
            </a:r>
          </a:p>
          <a:p>
            <a:pPr lvl="1"/>
            <a:r>
              <a:rPr lang="en-US" dirty="0"/>
              <a:t>These symptoms of inattention, hyperactivity/impulsivity must</a:t>
            </a:r>
            <a:r>
              <a:rPr lang="en-US" baseline="30000" dirty="0"/>
              <a:t>3</a:t>
            </a:r>
            <a:endParaRPr lang="en-US" dirty="0"/>
          </a:p>
          <a:p>
            <a:pPr lvl="1"/>
            <a:r>
              <a:rPr lang="en-US" dirty="0"/>
              <a:t>Occur often</a:t>
            </a:r>
          </a:p>
          <a:p>
            <a:pPr lvl="1"/>
            <a:r>
              <a:rPr lang="en-US" dirty="0"/>
              <a:t>Be present in more than one setting (i.e. school, home)</a:t>
            </a:r>
          </a:p>
          <a:p>
            <a:pPr lvl="1"/>
            <a:r>
              <a:rPr lang="en-US" dirty="0"/>
              <a:t>Persist for at least six months</a:t>
            </a:r>
          </a:p>
          <a:p>
            <a:pPr lvl="1"/>
            <a:r>
              <a:rPr lang="en-US" dirty="0"/>
              <a:t>Be present before the age of 12</a:t>
            </a:r>
          </a:p>
          <a:p>
            <a:pPr lvl="1"/>
            <a:r>
              <a:rPr lang="en-US" dirty="0"/>
              <a:t>Impair function in academic, social or occupational activities</a:t>
            </a:r>
          </a:p>
          <a:p>
            <a:pPr lvl="1"/>
            <a:r>
              <a:rPr lang="en-US" dirty="0"/>
              <a:t>Be excessive for the development of the child</a:t>
            </a:r>
          </a:p>
          <a:p>
            <a:pPr marL="457200" lvl="1" indent="0">
              <a:buNone/>
            </a:pPr>
            <a:r>
              <a:rPr lang="en-US" dirty="0"/>
              <a:t> </a:t>
            </a:r>
          </a:p>
          <a:p>
            <a:pPr lvl="1"/>
            <a:endParaRPr lang="en-US" dirty="0"/>
          </a:p>
          <a:p>
            <a:pPr lvl="1"/>
            <a:endParaRPr lang="en-US" sz="2200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F860-1B06-4ED5-841C-FA8D5643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EECE67E-D411-400B-BB17-0793B43BB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E65A32-2B61-4BF9-8850-017B8BBCE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Myths:</a:t>
            </a:r>
          </a:p>
          <a:p>
            <a:pPr lvl="1">
              <a:defRPr/>
            </a:pPr>
            <a:r>
              <a:rPr lang="en-US" dirty="0"/>
              <a:t>Patients with ADHD can be cured with medication</a:t>
            </a:r>
          </a:p>
          <a:p>
            <a:pPr lvl="1">
              <a:defRPr/>
            </a:pPr>
            <a:r>
              <a:rPr lang="en-US" dirty="0"/>
              <a:t>ADHD is a behavior problem and not a disease/disorder</a:t>
            </a:r>
          </a:p>
          <a:p>
            <a:pPr lvl="1">
              <a:defRPr/>
            </a:pPr>
            <a:r>
              <a:rPr lang="en-US" dirty="0"/>
              <a:t>Patients with ADHD will outgrow their symptoms over time</a:t>
            </a:r>
          </a:p>
        </p:txBody>
      </p:sp>
    </p:spTree>
    <p:extLst>
      <p:ext uri="{BB962C8B-B14F-4D97-AF65-F5344CB8AC3E}">
        <p14:creationId xmlns:p14="http://schemas.microsoft.com/office/powerpoint/2010/main" val="2941492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1644-4482-4724-884C-029EFCAC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8EFF8-1AB8-483D-8AEC-DC6BE5F69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b="1" dirty="0"/>
              <a:t>Facts:</a:t>
            </a:r>
          </a:p>
          <a:p>
            <a:pPr lvl="1">
              <a:defRPr/>
            </a:pPr>
            <a:r>
              <a:rPr lang="en-US" dirty="0"/>
              <a:t>Medication (pharmacological) treatment can be used to help correct any chemical imbalances that are causing ADHD symptoms, but medications are not a cure</a:t>
            </a:r>
          </a:p>
          <a:p>
            <a:pPr lvl="1">
              <a:defRPr/>
            </a:pPr>
            <a:r>
              <a:rPr lang="en-US" dirty="0"/>
              <a:t> In order for a patient to receive pharmacological treatment for their ADHD they must meet strict clinical guidelines which must be documented and prescribed by a physician</a:t>
            </a:r>
          </a:p>
          <a:p>
            <a:pPr lvl="1">
              <a:defRPr/>
            </a:pPr>
            <a:r>
              <a:rPr lang="en-US" dirty="0"/>
              <a:t>ADHD behaviors are signs and symptoms of a disorder and are not indicative of a behavior problem (e.g. rebelliousness, intentional disobedience, etc.)</a:t>
            </a:r>
          </a:p>
          <a:p>
            <a:pPr lvl="1">
              <a:defRPr/>
            </a:pPr>
            <a:r>
              <a:rPr lang="en-US" dirty="0"/>
              <a:t>Remember, patients with ADHD are born with this mental disorder and cannot help or reverse the fact that they have this disorder</a:t>
            </a:r>
          </a:p>
          <a:p>
            <a:pPr lvl="1">
              <a:defRPr/>
            </a:pPr>
            <a:r>
              <a:rPr lang="en-US" dirty="0"/>
              <a:t>HOWEVER, we as ATs can provide an environment and care plan that accommodates their symptoms in order for them to thrive in an environment that is not made for them</a:t>
            </a:r>
          </a:p>
          <a:p>
            <a:pPr lvl="1">
              <a:defRPr/>
            </a:pPr>
            <a:r>
              <a:rPr lang="en-US" dirty="0"/>
              <a:t>ADHD symptoms can be accommodated, controlled and lessened with various pharmacological, therapeutic and psychological/counseling interventions, but ADHD symptoms are permanent and are not outgrown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4BB114B-DEC3-45F6-A8B4-BACA59EE35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28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FC3E-7BFC-431E-9A51-E149929C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1667-50D4-4495-91DA-D5016DC6E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b="1" dirty="0"/>
              <a:t>Treatment</a:t>
            </a:r>
            <a:r>
              <a:rPr lang="en-US" dirty="0"/>
              <a:t>: best treated with combination of behavior therapy and medication</a:t>
            </a:r>
          </a:p>
          <a:p>
            <a:pPr lvl="1">
              <a:defRPr/>
            </a:pPr>
            <a:r>
              <a:rPr lang="en-US" b="1" dirty="0"/>
              <a:t>Medications</a:t>
            </a:r>
          </a:p>
          <a:p>
            <a:pPr lvl="2">
              <a:defRPr/>
            </a:pPr>
            <a:r>
              <a:rPr lang="en-US" dirty="0"/>
              <a:t>Stimulants Ritalin and Adderall (methylphenidate and amphetamine compounds) are the primary pharmacologic treatments for ADHD in the general population and athletes</a:t>
            </a:r>
          </a:p>
          <a:p>
            <a:pPr lvl="3">
              <a:defRPr/>
            </a:pPr>
            <a:r>
              <a:rPr lang="en-US" dirty="0"/>
              <a:t>Help with improving attention and concentration</a:t>
            </a:r>
          </a:p>
          <a:p>
            <a:pPr lvl="3">
              <a:defRPr/>
            </a:pPr>
            <a:r>
              <a:rPr lang="en-US" dirty="0"/>
              <a:t>Side effects: increased heart rate and blood pressure, abdominal pain, headache, sleep impairment, weight loss, jitteriness, and eating disorders</a:t>
            </a:r>
          </a:p>
          <a:p>
            <a:pPr lvl="2">
              <a:defRPr/>
            </a:pPr>
            <a:r>
              <a:rPr lang="en-US" dirty="0"/>
              <a:t>Non-stimulant medications Strattera (atomoxetine) may be the most recommended medication for ADHD treatments. </a:t>
            </a:r>
          </a:p>
          <a:p>
            <a:pPr lvl="3">
              <a:defRPr/>
            </a:pPr>
            <a:r>
              <a:rPr lang="en-US" dirty="0"/>
              <a:t>Non-stimulant drugs have decreased dependency and abuse issues.  among sports psychiatrists, due to the regulatory and safety drawbacks of stimulants</a:t>
            </a:r>
          </a:p>
          <a:p>
            <a:pPr lvl="3">
              <a:defRPr/>
            </a:pPr>
            <a:r>
              <a:rPr lang="en-US" dirty="0"/>
              <a:t>Side Effects: gastrointestinal discomfort, weight loss, sedation, acute liver injury and increased suicidality</a:t>
            </a:r>
          </a:p>
          <a:p>
            <a:pPr lvl="3">
              <a:defRPr/>
            </a:pPr>
            <a:r>
              <a:rPr lang="en-US" dirty="0"/>
              <a:t>Takes 3-6 weeks to get full pharmacological benefit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F52228A-33D0-45F8-AF14-E43ECBB140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9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84CB-3D66-4A5E-8160-B9CB33BC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Attention-Deficit / Hyperactivity Disorder (ADHD)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4E18-818D-4082-823C-AE6752DF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383"/>
            <a:ext cx="8229600" cy="4525963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b="1" dirty="0"/>
              <a:t>The Collegiate Athlete and ADHD Medications</a:t>
            </a:r>
          </a:p>
          <a:p>
            <a:pPr lvl="1">
              <a:defRPr/>
            </a:pPr>
            <a:r>
              <a:rPr lang="en-US" dirty="0"/>
              <a:t>Athletes that are diagnosed with ADHD and prescribed medication must follow the NCAA and NAIA diagnosis and treatment documentation prior to activity</a:t>
            </a:r>
          </a:p>
          <a:p>
            <a:pPr lvl="2">
              <a:defRPr/>
            </a:pPr>
            <a:r>
              <a:rPr lang="en-US" dirty="0"/>
              <a:t>The athlete has undergone clinical evaluation to diagnose the disorder</a:t>
            </a:r>
          </a:p>
          <a:p>
            <a:pPr lvl="2">
              <a:defRPr/>
            </a:pPr>
            <a:r>
              <a:rPr lang="en-US" dirty="0"/>
              <a:t>Is being monitored routinely for use of the stimulant medication </a:t>
            </a:r>
          </a:p>
          <a:p>
            <a:pPr lvl="2">
              <a:defRPr/>
            </a:pPr>
            <a:r>
              <a:rPr lang="en-US" dirty="0"/>
              <a:t>Has a current prescription on file</a:t>
            </a:r>
          </a:p>
          <a:p>
            <a:pPr lvl="1">
              <a:defRPr/>
            </a:pPr>
            <a:r>
              <a:rPr lang="en-US" dirty="0"/>
              <a:t>This often requires documentation from outside or previous health care providers</a:t>
            </a:r>
          </a:p>
          <a:p>
            <a:pPr lvl="1">
              <a:defRPr/>
            </a:pPr>
            <a:r>
              <a:rPr lang="en-US" dirty="0"/>
              <a:t>If documentation is no longer available, a current comprehensive evaluation must be completed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95D3ADB-B143-42AB-B0EC-B61D19F9A9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854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4699</TotalTime>
  <Words>1238</Words>
  <Application>Microsoft Office PowerPoint</Application>
  <PresentationFormat>On-screen Show (4:3)</PresentationFormat>
  <Paragraphs>111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Office Theme</vt:lpstr>
      <vt:lpstr>PowerPoint Presentation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Attention-Deficit / Hyperactivity Disorder (ADHD)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34</cp:revision>
  <dcterms:created xsi:type="dcterms:W3CDTF">2013-07-02T18:43:56Z</dcterms:created>
  <dcterms:modified xsi:type="dcterms:W3CDTF">2023-05-30T17:15:50Z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</Properties>
</file>