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56" r:id="rId1"/>
  </p:sldMasterIdLst>
  <p:notesMasterIdLst>
    <p:notesMasterId r:id="rId15"/>
  </p:notesMasterIdLst>
  <p:handoutMasterIdLst>
    <p:handoutMasterId r:id="rId16"/>
  </p:handoutMasterIdLst>
  <p:sldIdLst>
    <p:sldId id="277" r:id="rId2"/>
    <p:sldId id="270" r:id="rId3"/>
    <p:sldId id="271" r:id="rId4"/>
    <p:sldId id="278" r:id="rId5"/>
    <p:sldId id="272" r:id="rId6"/>
    <p:sldId id="273" r:id="rId7"/>
    <p:sldId id="279" r:id="rId8"/>
    <p:sldId id="274" r:id="rId9"/>
    <p:sldId id="280" r:id="rId10"/>
    <p:sldId id="281" r:id="rId11"/>
    <p:sldId id="282" r:id="rId12"/>
    <p:sldId id="275" r:id="rId13"/>
    <p:sldId id="276" r:id="rId14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2B2D"/>
    <a:srgbClr val="2D008E"/>
    <a:srgbClr val="D62828"/>
    <a:srgbClr val="200083"/>
    <a:srgbClr val="DF4041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10" d="100"/>
          <a:sy n="110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6370218-9CCF-4F45-8247-530983F32DD5}" type="datetime1">
              <a:rPr lang="en-US"/>
              <a:pPr>
                <a:defRPr/>
              </a:pPr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3D78D3-68FB-46C9-86D9-D59F2D87A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0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8CD8D16-556D-4D41-BD0F-970582B930BC}" type="datetime1">
              <a:rPr lang="en-US"/>
              <a:pPr>
                <a:defRPr/>
              </a:pPr>
              <a:t>4/26/2023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2F1514-FCB1-42B3-AA0C-1273867D0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08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-112" charset="-128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D2656C7-8A88-4D71-9220-FEEC1DFF2129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18F72-5622-4379-8EAB-68D6E6DC72E2}" type="datetimeFigureOut">
              <a:rPr lang="en-US"/>
              <a:pPr>
                <a:defRPr/>
              </a:pPr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6F1AD-C508-4872-B77D-95F845952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21610"/>
      </p:ext>
    </p:extLst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2A622-F414-4293-B723-EE97ECCE43A1}" type="datetimeFigureOut">
              <a:rPr lang="en-US"/>
              <a:pPr>
                <a:defRPr/>
              </a:pPr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3CAA-78AF-4BB1-8515-2D7A7D294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65755"/>
      </p:ext>
    </p:extLst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82DC7-1226-41CF-BE7E-AB047E3B2F0C}" type="datetimeFigureOut">
              <a:rPr lang="en-US"/>
              <a:pPr>
                <a:defRPr/>
              </a:pPr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B0FD1-6C17-4D55-99ED-9EA3FFA3E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9527"/>
      </p:ext>
    </p:extLst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2FACF-F361-43EF-9A10-A19616D5E145}" type="datetimeFigureOut">
              <a:rPr lang="en-US"/>
              <a:pPr>
                <a:defRPr/>
              </a:pPr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3C870-B172-471F-820C-79A78A0CB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81118"/>
      </p:ext>
    </p:extLst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DEEFA-B5F5-42E2-A28D-DB9C35004961}" type="datetimeFigureOut">
              <a:rPr lang="en-US"/>
              <a:pPr>
                <a:defRPr/>
              </a:pPr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8C2F7-97B9-43DB-A516-7B1FD4FC51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40812"/>
      </p:ext>
    </p:extLst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AB899-6156-44FC-A055-8DA0314FE381}" type="datetimeFigureOut">
              <a:rPr lang="en-US"/>
              <a:pPr>
                <a:defRPr/>
              </a:pPr>
              <a:t>4/26/2023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74D52-8FF9-46CA-BD5E-B2DCAEAE0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31830"/>
      </p:ext>
    </p:extLst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C56AF-F08B-40B2-B70C-3B5CAC009B01}" type="datetimeFigureOut">
              <a:rPr lang="en-US"/>
              <a:pPr>
                <a:defRPr/>
              </a:pPr>
              <a:t>4/26/2023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8C43B-26DB-4FF7-A625-94707AE94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772924"/>
      </p:ext>
    </p:extLst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F37E3-5F74-4AFA-A799-9046CC2225CF}" type="datetimeFigureOut">
              <a:rPr lang="en-US"/>
              <a:pPr>
                <a:defRPr/>
              </a:pPr>
              <a:t>4/26/2023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EC6BB-B4E0-4836-B15C-8B5205D47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14122"/>
      </p:ext>
    </p:extLst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CEEC1-14AA-4E90-9C5A-4E2184EE07C3}" type="datetimeFigureOut">
              <a:rPr lang="en-US"/>
              <a:pPr>
                <a:defRPr/>
              </a:pPr>
              <a:t>4/26/2023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753B0-D9C3-443C-B0C6-68B8671A8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99597"/>
      </p:ext>
    </p:extLst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849F-3FA3-47FC-914B-71212093515B}" type="datetimeFigureOut">
              <a:rPr lang="en-US"/>
              <a:pPr>
                <a:defRPr/>
              </a:pPr>
              <a:t>4/26/2023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12827-3D17-4C5C-AD97-1184D00D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58029"/>
      </p:ext>
    </p:extLst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448FB-7E49-44BC-9C9C-C84CEAE0FF53}" type="datetimeFigureOut">
              <a:rPr lang="en-US"/>
              <a:pPr>
                <a:defRPr/>
              </a:pPr>
              <a:t>4/26/2023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99C0D-40BA-4284-9544-5EA015BA9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25015"/>
      </p:ext>
    </p:extLst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1185FBC-EC3F-4305-B5D9-A4D9BAE3B435}" type="datetimeFigureOut">
              <a:rPr lang="en-US"/>
              <a:pPr>
                <a:defRPr/>
              </a:pPr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0808480-DE6B-4703-9DEC-8802BBAC3E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ransition spd="med"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nata.org/sites/default/files/mgmtofasthmainathlete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228600"/>
            <a:ext cx="8232775" cy="35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3"/>
          <p:cNvSpPr txBox="1">
            <a:spLocks/>
          </p:cNvSpPr>
          <p:nvPr/>
        </p:nvSpPr>
        <p:spPr>
          <a:xfrm>
            <a:off x="266700" y="4191000"/>
            <a:ext cx="8610600" cy="2286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Asthma in Student-Athletes</a:t>
            </a:r>
          </a:p>
          <a:p>
            <a:pPr marL="0" indent="0" algn="ctr" defTabSz="457200">
              <a:spcBef>
                <a:spcPct val="0"/>
              </a:spcBef>
              <a:buFont typeface="Arial" pitchFamily="34" charset="0"/>
              <a:buNone/>
              <a:defRPr/>
            </a:pPr>
            <a:endParaRPr lang="en-US" sz="1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  <a:p>
            <a:pPr marL="0" indent="0" algn="ctr" defTabSz="457200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Taken From:</a:t>
            </a:r>
          </a:p>
          <a:p>
            <a:pPr marL="0" indent="0" algn="ctr" defTabSz="457200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National Athletic Trainers’ Association Position Statement: Management of Asthma in Athletes</a:t>
            </a:r>
          </a:p>
        </p:txBody>
      </p:sp>
    </p:spTree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Asthma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981200"/>
            <a:ext cx="8229600" cy="3916363"/>
          </a:xfrm>
        </p:spPr>
        <p:txBody>
          <a:bodyPr rtlCol="0">
            <a:normAutofit/>
          </a:bodyPr>
          <a:lstStyle/>
          <a:p>
            <a:r>
              <a:rPr lang="en-US" sz="1800" dirty="0"/>
              <a:t>All athletes with asthma should have a rescue inhaler available during all games and practices</a:t>
            </a:r>
          </a:p>
          <a:p>
            <a:r>
              <a:rPr lang="en-US" sz="1800" dirty="0"/>
              <a:t>Athletic Trainers/ Coaches should also have an extra rescue inhaler for each athlete to administer during emergencies</a:t>
            </a:r>
          </a:p>
          <a:p>
            <a:r>
              <a:rPr lang="en-US" sz="1800" dirty="0"/>
              <a:t>Athletes with asthma should use their bronchodilator before exercise and take extra time to gradually warm-up prior to more intense exercise</a:t>
            </a:r>
          </a:p>
          <a:p>
            <a:r>
              <a:rPr lang="en-US" sz="1800" dirty="0"/>
              <a:t>Moderate stretching and working out slowly for 15-30 minutes keeping the pulse rate below 60% maximum heart rate is recommended</a:t>
            </a:r>
          </a:p>
          <a:p>
            <a:endParaRPr lang="en-US" sz="1800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042FBA63-7E6F-4CD1-B6A8-087E08BBD9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8066151"/>
      </p:ext>
    </p:extLst>
  </p:cSld>
  <p:clrMapOvr>
    <a:masterClrMapping/>
  </p:clrMapOvr>
  <p:transition spd="med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Differential 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981200"/>
            <a:ext cx="8229600" cy="3916363"/>
          </a:xfrm>
        </p:spPr>
        <p:txBody>
          <a:bodyPr rtlCol="0">
            <a:normAutofit/>
          </a:bodyPr>
          <a:lstStyle/>
          <a:p>
            <a:r>
              <a:rPr lang="en-US" sz="1800" dirty="0"/>
              <a:t>Vocal Cord Dysfunction</a:t>
            </a:r>
          </a:p>
          <a:p>
            <a:r>
              <a:rPr lang="en-US" sz="1800" dirty="0"/>
              <a:t>Chronic obstructive pulmonary disease (COPD)</a:t>
            </a:r>
          </a:p>
          <a:p>
            <a:r>
              <a:rPr lang="en-US" sz="1800" dirty="0"/>
              <a:t>Gastroesophageal reflux disease</a:t>
            </a:r>
          </a:p>
          <a:p>
            <a:r>
              <a:rPr lang="en-US" sz="1800" dirty="0"/>
              <a:t>Mechanical obstructions of the airway (ex. Foreign bodies, tumors)</a:t>
            </a:r>
          </a:p>
          <a:p>
            <a:r>
              <a:rPr lang="en-US" sz="1800" dirty="0"/>
              <a:t>Congestive heart failure</a:t>
            </a:r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A2356471-9E99-4B56-8A66-EAEB902364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7973508"/>
      </p:ext>
    </p:extLst>
  </p:cSld>
  <p:clrMapOvr>
    <a:masterClrMapping/>
  </p:clrMapOvr>
  <p:transition spd="med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Institutional Policies on Asthma Management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-112" charset="-128"/>
              </a:rPr>
              <a:t>Insert specific institutional policy on identification and specific asthma management methods (include medication use recommendations) and information for coaches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A45E4CFE-827E-4B4C-84B2-CB13A79538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>
              <a:defRPr/>
            </a:pPr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Resources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Miller M, </a:t>
            </a:r>
            <a:r>
              <a:rPr lang="en-US" sz="2000" dirty="0" err="1"/>
              <a:t>Weiler</a:t>
            </a:r>
            <a:r>
              <a:rPr lang="en-US" sz="2000" dirty="0"/>
              <a:t> J, Baker R, Collins J, </a:t>
            </a:r>
            <a:r>
              <a:rPr lang="en-US" sz="2000" dirty="0" err="1"/>
              <a:t>D’Alonzo</a:t>
            </a:r>
            <a:r>
              <a:rPr lang="en-US" sz="2000" dirty="0"/>
              <a:t> G. National Athletic Trainers’ Association Position Statement: Management of Asthma in Athletes. </a:t>
            </a:r>
            <a:r>
              <a:rPr lang="en-US" sz="2000" i="1" dirty="0"/>
              <a:t>Journal of Athletic Training. 2005; 40 (3): 224-245.</a:t>
            </a:r>
            <a:endParaRPr lang="en-US" sz="2000" dirty="0"/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https://www.nata.org/sites/default/files/mgmtofasthmainathletes.pdf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Prentice W. </a:t>
            </a:r>
            <a:r>
              <a:rPr lang="en-US" sz="2000" u="sng" dirty="0"/>
              <a:t>Principles of Athletic Training: A Competency-Based Approach. </a:t>
            </a:r>
            <a:r>
              <a:rPr lang="en-US" sz="2000" dirty="0"/>
              <a:t>16</a:t>
            </a:r>
            <a:r>
              <a:rPr lang="en-US" sz="2000" baseline="30000" dirty="0"/>
              <a:t>th</a:t>
            </a:r>
            <a:r>
              <a:rPr lang="en-US" sz="2000" dirty="0"/>
              <a:t> ed. 2016. McGraw Hill.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Anderson M, Hall S, Martin M. </a:t>
            </a:r>
            <a:r>
              <a:rPr lang="en-US" sz="2000" u="sng" dirty="0"/>
              <a:t>Foundations of Athletic Training: Prevention, Assessment, and Management.</a:t>
            </a:r>
            <a:r>
              <a:rPr lang="en-US" sz="2000" dirty="0"/>
              <a:t> 3</a:t>
            </a:r>
            <a:r>
              <a:rPr lang="en-US" sz="2000" baseline="30000" dirty="0"/>
              <a:t>rd</a:t>
            </a:r>
            <a:r>
              <a:rPr lang="en-US" sz="2000" dirty="0"/>
              <a:t> ed. 2005. Lippincott Williams &amp; Wilkins.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2400" dirty="0">
              <a:ea typeface="ＭＳ Ｐゴシック" pitchFamily="-112" charset="-128"/>
            </a:endParaRP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9FDF30BD-9B43-40EA-90A1-53A1F45B7C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Asthma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000" dirty="0"/>
              <a:t>A chronic inflammatory disorder of the airways characterized by variable airway obstruction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000" dirty="0"/>
              <a:t>Can lead to recurrent episodes of wheezing, breathlessness, chest tightness, and coughing; particularly at night or early morning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000" dirty="0"/>
              <a:t>Airflow limitations are often reversible, but as asthma symptoms continue, patients may develop “airway remodeling” that leads to chronic irreversible airway obstruction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000" dirty="0"/>
              <a:t>Severe attacks of asthma can also cause irreversible airflow obstruction that can lead to death</a:t>
            </a:r>
          </a:p>
        </p:txBody>
      </p:sp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59F1FF74-DD05-48EB-BC60-D282E67ABD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Asthma Triggers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000" dirty="0"/>
              <a:t>Asthma can be triggered by many stimuli, including: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sz="2000" dirty="0"/>
              <a:t>Allergens (pollen, dust mites, animal dander)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sz="2000" dirty="0"/>
              <a:t>Pollutants (carbon dioxide, smoke, ozone)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sz="2000" dirty="0"/>
              <a:t>Respiratory Infections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sz="2000" dirty="0"/>
              <a:t>Aspirin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sz="2000" dirty="0"/>
              <a:t>NSAIDS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sz="2000" dirty="0"/>
              <a:t>Inhaled Irritants (cigarette smoke, household cleaning fumes, chlorine)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sz="2000" dirty="0"/>
              <a:t>Particulate Exposure (ambient air pollutants)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sz="2000" dirty="0"/>
              <a:t>Exposure to Cold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sz="2000" dirty="0"/>
              <a:t>Exposure to Exercise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21205984-34B9-4A00-BFE9-5A171498FB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Asthma Signs and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 rtlCol="0">
            <a:normAutofit/>
          </a:bodyPr>
          <a:lstStyle/>
          <a:p>
            <a:r>
              <a:rPr lang="en-US" sz="1800" dirty="0"/>
              <a:t>Anxious appearance</a:t>
            </a:r>
          </a:p>
          <a:p>
            <a:r>
              <a:rPr lang="en-US" sz="1800" dirty="0"/>
              <a:t>Sweating and paleness</a:t>
            </a:r>
          </a:p>
          <a:p>
            <a:r>
              <a:rPr lang="en-US" sz="1800" dirty="0"/>
              <a:t>Flared nostrils</a:t>
            </a:r>
          </a:p>
          <a:p>
            <a:r>
              <a:rPr lang="en-US" sz="1800" dirty="0"/>
              <a:t>Wheezing and irregular breathing (especially on exhalation)</a:t>
            </a:r>
          </a:p>
          <a:p>
            <a:r>
              <a:rPr lang="en-US" sz="1800" dirty="0"/>
              <a:t>Chest tightness and/or pain</a:t>
            </a:r>
          </a:p>
          <a:p>
            <a:r>
              <a:rPr lang="en-US" sz="1800" dirty="0"/>
              <a:t>Night cough</a:t>
            </a:r>
          </a:p>
          <a:p>
            <a:r>
              <a:rPr lang="en-US" sz="1800" dirty="0"/>
              <a:t>Coughing for no apparent reason</a:t>
            </a:r>
          </a:p>
          <a:p>
            <a:r>
              <a:rPr lang="en-US" sz="1800" dirty="0"/>
              <a:t>Excessive throat clearing and yellow, green sputum is discharged</a:t>
            </a:r>
          </a:p>
          <a:p>
            <a:r>
              <a:rPr lang="en-US" sz="1800" dirty="0"/>
              <a:t>Fast breathing and rapid heart rate</a:t>
            </a:r>
          </a:p>
          <a:p>
            <a:r>
              <a:rPr lang="en-US" sz="1800" dirty="0"/>
              <a:t>Increased workload leads to rapid onset of fatigue</a:t>
            </a:r>
          </a:p>
          <a:p>
            <a:r>
              <a:rPr lang="en-US" sz="1800" dirty="0"/>
              <a:t>Hunched over body posture</a:t>
            </a:r>
          </a:p>
          <a:p>
            <a:r>
              <a:rPr lang="en-US" sz="1800" dirty="0"/>
              <a:t>Vomiting</a:t>
            </a:r>
          </a:p>
          <a:p>
            <a:r>
              <a:rPr lang="en-US" sz="1800" dirty="0"/>
              <a:t>Tingling and numbness in hands and feet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4AEC9C45-75E6-4985-B188-90EF347F2C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6135387"/>
      </p:ext>
    </p:extLst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altLang="en-US" b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Asthma Considerations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4025" y="1295400"/>
            <a:ext cx="82296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400" dirty="0"/>
              <a:t>All athletes with asthma should have a rescue inhaler available during games and practices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400" dirty="0"/>
              <a:t>Athletic trainers should also have an extra rescue inhaler for each athlete to administer during emergencies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400" dirty="0"/>
              <a:t>Athletes with asthma should have asthma management examinations at regular intervals, as determined by the PCP or specialist; to monitor and possibly alter therapy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400" dirty="0"/>
              <a:t>Proper warm-up before exercise may lead to a refractory period of as long as 2 hours, which may results in decreased reliance on medications by some athletes with asthma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4A087B7E-E02E-42DD-994C-06E86FFC6D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Exercise Induced Asthma (EIA)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200" dirty="0"/>
              <a:t>A temporary narrowing of the airways induced by exercise in which the patient has asthma symptoms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200" dirty="0"/>
              <a:t>EIA is commonly seen in athletes in all levels of athletic competition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200" dirty="0"/>
              <a:t>EIA can occur in patients who do not otherwise have asthma</a:t>
            </a:r>
          </a:p>
          <a:p>
            <a:r>
              <a:rPr lang="en-US" sz="2200" dirty="0"/>
              <a:t>Factors contributing to EIA include air conditions (ex. cold air, low humidity, pollutants, allergens)/ duration, type and intensity of exercise/ poor physical conditioning/ respiratory infections </a:t>
            </a:r>
          </a:p>
          <a:p>
            <a:r>
              <a:rPr lang="en-US" sz="2200" dirty="0"/>
              <a:t>Up to 35% of those without known asthma can be affected with EIA and 90% of diagnosed asthmatics</a:t>
            </a:r>
          </a:p>
          <a:p>
            <a:pPr marL="0" indent="0" eaLnBrk="1" fontAlgn="auto" hangingPunct="1">
              <a:spcAft>
                <a:spcPts val="0"/>
              </a:spcAft>
              <a:buClr>
                <a:srgbClr val="2D008E"/>
              </a:buClr>
              <a:buNone/>
              <a:defRPr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F64C3159-05E1-444A-A866-56DD3F9E53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 rtlCol="0">
            <a:normAutofit fontScale="85000" lnSpcReduction="20000"/>
          </a:bodyPr>
          <a:lstStyle/>
          <a:p>
            <a:r>
              <a:rPr lang="en-US" sz="2600" dirty="0"/>
              <a:t>Physician will perform physical exam to rule out other possible conditions, such as a respiratory infection or chronic obstructive pulmonary disease</a:t>
            </a:r>
          </a:p>
          <a:p>
            <a:r>
              <a:rPr lang="en-US" sz="2600" dirty="0"/>
              <a:t>Medical history regarding the signs and symptoms that have been associated with breathing and exercise</a:t>
            </a:r>
          </a:p>
          <a:p>
            <a:r>
              <a:rPr lang="en-US" sz="2600" dirty="0"/>
              <a:t>Lung Function Tests</a:t>
            </a:r>
          </a:p>
          <a:p>
            <a:pPr lvl="1"/>
            <a:r>
              <a:rPr lang="en-US" sz="2600" dirty="0"/>
              <a:t>Spirometry- This test estimates the narrowing of your bronchial tubes by checking how much air you can exhale after a deep breath and how fast you can breath out</a:t>
            </a:r>
          </a:p>
          <a:p>
            <a:pPr lvl="1"/>
            <a:r>
              <a:rPr lang="en-US" sz="2600" dirty="0"/>
              <a:t>Peak Flow- A simple device used to measure how hard you can breathe out</a:t>
            </a:r>
          </a:p>
          <a:p>
            <a:pPr lvl="2"/>
            <a:r>
              <a:rPr lang="en-US" sz="2600" dirty="0"/>
              <a:t>Lung function tests are often done before and after taking a medication to open your airways called a bronchodilator, such as albuterol</a:t>
            </a:r>
          </a:p>
          <a:p>
            <a:pPr marL="0" indent="0" eaLnBrk="1" fontAlgn="auto" hangingPunct="1">
              <a:spcAft>
                <a:spcPts val="0"/>
              </a:spcAft>
              <a:buClr>
                <a:srgbClr val="2D008E"/>
              </a:buClr>
              <a:buNone/>
              <a:defRPr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46AC7F9E-A9E6-48F2-A342-8048183F87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5366170"/>
      </p:ext>
    </p:extLst>
  </p:cSld>
  <p:clrMapOvr>
    <a:masterClrMapping/>
  </p:clrMapOvr>
  <p:transition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National Asthma Education </a:t>
            </a:r>
            <a:b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and Prevention Program II</a:t>
            </a:r>
            <a:b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Treatment of Exercise Induced Asthma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981200"/>
            <a:ext cx="8229600" cy="39163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1800" dirty="0"/>
              <a:t>One goal of management is to enable patients to participate in any activity they choose without experiencing asthma symptoms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1800" dirty="0"/>
              <a:t>Exercise-induced bronchospasm (EIB) should not limit either participation or success in vigorous activities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1800" dirty="0"/>
              <a:t>Recommended Treatments for EIB include: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sz="1800" dirty="0"/>
              <a:t>Beta</a:t>
            </a:r>
            <a:r>
              <a:rPr lang="en-US" sz="1800" baseline="-25000" dirty="0"/>
              <a:t>2</a:t>
            </a:r>
            <a:r>
              <a:rPr lang="en-US" sz="1800" dirty="0"/>
              <a:t>-agonists will limit EIB in more than 80 percent of patients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sz="1800" dirty="0"/>
              <a:t>Short acting inhaled beta2-agonists used shortly before exercise (or as close to exercise as possible) may be helpful for 2 to 3  hours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sz="1800" dirty="0"/>
              <a:t>Other medications may be considered as well per your asthma specialist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sz="1800" dirty="0"/>
              <a:t>A lengthy warm-up period before exercise may benefit patients who can tolerate continuous exercise with minimal symptoms</a:t>
            </a:r>
          </a:p>
          <a:p>
            <a:pPr lvl="2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sz="1800" dirty="0"/>
              <a:t>  The warm-up may preclude a need for repeated medications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A53AD2B9-112F-41E6-8DD1-38473CDF71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Asthma Attack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981200"/>
            <a:ext cx="8229600" cy="3916363"/>
          </a:xfrm>
        </p:spPr>
        <p:txBody>
          <a:bodyPr rtlCol="0">
            <a:normAutofit/>
          </a:bodyPr>
          <a:lstStyle/>
          <a:p>
            <a:r>
              <a:rPr lang="en-US" sz="1800" dirty="0"/>
              <a:t>Attempt to relax and reassure the patient</a:t>
            </a:r>
          </a:p>
          <a:p>
            <a:r>
              <a:rPr lang="en-US" sz="1800" dirty="0"/>
              <a:t>Have patient use rescue inhaler (Albuterol) </a:t>
            </a:r>
          </a:p>
          <a:p>
            <a:r>
              <a:rPr lang="en-US" sz="1800" dirty="0"/>
              <a:t>Have patient perform controlled breathing</a:t>
            </a:r>
          </a:p>
          <a:p>
            <a:r>
              <a:rPr lang="en-US" sz="1800" dirty="0"/>
              <a:t>If an environmental factor triggering the attack, remove the patient from the area</a:t>
            </a:r>
          </a:p>
          <a:p>
            <a:r>
              <a:rPr lang="en-US" sz="1800" dirty="0"/>
              <a:t>If these procedures do not help, immediate medical attention may be necessary</a:t>
            </a:r>
          </a:p>
          <a:p>
            <a:pPr marL="0" indent="0" eaLnBrk="1" fontAlgn="auto" hangingPunct="1">
              <a:spcAft>
                <a:spcPts val="0"/>
              </a:spcAft>
              <a:buClr>
                <a:srgbClr val="2D008E"/>
              </a:buClr>
              <a:buNone/>
              <a:defRPr/>
            </a:pPr>
            <a:endParaRPr lang="en-US" sz="1800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2166D014-BF1A-41E0-A5DE-6AD653C08E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1448629"/>
      </p:ext>
    </p:extLst>
  </p:cSld>
  <p:clrMapOvr>
    <a:masterClrMapping/>
  </p:clrMapOvr>
  <p:transition spd="med">
    <p:dissolv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New Logo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Logo PPT template</Template>
  <TotalTime>750</TotalTime>
  <Words>942</Words>
  <Application>Microsoft Office PowerPoint</Application>
  <PresentationFormat>On-screen Show (4:3)</PresentationFormat>
  <Paragraphs>88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ＭＳ Ｐゴシック</vt:lpstr>
      <vt:lpstr>Arial</vt:lpstr>
      <vt:lpstr>Calibri</vt:lpstr>
      <vt:lpstr>Courier New</vt:lpstr>
      <vt:lpstr>New Logo PPT template</vt:lpstr>
      <vt:lpstr>PowerPoint Presentation</vt:lpstr>
      <vt:lpstr>Asthma</vt:lpstr>
      <vt:lpstr>Asthma Triggers</vt:lpstr>
      <vt:lpstr>Asthma Signs and Symptoms</vt:lpstr>
      <vt:lpstr>Asthma Considerations</vt:lpstr>
      <vt:lpstr>Exercise Induced Asthma (EIA)</vt:lpstr>
      <vt:lpstr>Diagnosis</vt:lpstr>
      <vt:lpstr>National Asthma Education  and Prevention Program II Treatment of Exercise Induced Asthma</vt:lpstr>
      <vt:lpstr>Asthma Attack Management</vt:lpstr>
      <vt:lpstr>Asthma Considerations</vt:lpstr>
      <vt:lpstr>Differential Diagnosis</vt:lpstr>
      <vt:lpstr>Institutional Policies on Asthma Management</vt:lpstr>
      <vt:lpstr>Resources</vt:lpstr>
    </vt:vector>
  </TitlesOfParts>
  <Company>NATA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Brian Hawkins</dc:creator>
  <cp:lastModifiedBy>Berkstresser, Brant</cp:lastModifiedBy>
  <cp:revision>106</cp:revision>
  <dcterms:created xsi:type="dcterms:W3CDTF">2010-02-03T16:16:18Z</dcterms:created>
  <dcterms:modified xsi:type="dcterms:W3CDTF">2023-04-26T21:07:07Z</dcterms:modified>
</cp:coreProperties>
</file>