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259" r:id="rId3"/>
    <p:sldId id="260" r:id="rId4"/>
    <p:sldId id="261" r:id="rId5"/>
    <p:sldId id="262" r:id="rId6"/>
    <p:sldId id="263" r:id="rId7"/>
    <p:sldId id="266" r:id="rId8"/>
    <p:sldId id="267" r:id="rId9"/>
    <p:sldId id="268" r:id="rId10"/>
    <p:sldId id="269" r:id="rId11"/>
    <p:sldId id="270"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9161" autoAdjust="0"/>
  </p:normalViewPr>
  <p:slideViewPr>
    <p:cSldViewPr>
      <p:cViewPr varScale="1">
        <p:scale>
          <a:sx n="103" d="100"/>
          <a:sy n="103" d="100"/>
        </p:scale>
        <p:origin x="185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297E6E-1844-4B25-AFE2-E428CA7D6C44}" type="datetimeFigureOut">
              <a:rPr lang="en-US" smtClean="0"/>
              <a:t>4/26/2023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16A17-9E07-48A2-B8FE-4991140B09BB}" type="slidenum">
              <a:rPr lang="en-US" smtClean="0"/>
              <a:t>‹#›</a:t>
            </a:fld>
            <a:endParaRPr lang="en-US"/>
          </a:p>
        </p:txBody>
      </p:sp>
    </p:spTree>
    <p:extLst>
      <p:ext uri="{BB962C8B-B14F-4D97-AF65-F5344CB8AC3E}">
        <p14:creationId xmlns:p14="http://schemas.microsoft.com/office/powerpoint/2010/main" val="3950999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316A17-9E07-48A2-B8FE-4991140B09BB}" type="slidenum">
              <a:rPr lang="en-US" smtClean="0"/>
              <a:t>1</a:t>
            </a:fld>
            <a:endParaRPr lang="en-US"/>
          </a:p>
        </p:txBody>
      </p:sp>
    </p:spTree>
    <p:extLst>
      <p:ext uri="{BB962C8B-B14F-4D97-AF65-F5344CB8AC3E}">
        <p14:creationId xmlns:p14="http://schemas.microsoft.com/office/powerpoint/2010/main" val="336289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74466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09268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625484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96445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ACD859-66A9-40B0-A234-B25B50086CEF}"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45832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80282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ACD859-66A9-40B0-A234-B25B50086CEF}" type="datetimeFigureOut">
              <a:rPr lang="en-US" smtClean="0"/>
              <a:t>4/26/2023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289526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ACD859-66A9-40B0-A234-B25B50086CEF}" type="datetimeFigureOut">
              <a:rPr lang="en-US" smtClean="0"/>
              <a:t>4/26/2023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4692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CD859-66A9-40B0-A234-B25B50086CEF}" type="datetimeFigureOut">
              <a:rPr lang="en-US" smtClean="0"/>
              <a:t>4/26/2023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29893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195853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ACD859-66A9-40B0-A234-B25B50086CEF}"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0D0C7E-B793-48C8-BA7F-E0EE26335E74}" type="slidenum">
              <a:rPr lang="en-US" smtClean="0"/>
              <a:t>‹#›</a:t>
            </a:fld>
            <a:endParaRPr lang="en-US"/>
          </a:p>
        </p:txBody>
      </p:sp>
    </p:spTree>
    <p:extLst>
      <p:ext uri="{BB962C8B-B14F-4D97-AF65-F5344CB8AC3E}">
        <p14:creationId xmlns:p14="http://schemas.microsoft.com/office/powerpoint/2010/main" val="3170817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CD859-66A9-40B0-A234-B25B50086CEF}" type="datetimeFigureOut">
              <a:rPr lang="en-US" smtClean="0"/>
              <a:t>4/26/2023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0D0C7E-B793-48C8-BA7F-E0EE26335E74}" type="slidenum">
              <a:rPr lang="en-US" smtClean="0"/>
              <a:t>‹#›</a:t>
            </a:fld>
            <a:endParaRPr lang="en-US"/>
          </a:p>
        </p:txBody>
      </p:sp>
    </p:spTree>
    <p:extLst>
      <p:ext uri="{BB962C8B-B14F-4D97-AF65-F5344CB8AC3E}">
        <p14:creationId xmlns:p14="http://schemas.microsoft.com/office/powerpoint/2010/main" val="3530573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ncaaorg.s3.amazonaws.com/ssi/injury_prev/SSI_PreventingCatastrophicInjuryBooklet.pdf" TargetMode="External"/><Relationship Id="rId2" Type="http://schemas.openxmlformats.org/officeDocument/2006/relationships/hyperlink" Target="https://www.nata.org/sites/default/files/icsm_guidelines_for_preventing_catastrophic_death_in_collegiate_athletics.pdf"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nata.org/sites/default/files/transition_periods_final.pdf" TargetMode="External"/><Relationship Id="rId4" Type="http://schemas.openxmlformats.org/officeDocument/2006/relationships/hyperlink" Target="https://journals.lww.com/nsca-scj/Fulltext/2019/06000/CSCCa_and_NSCA_Joint_Consensus_Guidelines_for.1.aspx"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667" y="228600"/>
            <a:ext cx="8232665" cy="3593599"/>
          </a:xfrm>
          <a:prstGeom prst="rect">
            <a:avLst/>
          </a:prstGeom>
        </p:spPr>
      </p:pic>
      <p:sp>
        <p:nvSpPr>
          <p:cNvPr id="3" name="Text Placeholder 3"/>
          <p:cNvSpPr txBox="1">
            <a:spLocks/>
          </p:cNvSpPr>
          <p:nvPr/>
        </p:nvSpPr>
        <p:spPr>
          <a:xfrm>
            <a:off x="266699" y="4191000"/>
            <a:ext cx="8610600" cy="2286001"/>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defTabSz="457200" fontAlgn="base">
              <a:spcBef>
                <a:spcPct val="0"/>
              </a:spcBef>
              <a:spcAft>
                <a:spcPct val="0"/>
              </a:spcAft>
              <a:buNone/>
            </a:pPr>
            <a:r>
              <a:rPr lang="en-US" sz="3600" b="1" dirty="0">
                <a:solidFill>
                  <a:schemeClr val="accent1">
                    <a:lumMod val="75000"/>
                  </a:schemeClr>
                </a:solidFill>
                <a:latin typeface="Calibri" panose="020F0502020204030204" pitchFamily="34" charset="0"/>
                <a:ea typeface="ＭＳ Ｐゴシック" pitchFamily="34" charset="-128"/>
                <a:cs typeface="Calibri" panose="020F0502020204030204" pitchFamily="34" charset="0"/>
              </a:rPr>
              <a:t>Acclimatization, Conditioning and Transition Periods</a:t>
            </a:r>
          </a:p>
          <a:p>
            <a:pPr marL="0" indent="0" algn="ctr" defTabSz="457200" fontAlgn="base">
              <a:spcBef>
                <a:spcPct val="0"/>
              </a:spcBef>
              <a:spcAft>
                <a:spcPct val="0"/>
              </a:spcAft>
              <a:buNone/>
            </a:pPr>
            <a:endParaRPr lang="en-US" sz="2200" b="1" dirty="0">
              <a:solidFill>
                <a:schemeClr val="accent1">
                  <a:lumMod val="75000"/>
                </a:schemeClr>
              </a:solidFill>
              <a:latin typeface="Arial" charset="0"/>
              <a:ea typeface="ＭＳ Ｐゴシック" pitchFamily="34" charset="-128"/>
              <a:cs typeface="Arial" charset="0"/>
            </a:endParaRPr>
          </a:p>
          <a:p>
            <a:pPr marL="0" indent="0" algn="ctr" defTabSz="457200" fontAlgn="base">
              <a:spcBef>
                <a:spcPct val="0"/>
              </a:spcBef>
              <a:spcAft>
                <a:spcPct val="0"/>
              </a:spcAft>
              <a:buNone/>
            </a:pPr>
            <a:endParaRPr lang="en-US" sz="1000" dirty="0">
              <a:solidFill>
                <a:schemeClr val="accent1">
                  <a:lumMod val="75000"/>
                </a:schemeClr>
              </a:solidFill>
              <a:latin typeface="Arial" charset="0"/>
              <a:ea typeface="ＭＳ Ｐゴシック" pitchFamily="34" charset="-128"/>
              <a:cs typeface="Arial" charset="0"/>
            </a:endParaRPr>
          </a:p>
        </p:txBody>
      </p:sp>
    </p:spTree>
    <p:custDataLst>
      <p:tags r:id="rId1"/>
    </p:custDataLst>
    <p:extLst>
      <p:ext uri="{BB962C8B-B14F-4D97-AF65-F5344CB8AC3E}">
        <p14:creationId xmlns:p14="http://schemas.microsoft.com/office/powerpoint/2010/main" val="204714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E51C1-B635-4E66-96DD-9A9C391DD3B4}"/>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Heat Acclimatization</a:t>
            </a:r>
          </a:p>
        </p:txBody>
      </p:sp>
      <p:sp>
        <p:nvSpPr>
          <p:cNvPr id="3" name="Content Placeholder 2">
            <a:extLst>
              <a:ext uri="{FF2B5EF4-FFF2-40B4-BE49-F238E27FC236}">
                <a16:creationId xmlns:a16="http://schemas.microsoft.com/office/drawing/2014/main" id="{4433DA69-4A05-4E62-B8CC-49D83E2FC9AC}"/>
              </a:ext>
            </a:extLst>
          </p:cNvPr>
          <p:cNvSpPr>
            <a:spLocks noGrp="1"/>
          </p:cNvSpPr>
          <p:nvPr>
            <p:ph idx="1"/>
          </p:nvPr>
        </p:nvSpPr>
        <p:spPr/>
        <p:txBody>
          <a:bodyPr>
            <a:normAutofit/>
          </a:bodyPr>
          <a:lstStyle/>
          <a:p>
            <a:r>
              <a:rPr lang="en-US" sz="2400" dirty="0"/>
              <a:t>Should occur through repeated exposure to a hot environment while progressively increasing the volume and intensity of physical activity to reduce the risk of exertional heat illnesses (EHI)</a:t>
            </a:r>
          </a:p>
          <a:p>
            <a:r>
              <a:rPr lang="en-US" sz="2400" dirty="0"/>
              <a:t>Modify training sessions length and intensity according to heat index and institutional policy</a:t>
            </a:r>
          </a:p>
          <a:p>
            <a:r>
              <a:rPr lang="en-US" sz="2400" dirty="0"/>
              <a:t>Identify athletes that or more predisposed or have a history of heat illness</a:t>
            </a:r>
          </a:p>
          <a:p>
            <a:r>
              <a:rPr lang="en-US" sz="2400" dirty="0"/>
              <a:t>Educate training staff on the signs and symptoms of heat illness</a:t>
            </a:r>
          </a:p>
          <a:p>
            <a:pPr marL="0" indent="0">
              <a:buNone/>
            </a:pPr>
            <a:endParaRPr lang="en-US" dirty="0"/>
          </a:p>
        </p:txBody>
      </p:sp>
      <p:pic>
        <p:nvPicPr>
          <p:cNvPr id="4" name="Content Placeholder 7">
            <a:extLst>
              <a:ext uri="{FF2B5EF4-FFF2-40B4-BE49-F238E27FC236}">
                <a16:creationId xmlns:a16="http://schemas.microsoft.com/office/drawing/2014/main" id="{9A8D1E11-54E1-42DD-8A57-CEB7F9DC31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371301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8E4FB-53AF-405F-915A-CC6A126C0061}"/>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ED1184D1-5DCE-4619-BC00-EE730F3AF254}"/>
              </a:ext>
            </a:extLst>
          </p:cNvPr>
          <p:cNvSpPr>
            <a:spLocks noGrp="1"/>
          </p:cNvSpPr>
          <p:nvPr>
            <p:ph idx="1"/>
          </p:nvPr>
        </p:nvSpPr>
        <p:spPr>
          <a:xfrm>
            <a:off x="449424" y="1195257"/>
            <a:ext cx="8229600" cy="4525963"/>
          </a:xfrm>
        </p:spPr>
        <p:txBody>
          <a:bodyPr>
            <a:normAutofit fontScale="55000" lnSpcReduction="20000"/>
          </a:bodyPr>
          <a:lstStyle/>
          <a:p>
            <a:pPr marL="0" indent="0">
              <a:buNone/>
            </a:pPr>
            <a:r>
              <a:rPr lang="en-US" dirty="0"/>
              <a:t>NATA Intercollegiate Sports Medicine Council Guidance on Inter-association Recommendations: Preventing Catastrophic Injury and Death in Collegiate Athletes</a:t>
            </a:r>
          </a:p>
          <a:p>
            <a:pPr marL="0" indent="0">
              <a:buNone/>
            </a:pPr>
            <a:r>
              <a:rPr lang="en-US" dirty="0">
                <a:hlinkClick r:id="rId2"/>
              </a:rPr>
              <a:t>https://www.nata.org/sites/default/files/icsm_guidelines_for_preventing_catastrophic_death_in_collegiate_athletics.pdf</a:t>
            </a:r>
            <a:endParaRPr lang="en-US" dirty="0"/>
          </a:p>
          <a:p>
            <a:pPr marL="0" indent="0">
              <a:buNone/>
            </a:pPr>
            <a:endParaRPr lang="en-US" dirty="0"/>
          </a:p>
          <a:p>
            <a:pPr marL="0" indent="0">
              <a:buNone/>
            </a:pPr>
            <a:r>
              <a:rPr lang="en-US" dirty="0"/>
              <a:t>NCAA Sport Science Institute Preventing Catastrophic Injury </a:t>
            </a:r>
          </a:p>
          <a:p>
            <a:pPr marL="0" indent="0">
              <a:buNone/>
            </a:pPr>
            <a:r>
              <a:rPr lang="en-US" dirty="0">
                <a:hlinkClick r:id="rId3"/>
              </a:rPr>
              <a:t>https://ncaaorg.s3.amazonaws.com/ssi/injury_prev/SSI_PreventingCatastrophicInjuryBooklet.pdf</a:t>
            </a:r>
            <a:endParaRPr lang="en-US" dirty="0"/>
          </a:p>
          <a:p>
            <a:pPr marL="0" indent="0">
              <a:buNone/>
            </a:pPr>
            <a:endParaRPr lang="en-US" dirty="0"/>
          </a:p>
          <a:p>
            <a:pPr marL="0" indent="0">
              <a:buNone/>
            </a:pPr>
            <a:r>
              <a:rPr lang="en-US" dirty="0"/>
              <a:t>CSCCA and NSCA Joint Consensus Guidelines for Transition Periods</a:t>
            </a:r>
          </a:p>
          <a:p>
            <a:pPr marL="0" indent="0">
              <a:buNone/>
            </a:pPr>
            <a:r>
              <a:rPr lang="en-US" dirty="0">
                <a:hlinkClick r:id="rId4"/>
              </a:rPr>
              <a:t>https://journals.lww.com/nsca-scj/Fulltext/2019/06000/CSCCa_and_NSCA_Joint_Consensus_Guidelines_for.1.aspx</a:t>
            </a:r>
            <a:endParaRPr lang="en-US" dirty="0"/>
          </a:p>
          <a:p>
            <a:pPr marL="0" indent="0">
              <a:buNone/>
            </a:pPr>
            <a:endParaRPr lang="en-US" dirty="0"/>
          </a:p>
          <a:p>
            <a:pPr marL="0" indent="0">
              <a:buNone/>
            </a:pPr>
            <a:r>
              <a:rPr lang="en-US" dirty="0"/>
              <a:t>NATA Intercollegiate Sports Medicine Council Reminders and Recommendations for Sport Following Transition Periods</a:t>
            </a:r>
          </a:p>
          <a:p>
            <a:pPr marL="0" indent="0">
              <a:buNone/>
            </a:pPr>
            <a:r>
              <a:rPr lang="en-US" dirty="0">
                <a:hlinkClick r:id="rId5"/>
              </a:rPr>
              <a:t>https://www.nata.org/sites/default/files/transition_periods_final.pdf</a:t>
            </a:r>
            <a:endParaRPr lang="en-US" dirty="0"/>
          </a:p>
          <a:p>
            <a:endParaRPr lang="en-US" dirty="0"/>
          </a:p>
        </p:txBody>
      </p:sp>
      <p:pic>
        <p:nvPicPr>
          <p:cNvPr id="4" name="Content Placeholder 7">
            <a:extLst>
              <a:ext uri="{FF2B5EF4-FFF2-40B4-BE49-F238E27FC236}">
                <a16:creationId xmlns:a16="http://schemas.microsoft.com/office/drawing/2014/main" id="{3013650E-3009-485C-B79E-5072D17FE2B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129889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023C9-9D63-4E2D-847A-8D88ECA6AB72}"/>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Overview</a:t>
            </a:r>
          </a:p>
        </p:txBody>
      </p:sp>
      <p:sp>
        <p:nvSpPr>
          <p:cNvPr id="3" name="Content Placeholder 2">
            <a:extLst>
              <a:ext uri="{FF2B5EF4-FFF2-40B4-BE49-F238E27FC236}">
                <a16:creationId xmlns:a16="http://schemas.microsoft.com/office/drawing/2014/main" id="{61C89CEF-7D2E-4853-8313-9BEC8BCBD73C}"/>
              </a:ext>
            </a:extLst>
          </p:cNvPr>
          <p:cNvSpPr>
            <a:spLocks noGrp="1"/>
          </p:cNvSpPr>
          <p:nvPr>
            <p:ph idx="1"/>
          </p:nvPr>
        </p:nvSpPr>
        <p:spPr/>
        <p:txBody>
          <a:bodyPr>
            <a:normAutofit/>
          </a:bodyPr>
          <a:lstStyle/>
          <a:p>
            <a:r>
              <a:rPr lang="en-US" sz="2600" dirty="0"/>
              <a:t>Many non-traumatic deaths and heat related illnesses occur during the first week back following time off from sport activity or during a transition period</a:t>
            </a:r>
          </a:p>
          <a:p>
            <a:r>
              <a:rPr lang="en-US" sz="2600" dirty="0"/>
              <a:t>It takes approximately 7-10 days for the body to acclimatize to the physiologic and environmental stresses placed upon it at the start of a conditioning or practice period</a:t>
            </a:r>
          </a:p>
          <a:p>
            <a:r>
              <a:rPr lang="en-US" sz="2600" dirty="0"/>
              <a:t>Athletes are especially vulnerable to exertional injuries and illnesses during the first 4 days</a:t>
            </a:r>
          </a:p>
          <a:p>
            <a:endParaRPr lang="en-US" dirty="0"/>
          </a:p>
        </p:txBody>
      </p:sp>
      <p:pic>
        <p:nvPicPr>
          <p:cNvPr id="4" name="Content Placeholder 7">
            <a:extLst>
              <a:ext uri="{FF2B5EF4-FFF2-40B4-BE49-F238E27FC236}">
                <a16:creationId xmlns:a16="http://schemas.microsoft.com/office/drawing/2014/main" id="{0568F239-4A5D-40BF-B05C-4977BD7F61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07087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EF860-1B06-4ED5-841C-FA8D5643FD33}"/>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Transition Periods</a:t>
            </a:r>
          </a:p>
        </p:txBody>
      </p:sp>
      <p:sp>
        <p:nvSpPr>
          <p:cNvPr id="3" name="Content Placeholder 2">
            <a:extLst>
              <a:ext uri="{FF2B5EF4-FFF2-40B4-BE49-F238E27FC236}">
                <a16:creationId xmlns:a16="http://schemas.microsoft.com/office/drawing/2014/main" id="{EB1A0D42-12C3-4559-824B-9A92BE92BBAF}"/>
              </a:ext>
            </a:extLst>
          </p:cNvPr>
          <p:cNvSpPr>
            <a:spLocks noGrp="1"/>
          </p:cNvSpPr>
          <p:nvPr>
            <p:ph idx="1"/>
          </p:nvPr>
        </p:nvSpPr>
        <p:spPr/>
        <p:txBody>
          <a:bodyPr>
            <a:normAutofit/>
          </a:bodyPr>
          <a:lstStyle/>
          <a:p>
            <a:r>
              <a:rPr lang="en-US" sz="2000" dirty="0"/>
              <a:t>Individual Transitions</a:t>
            </a:r>
          </a:p>
          <a:p>
            <a:pPr lvl="1"/>
            <a:r>
              <a:rPr lang="en-US" sz="2000" dirty="0"/>
              <a:t>Athletes that are new to the program</a:t>
            </a:r>
          </a:p>
          <a:p>
            <a:pPr lvl="1"/>
            <a:r>
              <a:rPr lang="en-US" sz="2000" dirty="0"/>
              <a:t>Athletes returning from injury or illness</a:t>
            </a:r>
          </a:p>
          <a:p>
            <a:pPr lvl="1"/>
            <a:r>
              <a:rPr lang="en-US" sz="2000" dirty="0"/>
              <a:t>Any delayed participation relative to the team schedule</a:t>
            </a:r>
          </a:p>
          <a:p>
            <a:pPr lvl="1"/>
            <a:endParaRPr lang="en-US" sz="2000" dirty="0"/>
          </a:p>
          <a:p>
            <a:r>
              <a:rPr lang="en-US" sz="2000" dirty="0"/>
              <a:t>Team Transitions</a:t>
            </a:r>
          </a:p>
          <a:p>
            <a:pPr lvl="1"/>
            <a:r>
              <a:rPr lang="en-US" sz="2000" dirty="0"/>
              <a:t>Resumption of training after an academic break or period of inactivity (e.g., winter, spring, summer breaks)</a:t>
            </a:r>
          </a:p>
          <a:p>
            <a:pPr lvl="1"/>
            <a:r>
              <a:rPr lang="en-US" sz="2000" dirty="0"/>
              <a:t>Any new conditioning cycle in the annual periodized program </a:t>
            </a:r>
          </a:p>
          <a:p>
            <a:pPr lvl="1"/>
            <a:r>
              <a:rPr lang="en-US" sz="2000" dirty="0"/>
              <a:t>Environmental stresses (e.g., heat, altitude)</a:t>
            </a:r>
          </a:p>
          <a:p>
            <a:pPr marL="0" indent="0">
              <a:buNone/>
            </a:pPr>
            <a:endParaRPr lang="en-US" dirty="0"/>
          </a:p>
        </p:txBody>
      </p:sp>
      <p:pic>
        <p:nvPicPr>
          <p:cNvPr id="4" name="Content Placeholder 7">
            <a:extLst>
              <a:ext uri="{FF2B5EF4-FFF2-40B4-BE49-F238E27FC236}">
                <a16:creationId xmlns:a16="http://schemas.microsoft.com/office/drawing/2014/main" id="{5EECE67E-D411-400B-BB17-0793B43BBA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94149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41644-4482-4724-884C-029EFCAC95A3}"/>
              </a:ext>
            </a:extLst>
          </p:cNvPr>
          <p:cNvSpPr>
            <a:spLocks noGrp="1"/>
          </p:cNvSpPr>
          <p:nvPr>
            <p:ph type="title"/>
          </p:nvPr>
        </p:nvSpPr>
        <p:spPr/>
        <p:txBody>
          <a:bodyPr>
            <a:normAutofit fontScale="90000"/>
          </a:bodyPr>
          <a:lstStyle/>
          <a:p>
            <a:r>
              <a:rPr lang="en-US" dirty="0">
                <a:solidFill>
                  <a:schemeClr val="accent1">
                    <a:lumMod val="75000"/>
                  </a:schemeClr>
                </a:solidFill>
                <a:latin typeface="Calibri" panose="020F0502020204030204" pitchFamily="34" charset="0"/>
                <a:cs typeface="Calibri" panose="020F0502020204030204" pitchFamily="34" charset="0"/>
              </a:rPr>
              <a:t>Checklist Prior to Training &amp; Conditioning Sessions</a:t>
            </a:r>
          </a:p>
        </p:txBody>
      </p:sp>
      <p:sp>
        <p:nvSpPr>
          <p:cNvPr id="3" name="Content Placeholder 2">
            <a:extLst>
              <a:ext uri="{FF2B5EF4-FFF2-40B4-BE49-F238E27FC236}">
                <a16:creationId xmlns:a16="http://schemas.microsoft.com/office/drawing/2014/main" id="{5798EFF8-1AB8-483D-8AEC-DC6BE5F693A1}"/>
              </a:ext>
            </a:extLst>
          </p:cNvPr>
          <p:cNvSpPr>
            <a:spLocks noGrp="1"/>
          </p:cNvSpPr>
          <p:nvPr>
            <p:ph idx="1"/>
          </p:nvPr>
        </p:nvSpPr>
        <p:spPr/>
        <p:txBody>
          <a:bodyPr>
            <a:normAutofit fontScale="70000" lnSpcReduction="20000"/>
          </a:bodyPr>
          <a:lstStyle/>
          <a:p>
            <a:r>
              <a:rPr lang="en-US" dirty="0"/>
              <a:t>Strength and conditioning staff should be properly credentialed and a verification process should be established</a:t>
            </a:r>
          </a:p>
          <a:p>
            <a:r>
              <a:rPr lang="en-US" dirty="0"/>
              <a:t>Annual in-service on acclimatization should be led by Sports Medicine or Sports Performance  and should involve coaches, strength and conditioning staff and any other designated personnel associated with the training of athletes</a:t>
            </a:r>
          </a:p>
          <a:p>
            <a:r>
              <a:rPr lang="en-US" dirty="0"/>
              <a:t>Ensure coaches, strength and conditioning staff and others involved with training are current with CPR/ First Aid certification</a:t>
            </a:r>
          </a:p>
          <a:p>
            <a:r>
              <a:rPr lang="en-US" dirty="0"/>
              <a:t>Establish a method of communication between coaches, sports medicine and strength and conditioning to review workouts</a:t>
            </a:r>
          </a:p>
          <a:p>
            <a:pPr marL="0" indent="0">
              <a:buNone/>
            </a:pPr>
            <a:endParaRPr lang="en-US" dirty="0"/>
          </a:p>
        </p:txBody>
      </p:sp>
      <p:pic>
        <p:nvPicPr>
          <p:cNvPr id="4" name="Content Placeholder 7">
            <a:extLst>
              <a:ext uri="{FF2B5EF4-FFF2-40B4-BE49-F238E27FC236}">
                <a16:creationId xmlns:a16="http://schemas.microsoft.com/office/drawing/2014/main" id="{44BB114B-DEC3-45F6-A8B4-BACA59EE35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338412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FC3E-7BFC-431E-9A51-E149929C38E7}"/>
              </a:ext>
            </a:extLst>
          </p:cNvPr>
          <p:cNvSpPr>
            <a:spLocks noGrp="1"/>
          </p:cNvSpPr>
          <p:nvPr>
            <p:ph type="title"/>
          </p:nvPr>
        </p:nvSpPr>
        <p:spPr/>
        <p:txBody>
          <a:bodyPr>
            <a:normAutofit fontScale="90000"/>
          </a:bodyPr>
          <a:lstStyle/>
          <a:p>
            <a:r>
              <a:rPr lang="en-US" dirty="0">
                <a:solidFill>
                  <a:schemeClr val="accent1">
                    <a:lumMod val="75000"/>
                  </a:schemeClr>
                </a:solidFill>
              </a:rPr>
              <a:t>Checklist Prior to Training &amp; Conditioning Sessions</a:t>
            </a:r>
          </a:p>
        </p:txBody>
      </p:sp>
      <p:sp>
        <p:nvSpPr>
          <p:cNvPr id="3" name="Content Placeholder 2">
            <a:extLst>
              <a:ext uri="{FF2B5EF4-FFF2-40B4-BE49-F238E27FC236}">
                <a16:creationId xmlns:a16="http://schemas.microsoft.com/office/drawing/2014/main" id="{CD461667-50D4-4495-91DA-D5016DC6E447}"/>
              </a:ext>
            </a:extLst>
          </p:cNvPr>
          <p:cNvSpPr>
            <a:spLocks noGrp="1"/>
          </p:cNvSpPr>
          <p:nvPr>
            <p:ph idx="1"/>
          </p:nvPr>
        </p:nvSpPr>
        <p:spPr/>
        <p:txBody>
          <a:bodyPr>
            <a:normAutofit/>
          </a:bodyPr>
          <a:lstStyle/>
          <a:p>
            <a:r>
              <a:rPr lang="en-US" sz="2600" dirty="0"/>
              <a:t>Ensure all athletes have current pre-participation physical exam and medical history questionnaire performed prior to training and conditioning</a:t>
            </a:r>
          </a:p>
          <a:p>
            <a:r>
              <a:rPr lang="en-US" sz="2600" dirty="0"/>
              <a:t>Consider athlete cardiac screenings (e.g., electrocardiogram) prior to any physical conditioning to detect asymptomatic cardiac conditions</a:t>
            </a:r>
          </a:p>
          <a:p>
            <a:r>
              <a:rPr lang="en-US" sz="2600" dirty="0"/>
              <a:t>Emergency action plans for each venue of training should be practiced and known by all coaches and staff involved with the training and conditioning of athletes</a:t>
            </a:r>
          </a:p>
          <a:p>
            <a:pPr marL="0" indent="0">
              <a:buNone/>
            </a:pPr>
            <a:endParaRPr lang="en-US" dirty="0"/>
          </a:p>
        </p:txBody>
      </p:sp>
      <p:pic>
        <p:nvPicPr>
          <p:cNvPr id="4" name="Content Placeholder 7">
            <a:extLst>
              <a:ext uri="{FF2B5EF4-FFF2-40B4-BE49-F238E27FC236}">
                <a16:creationId xmlns:a16="http://schemas.microsoft.com/office/drawing/2014/main" id="{AF52228A-33D0-45F8-AF14-E43ECBB140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3835379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84CB-3D66-4A5E-8160-B9CB33BC11F8}"/>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Considerations</a:t>
            </a:r>
          </a:p>
        </p:txBody>
      </p:sp>
      <p:sp>
        <p:nvSpPr>
          <p:cNvPr id="3" name="Content Placeholder 2">
            <a:extLst>
              <a:ext uri="{FF2B5EF4-FFF2-40B4-BE49-F238E27FC236}">
                <a16:creationId xmlns:a16="http://schemas.microsoft.com/office/drawing/2014/main" id="{D4BA4E18-818D-4082-823C-AE6752DF9EAD}"/>
              </a:ext>
            </a:extLst>
          </p:cNvPr>
          <p:cNvSpPr>
            <a:spLocks noGrp="1"/>
          </p:cNvSpPr>
          <p:nvPr>
            <p:ph idx="1"/>
          </p:nvPr>
        </p:nvSpPr>
        <p:spPr>
          <a:xfrm>
            <a:off x="609600" y="1412383"/>
            <a:ext cx="8229600" cy="4525963"/>
          </a:xfrm>
        </p:spPr>
        <p:txBody>
          <a:bodyPr>
            <a:normAutofit lnSpcReduction="10000"/>
          </a:bodyPr>
          <a:lstStyle/>
          <a:p>
            <a:r>
              <a:rPr lang="en-US" sz="2400" dirty="0"/>
              <a:t>Training and conditioning sessions should be introduced intentionally, gradually and progressively to minimize adverse effects on health</a:t>
            </a:r>
          </a:p>
          <a:p>
            <a:pPr lvl="1"/>
            <a:r>
              <a:rPr lang="en-US" sz="2400" dirty="0"/>
              <a:t>Lack of progression and sport-specificity in the volume, intensity, mode and duration of conditioning programs in transition periods has been a primary factor in non-traumatic fatalities</a:t>
            </a:r>
          </a:p>
          <a:p>
            <a:pPr lvl="1"/>
            <a:r>
              <a:rPr lang="en-US" sz="2400" dirty="0"/>
              <a:t>All sources of physical activity should be accounted for during transition periods</a:t>
            </a:r>
          </a:p>
          <a:p>
            <a:pPr lvl="1"/>
            <a:r>
              <a:rPr lang="en-US" sz="2400" dirty="0"/>
              <a:t>Additional volunteer activities not part of the structured program should be avoided (e.g., 7-on-7 drills, pickup games, drill work)</a:t>
            </a:r>
          </a:p>
          <a:p>
            <a:pPr marL="0" indent="0">
              <a:buNone/>
            </a:pPr>
            <a:endParaRPr lang="en-US" dirty="0"/>
          </a:p>
        </p:txBody>
      </p:sp>
      <p:pic>
        <p:nvPicPr>
          <p:cNvPr id="4" name="Content Placeholder 7">
            <a:extLst>
              <a:ext uri="{FF2B5EF4-FFF2-40B4-BE49-F238E27FC236}">
                <a16:creationId xmlns:a16="http://schemas.microsoft.com/office/drawing/2014/main" id="{C95D3ADB-B143-42AB-B0EC-B61D19F9A9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534885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3CFB-65D9-4050-9C75-75F9DDE7044E}"/>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Considerations</a:t>
            </a:r>
          </a:p>
        </p:txBody>
      </p:sp>
      <p:sp>
        <p:nvSpPr>
          <p:cNvPr id="3" name="Content Placeholder 2">
            <a:extLst>
              <a:ext uri="{FF2B5EF4-FFF2-40B4-BE49-F238E27FC236}">
                <a16:creationId xmlns:a16="http://schemas.microsoft.com/office/drawing/2014/main" id="{EC115B86-3600-403E-AC25-A83005A138E5}"/>
              </a:ext>
            </a:extLst>
          </p:cNvPr>
          <p:cNvSpPr>
            <a:spLocks noGrp="1"/>
          </p:cNvSpPr>
          <p:nvPr>
            <p:ph idx="1"/>
          </p:nvPr>
        </p:nvSpPr>
        <p:spPr>
          <a:xfrm>
            <a:off x="457200" y="1684282"/>
            <a:ext cx="8229600" cy="4525963"/>
          </a:xfrm>
        </p:spPr>
        <p:txBody>
          <a:bodyPr/>
          <a:lstStyle/>
          <a:p>
            <a:r>
              <a:rPr lang="en-US" dirty="0"/>
              <a:t>Training and conditioning sessions should be exercise-science based and physiologically representative for each particular component of the sport</a:t>
            </a:r>
          </a:p>
          <a:p>
            <a:pPr marL="0" indent="0">
              <a:buNone/>
            </a:pPr>
            <a:endParaRPr lang="en-US" dirty="0"/>
          </a:p>
        </p:txBody>
      </p:sp>
      <p:pic>
        <p:nvPicPr>
          <p:cNvPr id="4" name="Content Placeholder 7">
            <a:extLst>
              <a:ext uri="{FF2B5EF4-FFF2-40B4-BE49-F238E27FC236}">
                <a16:creationId xmlns:a16="http://schemas.microsoft.com/office/drawing/2014/main" id="{B0EDBD17-813F-45CB-9F3F-E1EFF1D9DB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03362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84DE2-C13E-4DF9-BF68-7A934385B7F2}"/>
              </a:ext>
            </a:extLst>
          </p:cNvPr>
          <p:cNvSpPr>
            <a:spLocks noGrp="1"/>
          </p:cNvSpPr>
          <p:nvPr>
            <p:ph type="title"/>
          </p:nvPr>
        </p:nvSpPr>
        <p:spPr/>
        <p:txBody>
          <a:bodyPr/>
          <a:lstStyle/>
          <a:p>
            <a:r>
              <a:rPr lang="en-US" dirty="0">
                <a:solidFill>
                  <a:srgbClr val="0070C0"/>
                </a:solidFill>
              </a:rPr>
              <a:t>Considerations</a:t>
            </a:r>
          </a:p>
        </p:txBody>
      </p:sp>
      <p:sp>
        <p:nvSpPr>
          <p:cNvPr id="3" name="Content Placeholder 2">
            <a:extLst>
              <a:ext uri="{FF2B5EF4-FFF2-40B4-BE49-F238E27FC236}">
                <a16:creationId xmlns:a16="http://schemas.microsoft.com/office/drawing/2014/main" id="{92AAA453-23A5-475F-AB82-FBF93BBCD38C}"/>
              </a:ext>
            </a:extLst>
          </p:cNvPr>
          <p:cNvSpPr>
            <a:spLocks noGrp="1"/>
          </p:cNvSpPr>
          <p:nvPr>
            <p:ph idx="1"/>
          </p:nvPr>
        </p:nvSpPr>
        <p:spPr/>
        <p:txBody>
          <a:bodyPr>
            <a:normAutofit/>
          </a:bodyPr>
          <a:lstStyle/>
          <a:p>
            <a:r>
              <a:rPr lang="en-US" sz="1800" dirty="0"/>
              <a:t>Collegiate athletes are especially vulnerable to exertional injuries during the first 4 days of transition periods and data supports modifications in this time frame, greatly decreases the risk of catastrophic events</a:t>
            </a:r>
          </a:p>
          <a:p>
            <a:pPr lvl="1"/>
            <a:r>
              <a:rPr lang="en-US" sz="1800" dirty="0"/>
              <a:t>Limitations on total volume and intensity of activity should be considered (e.g., one training session per day)</a:t>
            </a:r>
          </a:p>
          <a:p>
            <a:pPr lvl="1"/>
            <a:r>
              <a:rPr lang="en-US" sz="1800" dirty="0"/>
              <a:t>The following should be considered when phasing in activity:</a:t>
            </a:r>
          </a:p>
          <a:p>
            <a:pPr lvl="2"/>
            <a:r>
              <a:rPr lang="en-US" sz="1800" dirty="0"/>
              <a:t>Days of activity per week</a:t>
            </a:r>
          </a:p>
          <a:p>
            <a:pPr lvl="2"/>
            <a:r>
              <a:rPr lang="en-US" sz="1800" dirty="0"/>
              <a:t>Body part</a:t>
            </a:r>
          </a:p>
          <a:p>
            <a:pPr lvl="2"/>
            <a:r>
              <a:rPr lang="en-US" sz="1800" dirty="0"/>
              <a:t>Activity/ exercise</a:t>
            </a:r>
          </a:p>
          <a:p>
            <a:pPr lvl="2"/>
            <a:r>
              <a:rPr lang="en-US" sz="1800" dirty="0"/>
              <a:t>Sets/ repetitions/ distance</a:t>
            </a:r>
          </a:p>
          <a:p>
            <a:pPr lvl="2"/>
            <a:r>
              <a:rPr lang="en-US" sz="1800" dirty="0"/>
              <a:t>Load</a:t>
            </a:r>
          </a:p>
          <a:p>
            <a:pPr lvl="2"/>
            <a:r>
              <a:rPr lang="en-US" sz="1800" dirty="0"/>
              <a:t>Work-rest ratio</a:t>
            </a:r>
          </a:p>
          <a:p>
            <a:pPr lvl="2"/>
            <a:r>
              <a:rPr lang="en-US" sz="1800" dirty="0"/>
              <a:t>Modifications: position; individual; return from injury; environment</a:t>
            </a:r>
          </a:p>
          <a:p>
            <a:endParaRPr lang="en-US" dirty="0"/>
          </a:p>
        </p:txBody>
      </p:sp>
      <p:pic>
        <p:nvPicPr>
          <p:cNvPr id="4" name="Content Placeholder 7">
            <a:extLst>
              <a:ext uri="{FF2B5EF4-FFF2-40B4-BE49-F238E27FC236}">
                <a16:creationId xmlns:a16="http://schemas.microsoft.com/office/drawing/2014/main" id="{A7E621F6-2C20-46EA-A53B-DD9D5052AD1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715000"/>
            <a:ext cx="2362200" cy="1031112"/>
          </a:xfrm>
          <a:prstGeom prst="rect">
            <a:avLst/>
          </a:prstGeom>
        </p:spPr>
      </p:pic>
    </p:spTree>
    <p:extLst>
      <p:ext uri="{BB962C8B-B14F-4D97-AF65-F5344CB8AC3E}">
        <p14:creationId xmlns:p14="http://schemas.microsoft.com/office/powerpoint/2010/main" val="280748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28136-7B92-48C6-B878-0CDCAA01E686}"/>
              </a:ext>
            </a:extLst>
          </p:cNvPr>
          <p:cNvSpPr>
            <a:spLocks noGrp="1"/>
          </p:cNvSpPr>
          <p:nvPr>
            <p:ph type="title"/>
          </p:nvPr>
        </p:nvSpPr>
        <p:spPr/>
        <p:txBody>
          <a:bodyPr/>
          <a:lstStyle/>
          <a:p>
            <a:r>
              <a:rPr lang="en-US" dirty="0">
                <a:solidFill>
                  <a:schemeClr val="accent1">
                    <a:lumMod val="75000"/>
                  </a:schemeClr>
                </a:solidFill>
                <a:latin typeface="Calibri" panose="020F0502020204030204" pitchFamily="34" charset="0"/>
                <a:cs typeface="Calibri" panose="020F0502020204030204" pitchFamily="34" charset="0"/>
              </a:rPr>
              <a:t>Training and Conditioning Sessions</a:t>
            </a:r>
          </a:p>
        </p:txBody>
      </p:sp>
      <p:sp>
        <p:nvSpPr>
          <p:cNvPr id="3" name="Content Placeholder 2">
            <a:extLst>
              <a:ext uri="{FF2B5EF4-FFF2-40B4-BE49-F238E27FC236}">
                <a16:creationId xmlns:a16="http://schemas.microsoft.com/office/drawing/2014/main" id="{4BA668AC-E5FD-4E2B-A166-1AA8CEF7C89E}"/>
              </a:ext>
            </a:extLst>
          </p:cNvPr>
          <p:cNvSpPr>
            <a:spLocks noGrp="1"/>
          </p:cNvSpPr>
          <p:nvPr>
            <p:ph idx="1"/>
          </p:nvPr>
        </p:nvSpPr>
        <p:spPr/>
        <p:txBody>
          <a:bodyPr>
            <a:normAutofit fontScale="85000" lnSpcReduction="10000"/>
          </a:bodyPr>
          <a:lstStyle/>
          <a:p>
            <a:r>
              <a:rPr lang="en-US" dirty="0"/>
              <a:t>Should be approved by credentialed strength and conditioning professional or sports medicine/ sports performance professional</a:t>
            </a:r>
          </a:p>
          <a:p>
            <a:r>
              <a:rPr lang="en-US" dirty="0"/>
              <a:t>Should address exercise volume, intensity, mode and duration</a:t>
            </a:r>
          </a:p>
          <a:p>
            <a:r>
              <a:rPr lang="en-US" dirty="0"/>
              <a:t>Ensure the location of training session is identified for emergency action planning</a:t>
            </a:r>
          </a:p>
          <a:p>
            <a:r>
              <a:rPr lang="en-US" dirty="0"/>
              <a:t>Be reproducible upon request and shared with primary athletics health care providers (physicians, athletic trainers)</a:t>
            </a:r>
          </a:p>
          <a:p>
            <a:r>
              <a:rPr lang="en-US" dirty="0"/>
              <a:t>Be modified in response to environmental conditions</a:t>
            </a:r>
          </a:p>
          <a:p>
            <a:endParaRPr lang="en-US" dirty="0"/>
          </a:p>
        </p:txBody>
      </p:sp>
    </p:spTree>
    <p:extLst>
      <p:ext uri="{BB962C8B-B14F-4D97-AF65-F5344CB8AC3E}">
        <p14:creationId xmlns:p14="http://schemas.microsoft.com/office/powerpoint/2010/main" val="24407115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4675</TotalTime>
  <Words>796</Words>
  <Application>Microsoft Office PowerPoint</Application>
  <PresentationFormat>On-screen Show (4:3)</PresentationFormat>
  <Paragraphs>66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ＭＳ Ｐゴシック</vt:lpstr>
      <vt:lpstr>Arial</vt:lpstr>
      <vt:lpstr>Calibri</vt:lpstr>
      <vt:lpstr>Office Theme</vt:lpstr>
      <vt:lpstr>PowerPoint Presentation</vt:lpstr>
      <vt:lpstr>Overview</vt:lpstr>
      <vt:lpstr>Transition Periods</vt:lpstr>
      <vt:lpstr>Checklist Prior to Training &amp; Conditioning Sessions</vt:lpstr>
      <vt:lpstr>Checklist Prior to Training &amp; Conditioning Sessions</vt:lpstr>
      <vt:lpstr>Considerations</vt:lpstr>
      <vt:lpstr>Considerations</vt:lpstr>
      <vt:lpstr>Considerations</vt:lpstr>
      <vt:lpstr>Training and Conditioning Sessions</vt:lpstr>
      <vt:lpstr>Heat Acclimatization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Kaitlyn Smith</dc:creator>
  <cp:lastModifiedBy>Berkstresser, Brant</cp:lastModifiedBy>
  <cp:revision>30</cp:revision>
  <dcterms:created xsi:type="dcterms:W3CDTF">2013-07-02T18:43:56Z</dcterms:created>
  <dcterms:modified xsi:type="dcterms:W3CDTF">2023-04-26T21:05:29Z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A6F268E2-EBD3-41AB-9EB2-435509379D33</vt:lpwstr>
  </property>
  <property fmtid="{D5CDD505-2E9C-101B-9397-08002B2CF9AE}" pid="3" name="ArticulatePath">
    <vt:lpwstr>New Logo PPT template</vt:lpwstr>
  </property>
</Properties>
</file>