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73" r:id="rId6"/>
    <p:sldId id="266" r:id="rId7"/>
    <p:sldId id="274" r:id="rId8"/>
    <p:sldId id="260" r:id="rId9"/>
    <p:sldId id="265" r:id="rId10"/>
    <p:sldId id="262" r:id="rId11"/>
    <p:sldId id="267" r:id="rId12"/>
    <p:sldId id="268" r:id="rId13"/>
    <p:sldId id="263" r:id="rId14"/>
    <p:sldId id="264" r:id="rId15"/>
    <p:sldId id="269" r:id="rId16"/>
    <p:sldId id="261" r:id="rId17"/>
    <p:sldId id="270" r:id="rId18"/>
    <p:sldId id="271" r:id="rId19"/>
    <p:sldId id="272"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5" d="100"/>
          <a:sy n="135"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B406C-8C96-4C87-B823-4D57D74EBDAD}" type="datetimeFigureOut">
              <a:rPr lang="en-US" smtClean="0"/>
              <a:t>8/17/2015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FD5ED-C2A5-49FF-A566-5583CE44D916}" type="slidenum">
              <a:rPr lang="en-US" smtClean="0"/>
              <a:t>‹#›</a:t>
            </a:fld>
            <a:endParaRPr lang="en-US"/>
          </a:p>
        </p:txBody>
      </p:sp>
    </p:spTree>
    <p:extLst>
      <p:ext uri="{BB962C8B-B14F-4D97-AF65-F5344CB8AC3E}">
        <p14:creationId xmlns:p14="http://schemas.microsoft.com/office/powerpoint/2010/main" val="5267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behalf of the National Athletic Trainers Association, I’d like to thank Coach </a:t>
            </a:r>
            <a:r>
              <a:rPr lang="en-US" sz="1200" kern="1200" dirty="0" err="1" smtClean="0">
                <a:solidFill>
                  <a:schemeClr val="tx1"/>
                </a:solidFill>
                <a:effectLst/>
                <a:latin typeface="+mn-lt"/>
                <a:ea typeface="+mn-ea"/>
                <a:cs typeface="+mn-cs"/>
              </a:rPr>
              <a:t>Teaff</a:t>
            </a:r>
            <a:r>
              <a:rPr lang="en-US" sz="1200" kern="1200" dirty="0" smtClean="0">
                <a:solidFill>
                  <a:schemeClr val="tx1"/>
                </a:solidFill>
                <a:effectLst/>
                <a:latin typeface="+mn-lt"/>
                <a:ea typeface="+mn-ea"/>
                <a:cs typeface="+mn-cs"/>
              </a:rPr>
              <a:t> and the leadership of the American Football Coaches Association, for including athletic trainers in your program.  The NATA and athletic trainers across the country are committed to making football a safer sport, fully realizing that it is perhaps the most physical of all of the sports we work with.</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a:t>
            </a:fld>
            <a:endParaRPr lang="en-US"/>
          </a:p>
        </p:txBody>
      </p:sp>
    </p:spTree>
    <p:extLst>
      <p:ext uri="{BB962C8B-B14F-4D97-AF65-F5344CB8AC3E}">
        <p14:creationId xmlns:p14="http://schemas.microsoft.com/office/powerpoint/2010/main" val="263761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the responsibility of the medical staff to educate the staff and players regarding concussions and other medical conditions, such as Sickle Cell Trait, asthma, and cardiac conditions that are potentially harmful.  We also need to make sure that all staff members are aware of which athletes have a potentially dangerous medical condition that is exacerbated with some forms of exercise.  </a:t>
            </a:r>
          </a:p>
          <a:p>
            <a:r>
              <a:rPr lang="en-US" sz="1200" kern="1200" dirty="0" smtClean="0">
                <a:solidFill>
                  <a:schemeClr val="tx1"/>
                </a:solidFill>
                <a:effectLst/>
                <a:latin typeface="+mn-lt"/>
                <a:ea typeface="+mn-ea"/>
                <a:cs typeface="+mn-cs"/>
              </a:rPr>
              <a:t>And we need to provide proper medical care regardless of how it is perceived by others, making the health and safety of the athletes our primary concern.</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10</a:t>
            </a:fld>
            <a:endParaRPr lang="en-US"/>
          </a:p>
        </p:txBody>
      </p:sp>
    </p:spTree>
    <p:extLst>
      <p:ext uri="{BB962C8B-B14F-4D97-AF65-F5344CB8AC3E}">
        <p14:creationId xmlns:p14="http://schemas.microsoft.com/office/powerpoint/2010/main" val="66346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game officials are responsible for enforcing the rules that are currently in the book.  They should apply all the rules to all of the players on both sides of the ball.  And they should understand the ramifications of using the crown of the helmet, especially as it relates to potentially devastating cervical spine injuries.</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11</a:t>
            </a:fld>
            <a:endParaRPr lang="en-US"/>
          </a:p>
        </p:txBody>
      </p:sp>
    </p:spTree>
    <p:extLst>
      <p:ext uri="{BB962C8B-B14F-4D97-AF65-F5344CB8AC3E}">
        <p14:creationId xmlns:p14="http://schemas.microsoft.com/office/powerpoint/2010/main" val="214491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regard to authority, as coaches, you have the highest level of authority and  can insist that the officials enforce the rules as written, remove players who are potential hazards to themselves and others, insist that all activities have a specific football purpose, and support the regulation of activities of at- risk athletes.</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12</a:t>
            </a:fld>
            <a:endParaRPr lang="en-US"/>
          </a:p>
        </p:txBody>
      </p:sp>
    </p:spTree>
    <p:extLst>
      <p:ext uri="{BB962C8B-B14F-4D97-AF65-F5344CB8AC3E}">
        <p14:creationId xmlns:p14="http://schemas.microsoft.com/office/powerpoint/2010/main" val="363432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medical staff must have the authority to remove athletes from activity as warranted, address environmental conditions, and indicate where activity modifications are a medical necessity.  I believe this is the only area of authority the NCAA grants to someone other than the President of a university.</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13</a:t>
            </a:fld>
            <a:endParaRPr lang="en-US"/>
          </a:p>
        </p:txBody>
      </p:sp>
    </p:spTree>
    <p:extLst>
      <p:ext uri="{BB962C8B-B14F-4D97-AF65-F5344CB8AC3E}">
        <p14:creationId xmlns:p14="http://schemas.microsoft.com/office/powerpoint/2010/main" val="401120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14</a:t>
            </a:fld>
            <a:endParaRPr lang="en-US"/>
          </a:p>
        </p:txBody>
      </p:sp>
    </p:spTree>
    <p:extLst>
      <p:ext uri="{BB962C8B-B14F-4D97-AF65-F5344CB8AC3E}">
        <p14:creationId xmlns:p14="http://schemas.microsoft.com/office/powerpoint/2010/main" val="3591723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game officials have the authority to regulate the activity on the field.  Plain and simple.  We need the officials to understand the impact they can play in this area.</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15</a:t>
            </a:fld>
            <a:endParaRPr lang="en-US"/>
          </a:p>
        </p:txBody>
      </p:sp>
    </p:spTree>
    <p:extLst>
      <p:ext uri="{BB962C8B-B14F-4D97-AF65-F5344CB8AC3E}">
        <p14:creationId xmlns:p14="http://schemas.microsoft.com/office/powerpoint/2010/main" val="1198839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two significant fears.  First, non- football people will feel compelled to get involved and take action that will seriously alter the sport we all love.</a:t>
            </a:r>
          </a:p>
          <a:p>
            <a:r>
              <a:rPr lang="en-US" sz="1200" kern="1200" dirty="0" smtClean="0">
                <a:solidFill>
                  <a:schemeClr val="tx1"/>
                </a:solidFill>
                <a:effectLst/>
                <a:latin typeface="+mn-lt"/>
                <a:ea typeface="+mn-ea"/>
                <a:cs typeface="+mn-cs"/>
              </a:rPr>
              <a:t>Second, people will continue to enjoy watching and attending football games, but will not allow their sons to play the game.</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16</a:t>
            </a:fld>
            <a:endParaRPr lang="en-US"/>
          </a:p>
        </p:txBody>
      </p:sp>
    </p:spTree>
    <p:extLst>
      <p:ext uri="{BB962C8B-B14F-4D97-AF65-F5344CB8AC3E}">
        <p14:creationId xmlns:p14="http://schemas.microsoft.com/office/powerpoint/2010/main" val="525483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Who’s accountable?  We all are, individually, as a part of a football program, and as a part of the football community.</a:t>
            </a:r>
          </a:p>
          <a:p>
            <a:r>
              <a:rPr lang="en-US" sz="1200" kern="1200" dirty="0" smtClean="0">
                <a:solidFill>
                  <a:schemeClr val="tx1"/>
                </a:solidFill>
                <a:effectLst/>
                <a:latin typeface="+mn-lt"/>
                <a:ea typeface="+mn-ea"/>
                <a:cs typeface="+mn-cs"/>
              </a:rPr>
              <a:t>In the end, the game of football is accountable.</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17</a:t>
            </a:fld>
            <a:endParaRPr lang="en-US"/>
          </a:p>
        </p:txBody>
      </p:sp>
    </p:spTree>
    <p:extLst>
      <p:ext uri="{BB962C8B-B14F-4D97-AF65-F5344CB8AC3E}">
        <p14:creationId xmlns:p14="http://schemas.microsoft.com/office/powerpoint/2010/main" val="661961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two significant fears.  First, non- football people will feel compelled to get involved and take action that will seriously alter the sport we all love.</a:t>
            </a:r>
          </a:p>
          <a:p>
            <a:r>
              <a:rPr lang="en-US" sz="1200" kern="1200" dirty="0" smtClean="0">
                <a:solidFill>
                  <a:schemeClr val="tx1"/>
                </a:solidFill>
                <a:effectLst/>
                <a:latin typeface="+mn-lt"/>
                <a:ea typeface="+mn-ea"/>
                <a:cs typeface="+mn-cs"/>
              </a:rPr>
              <a:t>Second, people will continue to enjoy watching and attending football games, but will not allow their sons to play the game.</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18</a:t>
            </a:fld>
            <a:endParaRPr lang="en-US"/>
          </a:p>
        </p:txBody>
      </p:sp>
    </p:spTree>
    <p:extLst>
      <p:ext uri="{BB962C8B-B14F-4D97-AF65-F5344CB8AC3E}">
        <p14:creationId xmlns:p14="http://schemas.microsoft.com/office/powerpoint/2010/main" val="3488620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behalf of the NATA, I’d like to once again thank you for this opportunity.</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19</a:t>
            </a:fld>
            <a:endParaRPr lang="en-US"/>
          </a:p>
        </p:txBody>
      </p:sp>
    </p:spTree>
    <p:extLst>
      <p:ext uri="{BB962C8B-B14F-4D97-AF65-F5344CB8AC3E}">
        <p14:creationId xmlns:p14="http://schemas.microsoft.com/office/powerpoint/2010/main" val="18414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NATA has two areas of concern that we’d like to work with the AFCA on. The first is preventing sudden death during strength and conditioning activities.  These are preventable deaths, and represent unacceptable collateral damage.  The impact of these tragedies is immeasurable.  This issue can’t be ignored nor it’s ramifications downplayed. The second is the issue of concussions.  Since 1977, it has been illegal to use the crown of the helmet to, “ram, butt, or spear”, as the original wording was written.  </a:t>
            </a:r>
          </a:p>
          <a:p>
            <a:r>
              <a:rPr lang="en-US" sz="1200" kern="1200" dirty="0" smtClean="0">
                <a:solidFill>
                  <a:schemeClr val="tx1"/>
                </a:solidFill>
                <a:effectLst/>
                <a:latin typeface="+mn-lt"/>
                <a:ea typeface="+mn-ea"/>
                <a:cs typeface="+mn-cs"/>
              </a:rPr>
              <a:t>The opportunity to be on any of the various sports highlight shows, to be lionized by the game announcers, and to be known as guy who “blows up’ the other guy, is very alluring to young athletes.  We all have to walk that fine line with them, encouraging them to be physical while at the same time, utilizing the techniques that they are taught.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2</a:t>
            </a:fld>
            <a:endParaRPr lang="en-US"/>
          </a:p>
        </p:txBody>
      </p:sp>
    </p:spTree>
    <p:extLst>
      <p:ext uri="{BB962C8B-B14F-4D97-AF65-F5344CB8AC3E}">
        <p14:creationId xmlns:p14="http://schemas.microsoft.com/office/powerpoint/2010/main" val="188498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 like to call your attention to two documents that have been developed in the last year.  The first is a consensus statement on the Sudden Death issue.  This document was the combined work of many concerned groups, including the NATA, NCAA, NSCA, </a:t>
            </a:r>
            <a:r>
              <a:rPr lang="en-US" sz="1200" kern="1200" dirty="0" err="1" smtClean="0">
                <a:solidFill>
                  <a:schemeClr val="tx1"/>
                </a:solidFill>
                <a:effectLst/>
                <a:latin typeface="+mn-lt"/>
                <a:ea typeface="+mn-ea"/>
                <a:cs typeface="+mn-cs"/>
              </a:rPr>
              <a:t>CSCCa</a:t>
            </a:r>
            <a:r>
              <a:rPr lang="en-US" sz="1200" kern="1200" dirty="0" smtClean="0">
                <a:solidFill>
                  <a:schemeClr val="tx1"/>
                </a:solidFill>
                <a:effectLst/>
                <a:latin typeface="+mn-lt"/>
                <a:ea typeface="+mn-ea"/>
                <a:cs typeface="+mn-cs"/>
              </a:rPr>
              <a:t>, ACSM, and several others.</a:t>
            </a:r>
          </a:p>
          <a:p>
            <a:r>
              <a:rPr lang="en-US" sz="1200" kern="1200" dirty="0" smtClean="0">
                <a:solidFill>
                  <a:schemeClr val="tx1"/>
                </a:solidFill>
                <a:effectLst/>
                <a:latin typeface="+mn-lt"/>
                <a:ea typeface="+mn-ea"/>
                <a:cs typeface="+mn-cs"/>
              </a:rPr>
              <a:t>The second document was developed by the NATA and is supported by several other concerned groups.  It addresses the issue of calling penalties for crown of the helmet hits.</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3</a:t>
            </a:fld>
            <a:endParaRPr lang="en-US"/>
          </a:p>
        </p:txBody>
      </p:sp>
    </p:spTree>
    <p:extLst>
      <p:ext uri="{BB962C8B-B14F-4D97-AF65-F5344CB8AC3E}">
        <p14:creationId xmlns:p14="http://schemas.microsoft.com/office/powerpoint/2010/main" val="42783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the year 2000, there have been 21 deaths in college football related to conditioning activities.   75% of these deaths occurred at the Division 1 level.   11 out of 21 occurred on Day 1 or Day 2 of conditioning, calling into question the overall planning and possibly the purpose of these sessions.</a:t>
            </a:r>
          </a:p>
          <a:p>
            <a:r>
              <a:rPr lang="en-US" sz="1200" kern="1200" dirty="0" smtClean="0">
                <a:solidFill>
                  <a:schemeClr val="tx1"/>
                </a:solidFill>
                <a:effectLst/>
                <a:latin typeface="+mn-lt"/>
                <a:ea typeface="+mn-ea"/>
                <a:cs typeface="+mn-cs"/>
              </a:rPr>
              <a:t>These deaths have not been ignored in the media.  There have been articles in the media referring to the off-season as “Funeral Season” and “The Killing Season”.</a:t>
            </a:r>
          </a:p>
          <a:p>
            <a:r>
              <a:rPr lang="en-US" sz="1200" kern="1200" dirty="0" smtClean="0">
                <a:solidFill>
                  <a:schemeClr val="tx1"/>
                </a:solidFill>
                <a:effectLst/>
                <a:latin typeface="+mn-lt"/>
                <a:ea typeface="+mn-ea"/>
                <a:cs typeface="+mn-cs"/>
              </a:rPr>
              <a:t>Fortunately, there have not been any deaths related to actually playing football, again, calling into question how we are running our conditioning programs.  It has also been three years since the last death.</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4</a:t>
            </a:fld>
            <a:endParaRPr lang="en-US"/>
          </a:p>
        </p:txBody>
      </p:sp>
    </p:spTree>
    <p:extLst>
      <p:ext uri="{BB962C8B-B14F-4D97-AF65-F5344CB8AC3E}">
        <p14:creationId xmlns:p14="http://schemas.microsoft.com/office/powerpoint/2010/main" val="347709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recommendations in the consensus statement are as follows:</a:t>
            </a:r>
          </a:p>
          <a:p>
            <a:r>
              <a:rPr lang="en-US" sz="1200" kern="1200" dirty="0" smtClean="0">
                <a:solidFill>
                  <a:schemeClr val="tx1"/>
                </a:solidFill>
                <a:effectLst/>
                <a:latin typeface="+mn-lt"/>
                <a:ea typeface="+mn-ea"/>
                <a:cs typeface="+mn-cs"/>
              </a:rPr>
              <a:t>Allow for progressive acclimatization to the activity and the environment, if indicated.</a:t>
            </a:r>
          </a:p>
          <a:p>
            <a:r>
              <a:rPr lang="en-US" sz="1200" kern="1200" dirty="0" smtClean="0">
                <a:solidFill>
                  <a:schemeClr val="tx1"/>
                </a:solidFill>
                <a:effectLst/>
                <a:latin typeface="+mn-lt"/>
                <a:ea typeface="+mn-ea"/>
                <a:cs typeface="+mn-cs"/>
              </a:rPr>
              <a:t>Utilize a gradual increase in the intensity of new activities, allowing for the necessary physiologic changes to occur.</a:t>
            </a:r>
          </a:p>
          <a:p>
            <a:r>
              <a:rPr lang="en-US" sz="1200" kern="1200" dirty="0" smtClean="0">
                <a:solidFill>
                  <a:schemeClr val="tx1"/>
                </a:solidFill>
                <a:effectLst/>
                <a:latin typeface="+mn-lt"/>
                <a:ea typeface="+mn-ea"/>
                <a:cs typeface="+mn-cs"/>
              </a:rPr>
              <a:t>Eliminate exercise as a form of punishment.  Find more efficient, safer methods.</a:t>
            </a:r>
          </a:p>
          <a:p>
            <a:r>
              <a:rPr lang="en-US" sz="1200" kern="1200" dirty="0" smtClean="0">
                <a:solidFill>
                  <a:schemeClr val="tx1"/>
                </a:solidFill>
                <a:effectLst/>
                <a:latin typeface="+mn-lt"/>
                <a:ea typeface="+mn-ea"/>
                <a:cs typeface="+mn-cs"/>
              </a:rPr>
              <a:t>Ensure the proper education, experience, and credentialing of S &amp; c staff.</a:t>
            </a:r>
          </a:p>
          <a:p>
            <a:r>
              <a:rPr lang="en-US" sz="1200" kern="1200" dirty="0" smtClean="0">
                <a:solidFill>
                  <a:schemeClr val="tx1"/>
                </a:solidFill>
                <a:effectLst/>
                <a:latin typeface="+mn-lt"/>
                <a:ea typeface="+mn-ea"/>
                <a:cs typeface="+mn-cs"/>
              </a:rPr>
              <a:t>Ensure that there is proper medical coverage and communication.  Work within the staffing constraints of your institution.</a:t>
            </a:r>
          </a:p>
          <a:p>
            <a:r>
              <a:rPr lang="en-US" sz="1200" kern="1200" dirty="0" smtClean="0">
                <a:solidFill>
                  <a:schemeClr val="tx1"/>
                </a:solidFill>
                <a:effectLst/>
                <a:latin typeface="+mn-lt"/>
                <a:ea typeface="+mn-ea"/>
                <a:cs typeface="+mn-cs"/>
              </a:rPr>
              <a:t>Be familiar with and follow the institution’s Emergency Action Protocols, </a:t>
            </a:r>
            <a:r>
              <a:rPr lang="en-US" sz="1200" kern="1200" dirty="0" err="1" smtClean="0">
                <a:solidFill>
                  <a:schemeClr val="tx1"/>
                </a:solidFill>
                <a:effectLst/>
                <a:latin typeface="+mn-lt"/>
                <a:ea typeface="+mn-ea"/>
                <a:cs typeface="+mn-cs"/>
              </a:rPr>
              <a:t>especiall</a:t>
            </a:r>
            <a:r>
              <a:rPr lang="en-US" sz="1200" kern="1200" dirty="0" smtClean="0">
                <a:solidFill>
                  <a:schemeClr val="tx1"/>
                </a:solidFill>
                <a:effectLst/>
                <a:latin typeface="+mn-lt"/>
                <a:ea typeface="+mn-ea"/>
                <a:cs typeface="+mn-cs"/>
              </a:rPr>
              <a:t> if you do not have on- site medical care.</a:t>
            </a:r>
          </a:p>
          <a:p>
            <a:r>
              <a:rPr lang="en-US" sz="1200" kern="1200" dirty="0" smtClean="0">
                <a:solidFill>
                  <a:schemeClr val="tx1"/>
                </a:solidFill>
                <a:effectLst/>
                <a:latin typeface="+mn-lt"/>
                <a:ea typeface="+mn-ea"/>
                <a:cs typeface="+mn-cs"/>
              </a:rPr>
              <a:t>Make sure all personnel involved are aware of individual medical conditions that may be exacerbated by certain types of physical activity.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EFD5ED-C2A5-49FF-A566-5583CE44D916}" type="slidenum">
              <a:rPr lang="en-US" smtClean="0"/>
              <a:t>5</a:t>
            </a:fld>
            <a:endParaRPr lang="en-US"/>
          </a:p>
        </p:txBody>
      </p:sp>
    </p:spTree>
    <p:extLst>
      <p:ext uri="{BB962C8B-B14F-4D97-AF65-F5344CB8AC3E}">
        <p14:creationId xmlns:p14="http://schemas.microsoft.com/office/powerpoint/2010/main" val="156850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issue of concussions has taken on a life of its own.  The number of new experts in this area is staggering.  This is a phenomenon that we have to get a handle on.  </a:t>
            </a:r>
          </a:p>
          <a:p>
            <a:r>
              <a:rPr lang="en-US" sz="1200" kern="1200" dirty="0" smtClean="0">
                <a:solidFill>
                  <a:schemeClr val="tx1"/>
                </a:solidFill>
                <a:effectLst/>
                <a:latin typeface="+mn-lt"/>
                <a:ea typeface="+mn-ea"/>
                <a:cs typeface="+mn-cs"/>
              </a:rPr>
              <a:t>The popular  culprits are “launching” and “targeting”  by tacklers, along with hits on the “defenseless player”, with little to no attention to the ball carrier that purposely lowers his head just before contact</a:t>
            </a:r>
          </a:p>
          <a:p>
            <a:r>
              <a:rPr lang="en-US" sz="1200" kern="1200" dirty="0" smtClean="0">
                <a:solidFill>
                  <a:schemeClr val="tx1"/>
                </a:solidFill>
                <a:effectLst/>
                <a:latin typeface="+mn-lt"/>
                <a:ea typeface="+mn-ea"/>
                <a:cs typeface="+mn-cs"/>
              </a:rPr>
              <a:t>There are concerns at every level of football, and in other sports as well.</a:t>
            </a:r>
          </a:p>
          <a:p>
            <a:r>
              <a:rPr lang="en-US" sz="1200" kern="1200" dirty="0" smtClean="0">
                <a:solidFill>
                  <a:schemeClr val="tx1"/>
                </a:solidFill>
                <a:effectLst/>
                <a:latin typeface="+mn-lt"/>
                <a:ea typeface="+mn-ea"/>
                <a:cs typeface="+mn-cs"/>
              </a:rPr>
              <a:t>The difference is the popularity of football and the media attention that the sport receives.</a:t>
            </a:r>
          </a:p>
          <a:p>
            <a:r>
              <a:rPr lang="en-US" sz="1200" kern="1200" dirty="0" smtClean="0">
                <a:solidFill>
                  <a:schemeClr val="tx1"/>
                </a:solidFill>
                <a:effectLst/>
                <a:latin typeface="+mn-lt"/>
                <a:ea typeface="+mn-ea"/>
                <a:cs typeface="+mn-cs"/>
              </a:rPr>
              <a:t>The enforcement of the rule(s) have been uneven and infrequent.</a:t>
            </a:r>
          </a:p>
          <a:p>
            <a:r>
              <a:rPr lang="en-US" sz="1200" kern="1200" dirty="0" smtClean="0">
                <a:solidFill>
                  <a:schemeClr val="tx1"/>
                </a:solidFill>
                <a:effectLst/>
                <a:latin typeface="+mn-lt"/>
                <a:ea typeface="+mn-ea"/>
                <a:cs typeface="+mn-cs"/>
              </a:rPr>
              <a:t>The helmet is designed to prevent blunt trauma and will not stop concussions.</a:t>
            </a:r>
          </a:p>
          <a:p>
            <a:r>
              <a:rPr lang="en-US" sz="1200" kern="1200" dirty="0" smtClean="0">
                <a:solidFill>
                  <a:schemeClr val="tx1"/>
                </a:solidFill>
                <a:effectLst/>
                <a:latin typeface="+mn-lt"/>
                <a:ea typeface="+mn-ea"/>
                <a:cs typeface="+mn-cs"/>
              </a:rPr>
              <a:t>We need to educate all of our players- blockers, tacklers, and ball carriers.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EFD5ED-C2A5-49FF-A566-5583CE44D916}" type="slidenum">
              <a:rPr lang="en-US" smtClean="0"/>
              <a:t>6</a:t>
            </a:fld>
            <a:endParaRPr lang="en-US"/>
          </a:p>
        </p:txBody>
      </p:sp>
    </p:spTree>
    <p:extLst>
      <p:ext uri="{BB962C8B-B14F-4D97-AF65-F5344CB8AC3E}">
        <p14:creationId xmlns:p14="http://schemas.microsoft.com/office/powerpoint/2010/main" val="354165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rule is very clear.  It was modified in 2005 when a large group, including coaches, officials, athletic trainers, doctors, and others, met at this meeting to address the concerns and make the rule as clear as possible.  The word “intent” was removed in order to help the officials make the calls.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EFD5ED-C2A5-49FF-A566-5583CE44D916}" type="slidenum">
              <a:rPr lang="en-US" smtClean="0"/>
              <a:t>7</a:t>
            </a:fld>
            <a:endParaRPr lang="en-US"/>
          </a:p>
        </p:txBody>
      </p:sp>
    </p:spTree>
    <p:extLst>
      <p:ext uri="{BB962C8B-B14F-4D97-AF65-F5344CB8AC3E}">
        <p14:creationId xmlns:p14="http://schemas.microsoft.com/office/powerpoint/2010/main" val="61125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responsibility and the authority for these two issues are shared by coaches, the medical staff, game officials, and anyone else with a vested interest in the sport of football.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EFD5ED-C2A5-49FF-A566-5583CE44D916}" type="slidenum">
              <a:rPr lang="en-US" smtClean="0"/>
              <a:t>8</a:t>
            </a:fld>
            <a:endParaRPr lang="en-US"/>
          </a:p>
        </p:txBody>
      </p:sp>
    </p:spTree>
    <p:extLst>
      <p:ext uri="{BB962C8B-B14F-4D97-AF65-F5344CB8AC3E}">
        <p14:creationId xmlns:p14="http://schemas.microsoft.com/office/powerpoint/2010/main" val="96761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coaches, you  have the responsibility to provide for a safe environment on and off the field and to promote safety as a priority in all aspects of your program.  We encourage you to continue to teach proper tackling and running technique for all players.  We encourage you to continue to support the notion of reporting concussions and for players to look out for their teammates.</a:t>
            </a:r>
          </a:p>
          <a:p>
            <a:r>
              <a:rPr lang="en-US" sz="1200" kern="1200" dirty="0" smtClean="0">
                <a:solidFill>
                  <a:schemeClr val="tx1"/>
                </a:solidFill>
                <a:effectLst/>
                <a:latin typeface="+mn-lt"/>
                <a:ea typeface="+mn-ea"/>
                <a:cs typeface="+mn-cs"/>
              </a:rPr>
              <a:t>We also hope that, as coaches, you will help to educate the members of the media as to what constitutes the kind of physical play you expect from your players.  They can be as big of a help as anyone in this regard. </a:t>
            </a:r>
          </a:p>
          <a:p>
            <a:endParaRPr lang="en-US" dirty="0"/>
          </a:p>
        </p:txBody>
      </p:sp>
      <p:sp>
        <p:nvSpPr>
          <p:cNvPr id="4" name="Slide Number Placeholder 3"/>
          <p:cNvSpPr>
            <a:spLocks noGrp="1"/>
          </p:cNvSpPr>
          <p:nvPr>
            <p:ph type="sldNum" sz="quarter" idx="10"/>
          </p:nvPr>
        </p:nvSpPr>
        <p:spPr/>
        <p:txBody>
          <a:bodyPr/>
          <a:lstStyle/>
          <a:p>
            <a:fld id="{A5EFD5ED-C2A5-49FF-A566-5583CE44D916}" type="slidenum">
              <a:rPr lang="en-US" smtClean="0"/>
              <a:t>9</a:t>
            </a:fld>
            <a:endParaRPr lang="en-US"/>
          </a:p>
        </p:txBody>
      </p:sp>
    </p:spTree>
    <p:extLst>
      <p:ext uri="{BB962C8B-B14F-4D97-AF65-F5344CB8AC3E}">
        <p14:creationId xmlns:p14="http://schemas.microsoft.com/office/powerpoint/2010/main" val="356678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8" name="Slide Number Placeholder 7"/>
          <p:cNvSpPr>
            <a:spLocks noGrp="1"/>
          </p:cNvSpPr>
          <p:nvPr>
            <p:ph type="sldNum" sz="quarter" idx="11"/>
          </p:nvPr>
        </p:nvSpPr>
        <p:spPr/>
        <p:txBody>
          <a:bodyPr/>
          <a:lstStyle/>
          <a:p>
            <a:fld id="{26870BB1-30DD-478F-A67C-C8FCFE018C09}"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70BB1-30DD-478F-A67C-C8FCFE018C0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70BB1-30DD-478F-A67C-C8FCFE018C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70BB1-30DD-478F-A67C-C8FCFE018C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870BB1-30DD-478F-A67C-C8FCFE018C0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870BB1-30DD-478F-A67C-C8FCFE018C09}"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870BB1-30DD-478F-A67C-C8FCFE018C09}"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870BB1-30DD-478F-A67C-C8FCFE018C0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870BB1-30DD-478F-A67C-C8FCFE018C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870BB1-30DD-478F-A67C-C8FCFE018C0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D1D1D-62B8-413A-9C41-F1E8C02F6710}" type="datetimeFigureOut">
              <a:rPr lang="en-US" smtClean="0"/>
              <a:t>8/17/2015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870BB1-30DD-478F-A67C-C8FCFE018C0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B6D1D1D-62B8-413A-9C41-F1E8C02F6710}" type="datetimeFigureOut">
              <a:rPr lang="en-US" smtClean="0"/>
              <a:t>8/17/2015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6870BB1-30DD-478F-A67C-C8FCFE018C09}"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1"/>
            <a:ext cx="7315200" cy="2133600"/>
          </a:xfrm>
        </p:spPr>
        <p:txBody>
          <a:bodyPr>
            <a:normAutofit fontScale="90000"/>
          </a:bodyPr>
          <a:lstStyle/>
          <a:p>
            <a:r>
              <a:rPr lang="en-US" dirty="0" smtClean="0"/>
              <a:t>Player Safety in College Football: </a:t>
            </a:r>
            <a:r>
              <a:rPr lang="en-US" sz="4000" dirty="0" smtClean="0"/>
              <a:t>Responsibility, Authority, Accountability</a:t>
            </a:r>
            <a:endParaRPr lang="en-US" sz="4000" dirty="0"/>
          </a:p>
        </p:txBody>
      </p:sp>
      <p:sp>
        <p:nvSpPr>
          <p:cNvPr id="3" name="Subtitle 2"/>
          <p:cNvSpPr>
            <a:spLocks noGrp="1"/>
          </p:cNvSpPr>
          <p:nvPr>
            <p:ph type="subTitle" idx="1"/>
          </p:nvPr>
        </p:nvSpPr>
        <p:spPr>
          <a:xfrm>
            <a:off x="685800" y="3048000"/>
            <a:ext cx="7315200" cy="1144632"/>
          </a:xfrm>
        </p:spPr>
        <p:txBody>
          <a:bodyPr>
            <a:normAutofit lnSpcReduction="10000"/>
          </a:bodyPr>
          <a:lstStyle/>
          <a:p>
            <a:r>
              <a:rPr lang="en-US" dirty="0" smtClean="0"/>
              <a:t>Charlie Thompson, MS, ATC</a:t>
            </a:r>
          </a:p>
          <a:p>
            <a:r>
              <a:rPr lang="en-US" dirty="0" smtClean="0"/>
              <a:t>Head Athletic Trainer</a:t>
            </a:r>
          </a:p>
          <a:p>
            <a:r>
              <a:rPr lang="en-US" dirty="0" smtClean="0"/>
              <a:t>Princeton University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800600"/>
            <a:ext cx="3206250" cy="9048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4572000"/>
            <a:ext cx="1430924" cy="1926244"/>
          </a:xfrm>
          <a:prstGeom prst="rect">
            <a:avLst/>
          </a:prstGeom>
        </p:spPr>
      </p:pic>
    </p:spTree>
    <p:extLst>
      <p:ext uri="{BB962C8B-B14F-4D97-AF65-F5344CB8AC3E}">
        <p14:creationId xmlns:p14="http://schemas.microsoft.com/office/powerpoint/2010/main" val="1978815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idx="1"/>
          </p:nvPr>
        </p:nvSpPr>
        <p:spPr/>
        <p:txBody>
          <a:bodyPr/>
          <a:lstStyle/>
          <a:p>
            <a:r>
              <a:rPr lang="en-US" dirty="0" smtClean="0"/>
              <a:t>Coaches-</a:t>
            </a:r>
          </a:p>
          <a:p>
            <a:pPr lvl="1"/>
            <a:r>
              <a:rPr lang="en-US" dirty="0" smtClean="0"/>
              <a:t>Provide for a safe environment</a:t>
            </a:r>
          </a:p>
          <a:p>
            <a:pPr lvl="1"/>
            <a:r>
              <a:rPr lang="en-US" dirty="0" smtClean="0"/>
              <a:t>Emphasize proper tackling/ running technique for </a:t>
            </a:r>
            <a:r>
              <a:rPr lang="en-US" u="sng" dirty="0" smtClean="0"/>
              <a:t>ALL</a:t>
            </a:r>
            <a:r>
              <a:rPr lang="en-US" dirty="0" smtClean="0"/>
              <a:t> players </a:t>
            </a:r>
          </a:p>
          <a:p>
            <a:pPr lvl="1"/>
            <a:r>
              <a:rPr lang="en-US" dirty="0" smtClean="0"/>
              <a:t>Support the notion of reporting concussions</a:t>
            </a:r>
          </a:p>
          <a:p>
            <a:pPr lvl="1"/>
            <a:r>
              <a:rPr lang="en-US" dirty="0" smtClean="0"/>
              <a:t>Encourage the players to look out for teammates</a:t>
            </a:r>
          </a:p>
          <a:p>
            <a:pPr lvl="1"/>
            <a:r>
              <a:rPr lang="en-US" dirty="0" smtClean="0"/>
              <a:t>Promote safety as a priority in all aspects of the program- conditioning</a:t>
            </a:r>
          </a:p>
          <a:p>
            <a:pPr lvl="1"/>
            <a:r>
              <a:rPr lang="en-US" dirty="0" smtClean="0"/>
              <a:t>Find alternate method(s) of punishment</a:t>
            </a:r>
          </a:p>
          <a:p>
            <a:pPr lvl="1"/>
            <a:endParaRPr lang="en-US" dirty="0" smtClean="0"/>
          </a:p>
          <a:p>
            <a:pPr lvl="1"/>
            <a:endParaRPr lang="en-US" dirty="0"/>
          </a:p>
        </p:txBody>
      </p:sp>
    </p:spTree>
    <p:extLst>
      <p:ext uri="{BB962C8B-B14F-4D97-AF65-F5344CB8AC3E}">
        <p14:creationId xmlns:p14="http://schemas.microsoft.com/office/powerpoint/2010/main" val="1021513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a:t>
            </a:r>
          </a:p>
        </p:txBody>
      </p:sp>
      <p:sp>
        <p:nvSpPr>
          <p:cNvPr id="3" name="Content Placeholder 2"/>
          <p:cNvSpPr>
            <a:spLocks noGrp="1"/>
          </p:cNvSpPr>
          <p:nvPr>
            <p:ph idx="1"/>
          </p:nvPr>
        </p:nvSpPr>
        <p:spPr/>
        <p:txBody>
          <a:bodyPr/>
          <a:lstStyle/>
          <a:p>
            <a:r>
              <a:rPr lang="en-US" dirty="0" smtClean="0"/>
              <a:t>Athletic Trainers/ Medical Staff</a:t>
            </a:r>
          </a:p>
          <a:p>
            <a:pPr lvl="1"/>
            <a:r>
              <a:rPr lang="en-US" dirty="0" smtClean="0"/>
              <a:t>Promote a safe environment</a:t>
            </a:r>
          </a:p>
          <a:p>
            <a:pPr lvl="1"/>
            <a:r>
              <a:rPr lang="en-US" dirty="0" smtClean="0"/>
              <a:t>Educate staff and players regarding concussions</a:t>
            </a:r>
          </a:p>
          <a:p>
            <a:pPr lvl="1"/>
            <a:r>
              <a:rPr lang="en-US" dirty="0" smtClean="0"/>
              <a:t>Adhere to recommended guidelines (Zurich) in regards to evaluation and RTP decisions</a:t>
            </a:r>
          </a:p>
          <a:p>
            <a:pPr lvl="1"/>
            <a:r>
              <a:rPr lang="en-US" dirty="0" smtClean="0"/>
              <a:t>Provide all staff with pertinent, individual medical information</a:t>
            </a:r>
          </a:p>
          <a:p>
            <a:pPr lvl="1"/>
            <a:r>
              <a:rPr lang="en-US" dirty="0" smtClean="0"/>
              <a:t>Educate staff regarding potential medical issues (SCT, asthma, etc.) for individual athletes</a:t>
            </a:r>
          </a:p>
          <a:p>
            <a:pPr lvl="1"/>
            <a:r>
              <a:rPr lang="en-US" dirty="0" smtClean="0"/>
              <a:t>Provide medical care as necessary</a:t>
            </a:r>
          </a:p>
          <a:p>
            <a:pPr lvl="1"/>
            <a:endParaRPr lang="en-US" dirty="0"/>
          </a:p>
        </p:txBody>
      </p:sp>
    </p:spTree>
    <p:extLst>
      <p:ext uri="{BB962C8B-B14F-4D97-AF65-F5344CB8AC3E}">
        <p14:creationId xmlns:p14="http://schemas.microsoft.com/office/powerpoint/2010/main" val="216944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a:t>
            </a:r>
          </a:p>
        </p:txBody>
      </p:sp>
      <p:sp>
        <p:nvSpPr>
          <p:cNvPr id="3" name="Content Placeholder 2"/>
          <p:cNvSpPr>
            <a:spLocks noGrp="1"/>
          </p:cNvSpPr>
          <p:nvPr>
            <p:ph idx="1"/>
          </p:nvPr>
        </p:nvSpPr>
        <p:spPr/>
        <p:txBody>
          <a:bodyPr/>
          <a:lstStyle/>
          <a:p>
            <a:r>
              <a:rPr lang="en-US" dirty="0" smtClean="0"/>
              <a:t>Officials</a:t>
            </a:r>
          </a:p>
          <a:p>
            <a:pPr lvl="1"/>
            <a:r>
              <a:rPr lang="en-US" dirty="0" smtClean="0"/>
              <a:t>Enforce rules that are currently in the books</a:t>
            </a:r>
          </a:p>
          <a:p>
            <a:pPr lvl="1"/>
            <a:r>
              <a:rPr lang="en-US" dirty="0" smtClean="0"/>
              <a:t>Don’t try to interpret intent if it is not a part of the rule</a:t>
            </a:r>
          </a:p>
          <a:p>
            <a:pPr lvl="1"/>
            <a:r>
              <a:rPr lang="en-US" dirty="0" smtClean="0"/>
              <a:t>Apply rules to </a:t>
            </a:r>
            <a:r>
              <a:rPr lang="en-US" u="sng" dirty="0" smtClean="0"/>
              <a:t>ALL</a:t>
            </a:r>
            <a:r>
              <a:rPr lang="en-US" dirty="0" smtClean="0"/>
              <a:t> players on both sides of the ball</a:t>
            </a:r>
          </a:p>
          <a:p>
            <a:pPr lvl="1"/>
            <a:r>
              <a:rPr lang="en-US" dirty="0" smtClean="0"/>
              <a:t>Understand the ramifications of using the crown of the helmet</a:t>
            </a:r>
          </a:p>
          <a:p>
            <a:pPr lvl="2"/>
            <a:r>
              <a:rPr lang="en-US" dirty="0" smtClean="0"/>
              <a:t>CERVICAL SPINE INJURIES</a:t>
            </a:r>
          </a:p>
          <a:p>
            <a:pPr lvl="1"/>
            <a:endParaRPr lang="en-US" dirty="0"/>
          </a:p>
        </p:txBody>
      </p:sp>
    </p:spTree>
    <p:extLst>
      <p:ext uri="{BB962C8B-B14F-4D97-AF65-F5344CB8AC3E}">
        <p14:creationId xmlns:p14="http://schemas.microsoft.com/office/powerpoint/2010/main" val="99660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15200" cy="1154097"/>
          </a:xfrm>
        </p:spPr>
        <p:txBody>
          <a:bodyPr/>
          <a:lstStyle/>
          <a:p>
            <a:r>
              <a:rPr lang="en-US" dirty="0" smtClean="0"/>
              <a:t>Authority</a:t>
            </a:r>
            <a:endParaRPr lang="en-US" dirty="0"/>
          </a:p>
        </p:txBody>
      </p:sp>
      <p:sp>
        <p:nvSpPr>
          <p:cNvPr id="3" name="Content Placeholder 2"/>
          <p:cNvSpPr>
            <a:spLocks noGrp="1"/>
          </p:cNvSpPr>
          <p:nvPr>
            <p:ph idx="1"/>
          </p:nvPr>
        </p:nvSpPr>
        <p:spPr>
          <a:xfrm>
            <a:off x="990600" y="1524001"/>
            <a:ext cx="7315200" cy="2514600"/>
          </a:xfrm>
        </p:spPr>
        <p:txBody>
          <a:bodyPr/>
          <a:lstStyle/>
          <a:p>
            <a:r>
              <a:rPr lang="en-US" dirty="0" smtClean="0"/>
              <a:t>Coaches</a:t>
            </a:r>
          </a:p>
          <a:p>
            <a:pPr lvl="1"/>
            <a:r>
              <a:rPr lang="en-US" dirty="0" smtClean="0"/>
              <a:t>Insist on officials enforcing the rules as written</a:t>
            </a:r>
          </a:p>
          <a:p>
            <a:pPr lvl="1"/>
            <a:r>
              <a:rPr lang="en-US" dirty="0" smtClean="0"/>
              <a:t>Remove players that are potential hazards to themselves and others</a:t>
            </a:r>
          </a:p>
          <a:p>
            <a:pPr lvl="1"/>
            <a:r>
              <a:rPr lang="en-US" dirty="0" smtClean="0"/>
              <a:t>Insist that all activities have a FB purpose and are safe for the average athlete</a:t>
            </a:r>
          </a:p>
          <a:p>
            <a:pPr lvl="1"/>
            <a:r>
              <a:rPr lang="en-US" dirty="0" smtClean="0"/>
              <a:t>Regulate activities of at- risk athletes</a:t>
            </a:r>
          </a:p>
          <a:p>
            <a:pPr lvl="1"/>
            <a:endParaRPr lang="en-US" dirty="0"/>
          </a:p>
        </p:txBody>
      </p:sp>
      <p:pic>
        <p:nvPicPr>
          <p:cNvPr id="3074" name="Picture 2" descr="C:\Users\cthompso\Documents\CUATC\spearing task force\spea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998416"/>
            <a:ext cx="3810000" cy="260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793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315200" cy="1371600"/>
          </a:xfrm>
        </p:spPr>
        <p:txBody>
          <a:bodyPr>
            <a:normAutofit fontScale="92500" lnSpcReduction="20000"/>
          </a:bodyPr>
          <a:lstStyle/>
          <a:p>
            <a:r>
              <a:rPr lang="en-US" dirty="0" smtClean="0"/>
              <a:t>Medical staff</a:t>
            </a:r>
          </a:p>
          <a:p>
            <a:pPr lvl="1"/>
            <a:r>
              <a:rPr lang="en-US" dirty="0" smtClean="0"/>
              <a:t>Remove athletes from activity as warranted</a:t>
            </a:r>
          </a:p>
          <a:p>
            <a:pPr lvl="1"/>
            <a:r>
              <a:rPr lang="en-US" dirty="0" smtClean="0"/>
              <a:t>Address environmental concerns as necessary</a:t>
            </a:r>
          </a:p>
          <a:p>
            <a:pPr lvl="1"/>
            <a:r>
              <a:rPr lang="en-US" dirty="0" smtClean="0"/>
              <a:t>Inform all staff of individual medical issues and modifications in activity, if necessary</a:t>
            </a:r>
          </a:p>
          <a:p>
            <a:pPr lvl="1"/>
            <a:endParaRPr lang="en-US" dirty="0"/>
          </a:p>
        </p:txBody>
      </p:sp>
      <p:sp>
        <p:nvSpPr>
          <p:cNvPr id="4" name="Title 3"/>
          <p:cNvSpPr>
            <a:spLocks noGrp="1"/>
          </p:cNvSpPr>
          <p:nvPr>
            <p:ph type="title"/>
          </p:nvPr>
        </p:nvSpPr>
        <p:spPr>
          <a:xfrm>
            <a:off x="990600" y="304800"/>
            <a:ext cx="7315200" cy="1154097"/>
          </a:xfrm>
        </p:spPr>
        <p:txBody>
          <a:bodyPr/>
          <a:lstStyle/>
          <a:p>
            <a:r>
              <a:rPr lang="en-US" dirty="0"/>
              <a:t>Authority</a:t>
            </a:r>
          </a:p>
        </p:txBody>
      </p:sp>
    </p:spTree>
    <p:extLst>
      <p:ext uri="{BB962C8B-B14F-4D97-AF65-F5344CB8AC3E}">
        <p14:creationId xmlns:p14="http://schemas.microsoft.com/office/powerpoint/2010/main" val="422504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Authority</a:t>
            </a:r>
          </a:p>
        </p:txBody>
      </p:sp>
      <p:sp>
        <p:nvSpPr>
          <p:cNvPr id="3" name="Content Placeholder 2"/>
          <p:cNvSpPr>
            <a:spLocks noGrp="1"/>
          </p:cNvSpPr>
          <p:nvPr>
            <p:ph idx="1"/>
          </p:nvPr>
        </p:nvSpPr>
        <p:spPr/>
        <p:txBody>
          <a:bodyPr/>
          <a:lstStyle/>
          <a:p>
            <a:r>
              <a:rPr lang="en-US" dirty="0" smtClean="0"/>
              <a:t>Officials</a:t>
            </a:r>
          </a:p>
          <a:p>
            <a:pPr lvl="1"/>
            <a:r>
              <a:rPr lang="en-US" dirty="0" smtClean="0"/>
              <a:t>Regulate the activity on the field</a:t>
            </a:r>
          </a:p>
          <a:p>
            <a:pPr lvl="1"/>
            <a:endParaRPr lang="en-US" dirty="0"/>
          </a:p>
        </p:txBody>
      </p:sp>
    </p:spTree>
    <p:extLst>
      <p:ext uri="{BB962C8B-B14F-4D97-AF65-F5344CB8AC3E}">
        <p14:creationId xmlns:p14="http://schemas.microsoft.com/office/powerpoint/2010/main" val="1165585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Responsibility	</a:t>
            </a:r>
            <a:endParaRPr lang="en-US" dirty="0"/>
          </a:p>
        </p:txBody>
      </p:sp>
      <p:sp>
        <p:nvSpPr>
          <p:cNvPr id="3" name="Content Placeholder 2"/>
          <p:cNvSpPr>
            <a:spLocks noGrp="1"/>
          </p:cNvSpPr>
          <p:nvPr>
            <p:ph idx="1"/>
          </p:nvPr>
        </p:nvSpPr>
        <p:spPr/>
        <p:txBody>
          <a:bodyPr/>
          <a:lstStyle/>
          <a:p>
            <a:r>
              <a:rPr lang="en-US" dirty="0" smtClean="0"/>
              <a:t>Coaches</a:t>
            </a:r>
          </a:p>
          <a:p>
            <a:pPr lvl="1"/>
            <a:endParaRPr lang="en-US" dirty="0"/>
          </a:p>
        </p:txBody>
      </p:sp>
    </p:spTree>
    <p:extLst>
      <p:ext uri="{BB962C8B-B14F-4D97-AF65-F5344CB8AC3E}">
        <p14:creationId xmlns:p14="http://schemas.microsoft.com/office/powerpoint/2010/main" val="64604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lstStyle/>
          <a:p>
            <a:r>
              <a:rPr lang="en-US" dirty="0" smtClean="0"/>
              <a:t>We are all accountable</a:t>
            </a:r>
          </a:p>
          <a:p>
            <a:endParaRPr lang="en-US" dirty="0" smtClean="0"/>
          </a:p>
          <a:p>
            <a:endParaRPr lang="en-US" dirty="0"/>
          </a:p>
          <a:p>
            <a:r>
              <a:rPr lang="en-US" dirty="0" smtClean="0"/>
              <a:t>We can’t let it get to the point where non- FB people feel a need to step in</a:t>
            </a:r>
          </a:p>
          <a:p>
            <a:pPr lvl="2"/>
            <a:r>
              <a:rPr lang="en-US" dirty="0" smtClean="0"/>
              <a:t>Teddy Roosevelt 1905!</a:t>
            </a:r>
          </a:p>
          <a:p>
            <a:endParaRPr lang="en-US" dirty="0" smtClean="0"/>
          </a:p>
          <a:p>
            <a:endParaRPr lang="en-US" dirty="0"/>
          </a:p>
          <a:p>
            <a:r>
              <a:rPr lang="en-US" dirty="0" smtClean="0"/>
              <a:t>In the end, the game itself is accountable</a:t>
            </a:r>
          </a:p>
        </p:txBody>
      </p:sp>
    </p:spTree>
    <p:extLst>
      <p:ext uri="{BB962C8B-B14F-4D97-AF65-F5344CB8AC3E}">
        <p14:creationId xmlns:p14="http://schemas.microsoft.com/office/powerpoint/2010/main" val="2981655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Biggest Fears	</a:t>
            </a:r>
            <a:endParaRPr lang="en-US" dirty="0"/>
          </a:p>
        </p:txBody>
      </p:sp>
      <p:sp>
        <p:nvSpPr>
          <p:cNvPr id="3" name="Content Placeholder 2"/>
          <p:cNvSpPr>
            <a:spLocks noGrp="1"/>
          </p:cNvSpPr>
          <p:nvPr>
            <p:ph idx="1"/>
          </p:nvPr>
        </p:nvSpPr>
        <p:spPr/>
        <p:txBody>
          <a:bodyPr/>
          <a:lstStyle/>
          <a:p>
            <a:r>
              <a:rPr lang="en-US" dirty="0" smtClean="0"/>
              <a:t>Non- FB people will feel a need to step in and take action</a:t>
            </a:r>
          </a:p>
          <a:p>
            <a:endParaRPr lang="en-US" dirty="0" smtClean="0"/>
          </a:p>
          <a:p>
            <a:endParaRPr lang="en-US" dirty="0"/>
          </a:p>
          <a:p>
            <a:r>
              <a:rPr lang="en-US" dirty="0" smtClean="0"/>
              <a:t>People will always enjoy watching football, but will they allow their sons to play?</a:t>
            </a:r>
            <a:endParaRPr lang="en-US" dirty="0"/>
          </a:p>
        </p:txBody>
      </p:sp>
    </p:spTree>
    <p:extLst>
      <p:ext uri="{BB962C8B-B14F-4D97-AF65-F5344CB8AC3E}">
        <p14:creationId xmlns:p14="http://schemas.microsoft.com/office/powerpoint/2010/main" val="3462541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93211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Major Priorities</a:t>
            </a:r>
            <a:endParaRPr lang="en-US" dirty="0"/>
          </a:p>
        </p:txBody>
      </p:sp>
      <p:sp>
        <p:nvSpPr>
          <p:cNvPr id="3" name="Content Placeholder 2"/>
          <p:cNvSpPr>
            <a:spLocks noGrp="1"/>
          </p:cNvSpPr>
          <p:nvPr>
            <p:ph idx="1"/>
          </p:nvPr>
        </p:nvSpPr>
        <p:spPr/>
        <p:txBody>
          <a:bodyPr/>
          <a:lstStyle/>
          <a:p>
            <a:r>
              <a:rPr lang="en-US" dirty="0" smtClean="0"/>
              <a:t>Preventing sudden death in strength and conditioning activities</a:t>
            </a:r>
          </a:p>
          <a:p>
            <a:endParaRPr lang="en-US" dirty="0"/>
          </a:p>
          <a:p>
            <a:r>
              <a:rPr lang="en-US" dirty="0" smtClean="0"/>
              <a:t>Reducing the number of helmet contacts in order to reduce the number of concussions and risk of debilitating cervical spine injuries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908781"/>
            <a:ext cx="2590800" cy="1684019"/>
          </a:xfrm>
          <a:prstGeom prst="rect">
            <a:avLst/>
          </a:prstGeom>
        </p:spPr>
      </p:pic>
    </p:spTree>
    <p:extLst>
      <p:ext uri="{BB962C8B-B14F-4D97-AF65-F5344CB8AC3E}">
        <p14:creationId xmlns:p14="http://schemas.microsoft.com/office/powerpoint/2010/main" val="970874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Documents</a:t>
            </a:r>
            <a:endParaRPr lang="en-US" dirty="0"/>
          </a:p>
        </p:txBody>
      </p:sp>
      <p:sp>
        <p:nvSpPr>
          <p:cNvPr id="3" name="Content Placeholder 2"/>
          <p:cNvSpPr>
            <a:spLocks noGrp="1"/>
          </p:cNvSpPr>
          <p:nvPr>
            <p:ph idx="1"/>
          </p:nvPr>
        </p:nvSpPr>
        <p:spPr/>
        <p:txBody>
          <a:bodyPr>
            <a:normAutofit/>
          </a:bodyPr>
          <a:lstStyle/>
          <a:p>
            <a:r>
              <a:rPr lang="en-US" dirty="0" smtClean="0"/>
              <a:t>Consensus Statement- Intra Association Task Force on Preventing Sudden Death in Strength and </a:t>
            </a:r>
            <a:r>
              <a:rPr lang="en-US" dirty="0"/>
              <a:t>C</a:t>
            </a:r>
            <a:r>
              <a:rPr lang="en-US" dirty="0" smtClean="0"/>
              <a:t>onditioning Activities</a:t>
            </a:r>
          </a:p>
          <a:p>
            <a:pPr lvl="1"/>
            <a:r>
              <a:rPr lang="en-US" dirty="0" smtClean="0"/>
              <a:t>USOC, NCAA, NATA, NSCA, CSCCa, AMSSM, ACSM, CDC, AOSSM, NASM</a:t>
            </a:r>
          </a:p>
          <a:p>
            <a:r>
              <a:rPr lang="en-US" dirty="0" smtClean="0"/>
              <a:t>NATA Official Statement – Calling Crown of the Helmet Violations</a:t>
            </a:r>
          </a:p>
          <a:p>
            <a:pPr lvl="1"/>
            <a:r>
              <a:rPr lang="en-US" dirty="0" smtClean="0"/>
              <a:t>Supported by A MSSM, American </a:t>
            </a:r>
            <a:r>
              <a:rPr lang="en-US" dirty="0"/>
              <a:t>College of Emergency </a:t>
            </a:r>
            <a:r>
              <a:rPr lang="en-US" dirty="0" smtClean="0"/>
              <a:t>Physicians, PFATS, NAN, ACSM, AOASM</a:t>
            </a:r>
            <a:endParaRPr lang="en-US" dirty="0"/>
          </a:p>
          <a:p>
            <a:endParaRPr lang="en-US" dirty="0"/>
          </a:p>
        </p:txBody>
      </p:sp>
    </p:spTree>
    <p:extLst>
      <p:ext uri="{BB962C8B-B14F-4D97-AF65-F5344CB8AC3E}">
        <p14:creationId xmlns:p14="http://schemas.microsoft.com/office/powerpoint/2010/main" val="3212713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1"/>
            <a:ext cx="7315200" cy="1142999"/>
          </a:xfrm>
        </p:spPr>
        <p:txBody>
          <a:bodyPr>
            <a:normAutofit fontScale="90000"/>
          </a:bodyPr>
          <a:lstStyle/>
          <a:p>
            <a:r>
              <a:rPr lang="en-US" dirty="0" smtClean="0"/>
              <a:t>Preventing </a:t>
            </a:r>
            <a:r>
              <a:rPr lang="en-US" dirty="0"/>
              <a:t>C</a:t>
            </a:r>
            <a:r>
              <a:rPr lang="en-US" dirty="0" smtClean="0"/>
              <a:t>onditioning Deaths</a:t>
            </a:r>
            <a:endParaRPr lang="en-US" dirty="0"/>
          </a:p>
        </p:txBody>
      </p:sp>
      <p:sp>
        <p:nvSpPr>
          <p:cNvPr id="3" name="Content Placeholder 2"/>
          <p:cNvSpPr>
            <a:spLocks noGrp="1"/>
          </p:cNvSpPr>
          <p:nvPr>
            <p:ph idx="1"/>
          </p:nvPr>
        </p:nvSpPr>
        <p:spPr>
          <a:xfrm>
            <a:off x="914400" y="1981200"/>
            <a:ext cx="7315200" cy="3734926"/>
          </a:xfrm>
        </p:spPr>
        <p:txBody>
          <a:bodyPr>
            <a:normAutofit/>
          </a:bodyPr>
          <a:lstStyle/>
          <a:p>
            <a:r>
              <a:rPr lang="en-US" dirty="0" smtClean="0"/>
              <a:t>Since 2000, there have been 21 deaths related to conditioning activities</a:t>
            </a:r>
          </a:p>
          <a:p>
            <a:pPr lvl="1"/>
            <a:r>
              <a:rPr lang="en-US" dirty="0" smtClean="0"/>
              <a:t>75% were Division 1 players</a:t>
            </a:r>
          </a:p>
          <a:p>
            <a:pPr lvl="1"/>
            <a:r>
              <a:rPr lang="en-US" dirty="0" smtClean="0"/>
              <a:t>11/ 21 deaths occurred on Day 1 or Day 2 of conditioning</a:t>
            </a:r>
          </a:p>
          <a:p>
            <a:endParaRPr lang="en-US" dirty="0" smtClean="0"/>
          </a:p>
          <a:p>
            <a:r>
              <a:rPr lang="en-US" dirty="0" smtClean="0"/>
              <a:t>Fortunately and coincidentally, there have not been any deaths related to actually playing FB</a:t>
            </a:r>
          </a:p>
          <a:p>
            <a:r>
              <a:rPr lang="en-US" dirty="0" smtClean="0"/>
              <a:t>Referred to in the media as “the Funeral Season” and ‘the Killing </a:t>
            </a:r>
            <a:r>
              <a:rPr lang="en-US" smtClean="0"/>
              <a:t>Season”</a:t>
            </a:r>
            <a:endParaRPr lang="en-US" dirty="0" smtClean="0"/>
          </a:p>
        </p:txBody>
      </p:sp>
      <p:sp>
        <p:nvSpPr>
          <p:cNvPr id="7" name="Rectangle 2"/>
          <p:cNvSpPr>
            <a:spLocks noChangeArrowheads="1"/>
          </p:cNvSpPr>
          <p:nvPr/>
        </p:nvSpPr>
        <p:spPr bwMode="auto">
          <a:xfrm>
            <a:off x="914400" y="4265398"/>
            <a:ext cx="173094" cy="83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0" rIns="95220"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53299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154097"/>
          </a:xfrm>
        </p:spPr>
        <p:txBody>
          <a:bodyPr>
            <a:normAutofit fontScale="90000"/>
          </a:bodyPr>
          <a:lstStyle/>
          <a:p>
            <a:r>
              <a:rPr lang="en-US" dirty="0"/>
              <a:t>Preventing Conditioning Deaths</a:t>
            </a:r>
          </a:p>
        </p:txBody>
      </p:sp>
      <p:sp>
        <p:nvSpPr>
          <p:cNvPr id="3" name="Content Placeholder 2"/>
          <p:cNvSpPr>
            <a:spLocks noGrp="1"/>
          </p:cNvSpPr>
          <p:nvPr>
            <p:ph idx="1"/>
          </p:nvPr>
        </p:nvSpPr>
        <p:spPr>
          <a:xfrm>
            <a:off x="914400" y="2057401"/>
            <a:ext cx="7315200" cy="4251960"/>
          </a:xfrm>
        </p:spPr>
        <p:txBody>
          <a:bodyPr/>
          <a:lstStyle/>
          <a:p>
            <a:r>
              <a:rPr lang="en-US" dirty="0" smtClean="0"/>
              <a:t>Progressive </a:t>
            </a:r>
            <a:r>
              <a:rPr lang="en-US" dirty="0" err="1" smtClean="0"/>
              <a:t>acclimitization</a:t>
            </a:r>
            <a:endParaRPr lang="en-US" dirty="0" smtClean="0"/>
          </a:p>
          <a:p>
            <a:r>
              <a:rPr lang="en-US" dirty="0" smtClean="0"/>
              <a:t>Gradual increase in new conditioning activities</a:t>
            </a:r>
          </a:p>
          <a:p>
            <a:r>
              <a:rPr lang="en-US" dirty="0" smtClean="0"/>
              <a:t>Eliminate exercise as a form of punishment</a:t>
            </a:r>
          </a:p>
          <a:p>
            <a:r>
              <a:rPr lang="en-US" dirty="0" smtClean="0"/>
              <a:t>Ensure proper education, </a:t>
            </a:r>
            <a:r>
              <a:rPr lang="en-US" dirty="0" err="1" smtClean="0"/>
              <a:t>experince</a:t>
            </a:r>
            <a:r>
              <a:rPr lang="en-US" dirty="0" smtClean="0"/>
              <a:t>, and credentialing of the S &amp; C staff</a:t>
            </a:r>
          </a:p>
          <a:p>
            <a:r>
              <a:rPr lang="en-US" dirty="0" smtClean="0"/>
              <a:t>Appropriate medical coverage</a:t>
            </a:r>
          </a:p>
          <a:p>
            <a:r>
              <a:rPr lang="en-US" dirty="0" smtClean="0"/>
              <a:t>Familiarization of Emergency Action Plans (EAP)</a:t>
            </a:r>
          </a:p>
          <a:p>
            <a:r>
              <a:rPr lang="en-US" dirty="0" smtClean="0"/>
              <a:t>Awareness of individual medical conditions</a:t>
            </a:r>
            <a:endParaRPr lang="en-US" dirty="0"/>
          </a:p>
        </p:txBody>
      </p:sp>
    </p:spTree>
    <p:extLst>
      <p:ext uri="{BB962C8B-B14F-4D97-AF65-F5344CB8AC3E}">
        <p14:creationId xmlns:p14="http://schemas.microsoft.com/office/powerpoint/2010/main" val="95679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Concussions</a:t>
            </a:r>
            <a:endParaRPr lang="en-US" dirty="0"/>
          </a:p>
        </p:txBody>
      </p:sp>
      <p:sp>
        <p:nvSpPr>
          <p:cNvPr id="3" name="Content Placeholder 2"/>
          <p:cNvSpPr>
            <a:spLocks noGrp="1"/>
          </p:cNvSpPr>
          <p:nvPr>
            <p:ph idx="1"/>
          </p:nvPr>
        </p:nvSpPr>
        <p:spPr/>
        <p:txBody>
          <a:bodyPr/>
          <a:lstStyle/>
          <a:p>
            <a:r>
              <a:rPr lang="en-US" dirty="0" smtClean="0"/>
              <a:t>Issue has taken on a life of it’s own</a:t>
            </a:r>
          </a:p>
          <a:p>
            <a:r>
              <a:rPr lang="en-US" dirty="0" smtClean="0"/>
              <a:t>Concern at all levels of Football </a:t>
            </a:r>
          </a:p>
          <a:p>
            <a:pPr lvl="1"/>
            <a:r>
              <a:rPr lang="en-US" dirty="0" smtClean="0"/>
              <a:t>The same can be said of any sport that involves contact</a:t>
            </a:r>
          </a:p>
          <a:p>
            <a:r>
              <a:rPr lang="en-US" dirty="0" smtClean="0"/>
              <a:t>More of an issue with Football because of the popularity and the media attention the sport receives</a:t>
            </a:r>
          </a:p>
          <a:p>
            <a:r>
              <a:rPr lang="en-US" dirty="0" smtClean="0"/>
              <a:t>The popular  culprits are “launching” and “targeting”  by tacklers, along with hits on the “defenseless player”, with little to no attention to the ball carrier that purposely lowers his head just before contact</a:t>
            </a:r>
            <a:endParaRPr lang="en-US" dirty="0"/>
          </a:p>
        </p:txBody>
      </p:sp>
    </p:spTree>
    <p:extLst>
      <p:ext uri="{BB962C8B-B14F-4D97-AF65-F5344CB8AC3E}">
        <p14:creationId xmlns:p14="http://schemas.microsoft.com/office/powerpoint/2010/main" val="2398537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Concussions</a:t>
            </a:r>
          </a:p>
        </p:txBody>
      </p:sp>
      <p:sp>
        <p:nvSpPr>
          <p:cNvPr id="3" name="Content Placeholder 2"/>
          <p:cNvSpPr>
            <a:spLocks noGrp="1"/>
          </p:cNvSpPr>
          <p:nvPr>
            <p:ph idx="1"/>
          </p:nvPr>
        </p:nvSpPr>
        <p:spPr/>
        <p:txBody>
          <a:bodyPr/>
          <a:lstStyle/>
          <a:p>
            <a:r>
              <a:rPr lang="en-US" dirty="0" smtClean="0"/>
              <a:t>Enforcement of the existing rules is uneven and infrequent</a:t>
            </a:r>
          </a:p>
          <a:p>
            <a:r>
              <a:rPr lang="en-US" dirty="0" smtClean="0"/>
              <a:t>Helmet is designed to prevent blunt force trauma- they will NOT prevent concussions</a:t>
            </a:r>
          </a:p>
          <a:p>
            <a:r>
              <a:rPr lang="en-US" dirty="0" smtClean="0"/>
              <a:t>Need to educate tacklers, blockers, </a:t>
            </a:r>
            <a:r>
              <a:rPr lang="en-US" smtClean="0"/>
              <a:t>and runners</a:t>
            </a:r>
            <a:endParaRPr lang="en-US"/>
          </a:p>
        </p:txBody>
      </p:sp>
    </p:spTree>
    <p:extLst>
      <p:ext uri="{BB962C8B-B14F-4D97-AF65-F5344CB8AC3E}">
        <p14:creationId xmlns:p14="http://schemas.microsoft.com/office/powerpoint/2010/main" val="3111745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Helmet Contact Issues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Rule 9-1-3a</a:t>
            </a:r>
          </a:p>
          <a:p>
            <a:r>
              <a:rPr lang="en-US" dirty="0"/>
              <a:t> </a:t>
            </a:r>
          </a:p>
          <a:p>
            <a:r>
              <a:rPr lang="en-US" dirty="0"/>
              <a:t>"No player shall initiate contact and target an opponent with the crown (top) of his helmet.  When in question, it is a foul"</a:t>
            </a:r>
          </a:p>
          <a:p>
            <a:r>
              <a:rPr lang="en-US" dirty="0"/>
              <a:t> </a:t>
            </a:r>
          </a:p>
          <a:p>
            <a:r>
              <a:rPr lang="en-US" dirty="0"/>
              <a:t>Rule 9-1-3b</a:t>
            </a:r>
          </a:p>
          <a:p>
            <a:r>
              <a:rPr lang="en-US" dirty="0"/>
              <a:t> </a:t>
            </a:r>
          </a:p>
          <a:p>
            <a:r>
              <a:rPr lang="en-US" dirty="0"/>
              <a:t>No player shall initiate contact and target a defenseless opponent above the shoulders.  When in question, it is a foul"</a:t>
            </a:r>
          </a:p>
          <a:p>
            <a:r>
              <a:rPr lang="en-US" dirty="0"/>
              <a:t> </a:t>
            </a:r>
          </a:p>
          <a:p>
            <a:r>
              <a:rPr lang="en-US" dirty="0"/>
              <a:t>Under "Points of Emphasis" the following language addresses our topic:</a:t>
            </a:r>
          </a:p>
          <a:p>
            <a:r>
              <a:rPr lang="en-US" dirty="0"/>
              <a:t> </a:t>
            </a:r>
          </a:p>
          <a:p>
            <a:r>
              <a:rPr lang="en-US" dirty="0"/>
              <a:t>"Intentional helmet-to-helmet contact is never legal, nor is any blow directed toward an opponent's head.  Flagrant offenders shall be disqualified"</a:t>
            </a:r>
          </a:p>
          <a:p>
            <a:endParaRPr lang="en-US" dirty="0"/>
          </a:p>
        </p:txBody>
      </p:sp>
    </p:spTree>
    <p:extLst>
      <p:ext uri="{BB962C8B-B14F-4D97-AF65-F5344CB8AC3E}">
        <p14:creationId xmlns:p14="http://schemas.microsoft.com/office/powerpoint/2010/main" val="416699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and Authority</a:t>
            </a:r>
            <a:endParaRPr lang="en-US" dirty="0"/>
          </a:p>
        </p:txBody>
      </p:sp>
      <p:sp>
        <p:nvSpPr>
          <p:cNvPr id="3" name="Content Placeholder 2"/>
          <p:cNvSpPr>
            <a:spLocks noGrp="1"/>
          </p:cNvSpPr>
          <p:nvPr>
            <p:ph idx="1"/>
          </p:nvPr>
        </p:nvSpPr>
        <p:spPr/>
        <p:txBody>
          <a:bodyPr/>
          <a:lstStyle/>
          <a:p>
            <a:r>
              <a:rPr lang="en-US" dirty="0" smtClean="0"/>
              <a:t>Shared by </a:t>
            </a:r>
          </a:p>
          <a:p>
            <a:pPr lvl="1"/>
            <a:r>
              <a:rPr lang="en-US" dirty="0" smtClean="0"/>
              <a:t>Coaches</a:t>
            </a:r>
          </a:p>
          <a:p>
            <a:pPr lvl="1"/>
            <a:r>
              <a:rPr lang="en-US" dirty="0" smtClean="0"/>
              <a:t>Medical Staff</a:t>
            </a:r>
          </a:p>
          <a:p>
            <a:pPr lvl="1"/>
            <a:r>
              <a:rPr lang="en-US" dirty="0" smtClean="0"/>
              <a:t>Officials</a:t>
            </a:r>
          </a:p>
          <a:p>
            <a:pPr lvl="1"/>
            <a:r>
              <a:rPr lang="en-US" dirty="0" smtClean="0"/>
              <a:t>Anyone else with a vested interest in the sport of Football</a:t>
            </a:r>
          </a:p>
        </p:txBody>
      </p:sp>
    </p:spTree>
    <p:extLst>
      <p:ext uri="{BB962C8B-B14F-4D97-AF65-F5344CB8AC3E}">
        <p14:creationId xmlns:p14="http://schemas.microsoft.com/office/powerpoint/2010/main" val="30024794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790</TotalTime>
  <Words>2117</Words>
  <Application>Microsoft Office PowerPoint</Application>
  <PresentationFormat>On-screen Show (4:3)</PresentationFormat>
  <Paragraphs>170</Paragraphs>
  <Slides>19</Slides>
  <Notes>19</Notes>
  <HiddenSlides>2</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Perspective</vt:lpstr>
      <vt:lpstr>Player Safety in College Football: Responsibility, Authority, Accountability</vt:lpstr>
      <vt:lpstr>Two Major Priorities</vt:lpstr>
      <vt:lpstr>Important Documents</vt:lpstr>
      <vt:lpstr>Preventing Conditioning Deaths</vt:lpstr>
      <vt:lpstr>Preventing Conditioning Deaths</vt:lpstr>
      <vt:lpstr>Preventing Concussions</vt:lpstr>
      <vt:lpstr>Preventing Concussions</vt:lpstr>
      <vt:lpstr>Helmet Contact Issues</vt:lpstr>
      <vt:lpstr>Responsibility and Authority</vt:lpstr>
      <vt:lpstr>Responsibility</vt:lpstr>
      <vt:lpstr>Responsibility</vt:lpstr>
      <vt:lpstr>Responsibility</vt:lpstr>
      <vt:lpstr>Authority</vt:lpstr>
      <vt:lpstr>Authority</vt:lpstr>
      <vt:lpstr>Authority</vt:lpstr>
      <vt:lpstr>Responsibility </vt:lpstr>
      <vt:lpstr>Accountability</vt:lpstr>
      <vt:lpstr>My Biggest Fears </vt:lpstr>
      <vt:lpstr>Thank You!</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Player Safety in College Football: Responsibility, Authority, Accountability</dc:title>
  <dc:creator>Charles R. Thompson</dc:creator>
  <cp:lastModifiedBy>Patrick Buffum</cp:lastModifiedBy>
  <cp:revision>38</cp:revision>
  <dcterms:created xsi:type="dcterms:W3CDTF">2012-11-20T20:09:36Z</dcterms:created>
  <dcterms:modified xsi:type="dcterms:W3CDTF">2015-08-17T16:38:08Z</dcterms:modified>
</cp:coreProperties>
</file>