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8" r:id="rId1"/>
  </p:sldMasterIdLst>
  <p:notesMasterIdLst>
    <p:notesMasterId r:id="rId13"/>
  </p:notesMasterIdLst>
  <p:handoutMasterIdLst>
    <p:handoutMasterId r:id="rId14"/>
  </p:handoutMasterIdLst>
  <p:sldIdLst>
    <p:sldId id="28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0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2B2D"/>
    <a:srgbClr val="2D008E"/>
    <a:srgbClr val="D62828"/>
    <a:srgbClr val="200083"/>
    <a:srgbClr val="DF404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5" d="100"/>
          <a:sy n="85" d="100"/>
        </p:scale>
        <p:origin x="-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852A89-CDE9-45C6-8FB5-D13BBE1463D1}" type="datetime1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771C39-38AA-4E68-8849-3A3E4C2B0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6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180338-984C-4B5A-8701-215EFD8BE0D6}" type="datetime1">
              <a:rPr lang="en-US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C4045B-C13C-4B30-90D6-8866AF9F1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88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40018B-E1BE-484E-80D8-7979887DFC28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092C7-4BC9-4895-95C0-A6D7BEAF9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E67D1-5A2E-453C-905B-B0FED8351DD9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1C363-B4ED-477E-86D5-C61A09D54A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A0D48-AF02-47AD-ACEC-6185055CA9C2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D5C98-7403-428B-A129-89E976A37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493B2-08B8-426A-BA7C-5B25F4503800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99FDE-8234-4143-8686-3E1796241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3C84AD-A834-4099-9EA9-B1C53BDB0ECA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9CF3F-5A45-48B2-9029-9D93AA242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20CFEB-0CC0-4809-B912-6C94B5BA4FE6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9017-BF9D-4A5C-B09E-4A03152B4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0F395-6A9F-44C9-9A14-F098D97BD5E2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1C28D-FBF2-4AAC-81C0-FED302D4F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0E35D-2BBA-4642-80D4-54CB76F034C8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25841-63C1-4E9F-8294-CB476DAC06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BAD71-0F4E-4AFB-974E-AA2394A3B255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35014-B7FA-48D7-BB09-AC04E12F1B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85C5C-606B-45E1-8670-9FB489DC6DB2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C128C-DD73-4249-B842-5DCC5CB88D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0884F-1508-480D-98FC-B272233B9987}" type="datetime1">
              <a:rPr lang="en-US" smtClean="0"/>
              <a:pPr>
                <a:defRPr/>
              </a:pPr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B686A-3AF9-4CE8-AFDB-1B166520B9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a.org/sites/default/files/NATA09AnnualMeetingLeadRelease.pdf" TargetMode="External"/><Relationship Id="rId2" Type="http://schemas.openxmlformats.org/officeDocument/2006/relationships/hyperlink" Target="http://www.nata.org/sites/default/files/ExternalHeatIllness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ws.noaa.gov/om/windchill" TargetMode="External"/><Relationship Id="rId5" Type="http://schemas.openxmlformats.org/officeDocument/2006/relationships/hyperlink" Target="http://www.nata.org/NR120208" TargetMode="External"/><Relationship Id="rId4" Type="http://schemas.openxmlformats.org/officeDocument/2006/relationships/hyperlink" Target="http://www.nws.noaa.gov/os/heat/index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>
              <a:spcBef>
                <a:spcPct val="0"/>
              </a:spcBef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Environmental Considerations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77250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6200" y="4876800"/>
            <a:ext cx="8991600" cy="990600"/>
          </a:xfrm>
        </p:spPr>
        <p:txBody>
          <a:bodyPr/>
          <a:lstStyle/>
          <a:p>
            <a:r>
              <a:rPr lang="en-US" sz="1400" dirty="0" smtClean="0"/>
              <a:t>30˚ and below: Be aware of potential for cold injury</a:t>
            </a:r>
            <a:br>
              <a:rPr lang="en-US" sz="1400" dirty="0" smtClean="0"/>
            </a:br>
            <a:r>
              <a:rPr lang="en-US" sz="1400" dirty="0" smtClean="0">
                <a:latin typeface="+mn-lt"/>
              </a:rPr>
              <a:t>25˚ and below: provide additional clothing, cover as much as possible and facilitate rewarming.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/>
              <a:t>15˚ and below: consider modifying activity to limit exposure</a:t>
            </a:r>
            <a:br>
              <a:rPr lang="en-US" sz="1400" dirty="0" smtClean="0"/>
            </a:br>
            <a:r>
              <a:rPr lang="en-US" sz="1400" dirty="0" smtClean="0"/>
              <a:t>0˚ and below: Consider terminating or rescheduling activity</a:t>
            </a:r>
          </a:p>
        </p:txBody>
      </p:sp>
      <p:pic>
        <p:nvPicPr>
          <p:cNvPr id="2150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" b="-1161"/>
          <a:stretch>
            <a:fillRect/>
          </a:stretch>
        </p:blipFill>
        <p:spPr>
          <a:xfrm>
            <a:off x="1219200" y="200025"/>
            <a:ext cx="6629400" cy="4399139"/>
          </a:xfrm>
        </p:spPr>
      </p:pic>
    </p:spTree>
    <p:extLst>
      <p:ext uri="{BB962C8B-B14F-4D97-AF65-F5344CB8AC3E}">
        <p14:creationId xmlns:p14="http://schemas.microsoft.com/office/powerpoint/2010/main" val="762151363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144588"/>
            <a:ext cx="8853487" cy="49815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Heat illnesses: </a:t>
            </a:r>
            <a:r>
              <a:rPr lang="en-US" sz="2000" dirty="0" smtClean="0"/>
              <a:t>National Athletic Trainers’ Association Position Statement: </a:t>
            </a:r>
            <a:r>
              <a:rPr lang="en-US" sz="2000" dirty="0" err="1" smtClean="0"/>
              <a:t>Exertional</a:t>
            </a:r>
            <a:r>
              <a:rPr lang="en-US" sz="2000" dirty="0" smtClean="0"/>
              <a:t> Heat Illnesses (2002). </a:t>
            </a:r>
            <a:r>
              <a:rPr lang="en-US" sz="2000" dirty="0" smtClean="0">
                <a:hlinkClick r:id="rId2"/>
              </a:rPr>
              <a:t>http://www.nata.org/sites/default/files/ExternalHeatIllnesses.pdf</a:t>
            </a:r>
            <a:r>
              <a:rPr lang="en-US" sz="2000" dirty="0" smtClean="0"/>
              <a:t> 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Acclimatization: </a:t>
            </a:r>
            <a:r>
              <a:rPr lang="en-US" sz="2000" dirty="0" smtClean="0"/>
              <a:t>National Athletic Trainers’ Association consensus statement (2009)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www.nata.org/sites/default/files/NATA09AnnualMeetingLeadRelease.pdf</a:t>
            </a:r>
            <a:r>
              <a:rPr lang="en-US" sz="2000" dirty="0" smtClean="0"/>
              <a:t>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Heat Index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000" dirty="0" smtClean="0"/>
              <a:t>National Weather Service.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www.nws.noaa.gov/os/heat/index.shtml#heatindex</a:t>
            </a:r>
            <a:r>
              <a:rPr lang="en-US" sz="2000" dirty="0" smtClean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</a:rPr>
              <a:t>Cold: </a:t>
            </a:r>
            <a:r>
              <a:rPr lang="en-US" sz="2000" dirty="0"/>
              <a:t>National Athletic Trainers’ Association Position Statement: Environmental Cold Injuries (2008).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www.nata.org/NR120208</a:t>
            </a:r>
            <a:endParaRPr lang="en-US" sz="2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b="1" u="sng" dirty="0" err="1" smtClean="0">
                <a:solidFill>
                  <a:schemeClr val="accent1">
                    <a:lumMod val="75000"/>
                  </a:schemeClr>
                </a:solidFill>
              </a:rPr>
              <a:t>Windchill</a:t>
            </a: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000" dirty="0"/>
              <a:t>National Weather Service. Accessed through: </a:t>
            </a: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www.nws.noaa.gov/om/windchill</a:t>
            </a:r>
            <a:r>
              <a:rPr lang="en-US" sz="2000" dirty="0" smtClean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dirty="0" smtClean="0"/>
              <a:t>Also used: NCAA Sports Medicine Handbook 2011-2012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5940518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Environmental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Included are recommendations for: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Exercising in hot and humid environments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Recognition, treatment and prevention of heat related illnesses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Acclimatization recommendations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Heat index and usage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Exercising in cold environments environments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Recognition and prevention of cold-related injuries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Wind chill factor table and usage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Lightning safety and protocols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03305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Recognition of Heat Illnesses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565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Suspect </a:t>
            </a: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Exertional Heat Stroke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if any of these signs or symptoms are present during or immediately after exercising in hot conditions: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Disorientation, confusion, dizziness, vomiting, diarrhea, loss of balance, staggering, irritability, irrational or unusual behavior, apathy, aggressiveness, hysteria, delirium, collapse, loss of consciousness, and coma  OR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Core body temperature of greater than 104</a:t>
            </a:r>
            <a:r>
              <a:rPr lang="en-US" sz="2700" baseline="30000" dirty="0" smtClean="0"/>
              <a:t>o</a:t>
            </a:r>
            <a:r>
              <a:rPr lang="en-US" sz="2700" dirty="0" smtClean="0"/>
              <a:t> taken via rectal thermometer soon after collapse.  Other temperature devices should not be relied upon and have not been proven accurate on persons with exertional heat stroke.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Initiate immediate cooling procedures and call 9-1-1 if these are present.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Suspect </a:t>
            </a: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Heat Exhaustion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and seek medical attention (call AT) if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any of these signs or symptoms are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present during or after activity: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/>
              <a:t>cool clammy skin, disorientation, confusion, emotional instability, staggering, apathy, loss of consciousness, </a:t>
            </a:r>
            <a:r>
              <a:rPr lang="en-US" sz="2700" dirty="0" smtClean="0"/>
              <a:t>vomiting</a:t>
            </a:r>
            <a:endParaRPr lang="en-US" sz="2700" b="1" dirty="0" smtClean="0"/>
          </a:p>
        </p:txBody>
      </p:sp>
    </p:spTree>
    <p:extLst>
      <p:ext uri="{BB962C8B-B14F-4D97-AF65-F5344CB8AC3E}">
        <p14:creationId xmlns:p14="http://schemas.microsoft.com/office/powerpoint/2010/main" val="3830636642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Treatment of Exertional Heat Stroke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Treatment for suspected Exertional Heat Stroke: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Initiate the emergency action plan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Core body temperature must be reduced to less than 102</a:t>
            </a:r>
            <a:r>
              <a:rPr lang="en-US" sz="2700" baseline="30000" dirty="0" smtClean="0"/>
              <a:t>o</a:t>
            </a:r>
            <a:r>
              <a:rPr lang="en-US" sz="2700" dirty="0" smtClean="0"/>
              <a:t> as soon as possible to limit damage and potential death.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Cold water immersion is the fastest cooling method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If immersion is not available, cold-water dousing or wet ice towel rotation may be used to assist with cooling, but these methods have not been shown to be as effective as immersion.  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Cool first, then transport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sz="27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Treatment for signs and symptoms of suspected Exertional Heat Exhaustion: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Move to shaded area, assess CNS function, monitor vital signs, measure body-core temp if possible, cool the athlete with ice towels, fans, removal of clothes, rehydrate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700" dirty="0" smtClean="0"/>
              <a:t>If symptoms worsen, suspect </a:t>
            </a:r>
            <a:r>
              <a:rPr lang="en-US" sz="2700" dirty="0" err="1" smtClean="0"/>
              <a:t>exertional</a:t>
            </a:r>
            <a:r>
              <a:rPr lang="en-US" sz="2700" dirty="0" smtClean="0"/>
              <a:t> heat stroke and immerse in cold tub to lower body temperature as quickly as possible, monitor vital signs, transport to hospital (see above)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54958999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Heat Illness Related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revention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ecommendations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70487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Identification of those athletes more predisposed or have previous history.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(Insert list of particular student-athletes here as needed)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Special considerations and modifications are needed for those wearing protective equipment during periods of high heat stress.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Acclimatize athletes over a period of 7-14 days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Educate athletes on prevention, recognition, treatment, risks, and how to pre-hydrate and rehydrate properly.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Encourage proper sleeping, nutrition, dress and rest breaks to athletes.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Weigh athletes to determine pre and post exercise weight to ensure proper rehydration.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Check </a:t>
            </a:r>
            <a:r>
              <a:rPr lang="en-US" sz="2600" dirty="0"/>
              <a:t>the conditions and develop guidelines and modifications for exercise based on the heat </a:t>
            </a:r>
            <a:r>
              <a:rPr lang="en-US" sz="2600" dirty="0" smtClean="0"/>
              <a:t>index.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(insert specific institutional guidelines here as needed)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22239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Heat Acclimatization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95938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NCAA Football:  Allow a 14 day heat acclimatization period prior to full-scale athletic participation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700" b="1" dirty="0" smtClean="0">
              <a:solidFill>
                <a:srgbClr val="EF2B2D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Day 1-5: only 1 practice/day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If interrupted by weather or heat, practice begin once safe but total time does not exceed 3 hrs.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defRPr/>
            </a:pPr>
            <a:r>
              <a:rPr lang="en-US" sz="2600" dirty="0" smtClean="0"/>
              <a:t>1 hr. walk-through permitted, but need at least 3 hr. recovery between practice and walk-through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2600" dirty="0" smtClean="0"/>
              <a:t>Day 1, 2: Only helmet worn. Day 3-5: Only helmet and shoulder pads.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Day 6: All protective equipment and full contact can begin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Day 6-14: Can begin 2 practices/day. 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All double days, must be followed by a single day or rest day (a single day may include a walk-through provided 3hr recovery time). 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All double days must be separated by a 3 hr. recovery time. </a:t>
            </a:r>
          </a:p>
          <a:p>
            <a:pPr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Double day practice durations should not exceed 3 hours, and athletes should not participate in more than 5 total hours in one day. </a:t>
            </a:r>
          </a:p>
          <a:p>
            <a:pPr lvl="1" fontAlgn="auto">
              <a:spcAft>
                <a:spcPts val="0"/>
              </a:spcAft>
              <a:buClr>
                <a:srgbClr val="2D008E"/>
              </a:buClr>
              <a:buFont typeface="Arial" pitchFamily="34" charset="0"/>
              <a:buChar char="•"/>
              <a:defRPr/>
            </a:pPr>
            <a:r>
              <a:rPr lang="en-US" sz="2600" dirty="0" smtClean="0"/>
              <a:t>Warm-up, stretching, cool down, walk-through, conditioning, weight lifting are included.</a:t>
            </a:r>
          </a:p>
          <a:p>
            <a:pPr marL="457200" lvl="1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40739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Content Placeholder 4" descr="heat_index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80" b="-2750"/>
          <a:stretch>
            <a:fillRect/>
          </a:stretch>
        </p:blipFill>
        <p:spPr>
          <a:xfrm>
            <a:off x="685800" y="290945"/>
            <a:ext cx="7620318" cy="5638800"/>
          </a:xfrm>
        </p:spPr>
      </p:pic>
    </p:spTree>
    <p:extLst>
      <p:ext uri="{BB962C8B-B14F-4D97-AF65-F5344CB8AC3E}">
        <p14:creationId xmlns:p14="http://schemas.microsoft.com/office/powerpoint/2010/main" val="1454416282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Recognition of Cold-Related Injuries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0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Monitor closely and initiate gradual re-warming if any of these signs or symptoms are present: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000" dirty="0" smtClean="0"/>
              <a:t>Dry, waxy skin, edema, burning or tingling sensation, skin is white, gray, black or purple, blood blistering, itching skin, loss of sensation, increased temperature.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000" dirty="0" smtClean="0"/>
              <a:t> Vigorous shivering, pallor, nose bleeds</a:t>
            </a:r>
            <a:r>
              <a:rPr lang="en-US" sz="2000" dirty="0"/>
              <a:t>.</a:t>
            </a:r>
            <a:endParaRPr lang="en-US" sz="2000" dirty="0" smtClean="0"/>
          </a:p>
          <a:p>
            <a:pPr marL="457200" lvl="1" indent="0">
              <a:buClr>
                <a:srgbClr val="2D008E"/>
              </a:buCl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Seek medical attention if any of these signs or symptoms are present: 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r>
              <a:rPr lang="en-US" sz="2000" dirty="0" smtClean="0"/>
              <a:t>Amnesia, depressed respiration, slurred speech, impaired mental function, dilated pupils, muscle rigidity, coma.</a:t>
            </a:r>
          </a:p>
          <a:p>
            <a:pPr lvl="1">
              <a:buClr>
                <a:srgbClr val="2D008E"/>
              </a:buClr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24381931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Prevention of cold-related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56163"/>
          </a:xfrm>
        </p:spPr>
        <p:txBody>
          <a:bodyPr rtlCol="0">
            <a:normAutofit fontScale="55000" lnSpcReduction="20000"/>
          </a:bodyPr>
          <a:lstStyle/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Perform thorough </a:t>
            </a:r>
            <a:r>
              <a:rPr lang="en-US" sz="3100" dirty="0"/>
              <a:t>pre-participation screening to ID those more predisposed or have previous </a:t>
            </a:r>
            <a:r>
              <a:rPr lang="en-US" sz="3100" dirty="0" smtClean="0"/>
              <a:t>history.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 smtClean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Have medical care on site that are </a:t>
            </a:r>
            <a:r>
              <a:rPr lang="en-US" sz="3100" dirty="0"/>
              <a:t>familiar with </a:t>
            </a:r>
            <a:r>
              <a:rPr lang="en-US" sz="3100" dirty="0" smtClean="0"/>
              <a:t>cold related injuries.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 smtClean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Educate athletes </a:t>
            </a:r>
            <a:r>
              <a:rPr lang="en-US" sz="3100" dirty="0"/>
              <a:t>on prevention, </a:t>
            </a:r>
            <a:r>
              <a:rPr lang="en-US" sz="3100" dirty="0" smtClean="0"/>
              <a:t>recognition, treatment</a:t>
            </a:r>
            <a:r>
              <a:rPr lang="en-US" sz="3100" dirty="0"/>
              <a:t>, </a:t>
            </a:r>
            <a:r>
              <a:rPr lang="en-US" sz="3100" dirty="0" smtClean="0"/>
              <a:t>and risks involved.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Encourage </a:t>
            </a:r>
            <a:r>
              <a:rPr lang="en-US" sz="3100" dirty="0"/>
              <a:t>proper sleeping, nutrition</a:t>
            </a:r>
            <a:r>
              <a:rPr lang="en-US" sz="3100" dirty="0" smtClean="0"/>
              <a:t>, </a:t>
            </a:r>
            <a:r>
              <a:rPr lang="en-US" sz="3100" dirty="0"/>
              <a:t>and rest breaks to </a:t>
            </a:r>
            <a:r>
              <a:rPr lang="en-US" sz="3100" dirty="0" smtClean="0"/>
              <a:t>athletes.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Develop event and practice guidelines for participating in cold conditions using wind chill factors.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 smtClean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u="sng" dirty="0" smtClean="0"/>
              <a:t>Proper dress: </a:t>
            </a:r>
            <a:r>
              <a:rPr lang="en-US" sz="3100" dirty="0" smtClean="0"/>
              <a:t>Internal layer evaporates but not absorbs sweat, the middle layer insulates and the external layer should be water and wind resistant.</a:t>
            </a:r>
          </a:p>
          <a:p>
            <a:pPr marL="0" lvl="1" indent="0" fontAlgn="auto">
              <a:spcAft>
                <a:spcPts val="0"/>
              </a:spcAft>
              <a:buClr>
                <a:srgbClr val="2D008E"/>
              </a:buClr>
              <a:buNone/>
              <a:defRPr/>
            </a:pPr>
            <a:endParaRPr lang="en-US" sz="3100" dirty="0" smtClean="0"/>
          </a:p>
          <a:p>
            <a:pPr marL="342900" lvl="1" indent="-342900" fontAlgn="auto">
              <a:spcAft>
                <a:spcPts val="0"/>
              </a:spcAft>
              <a:buClr>
                <a:srgbClr val="2D008E"/>
              </a:buClr>
              <a:buFont typeface="Arial"/>
              <a:buChar char="•"/>
              <a:defRPr/>
            </a:pPr>
            <a:r>
              <a:rPr lang="en-US" sz="3100" dirty="0" smtClean="0"/>
              <a:t>Provide athletes opportunities to rewarm or stay warm throughout practice/competition. </a:t>
            </a:r>
            <a:r>
              <a:rPr lang="en-US" sz="3100" dirty="0"/>
              <a:t>I</a:t>
            </a:r>
            <a:r>
              <a:rPr lang="en-US" sz="3100" dirty="0" smtClean="0"/>
              <a:t>nclude warming supplies: water and rehydration, heat packs, blankets, heaters, and a warm tub if possible. </a:t>
            </a:r>
          </a:p>
          <a:p>
            <a:pPr marL="342900" lvl="1" indent="-342900"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63861"/>
      </p:ext>
    </p:extLst>
  </p:cSld>
  <p:clrMapOvr>
    <a:masterClrMapping/>
  </p:clrMapOvr>
  <p:transition spd="med">
    <p:dissolv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ATA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NATA2015</Template>
  <TotalTime>118</TotalTime>
  <Words>1002</Words>
  <Application>Microsoft Office PowerPoint</Application>
  <PresentationFormat>On-screen Show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NATA2015</vt:lpstr>
      <vt:lpstr>PowerPoint Presentation</vt:lpstr>
      <vt:lpstr>Environmental Considerations</vt:lpstr>
      <vt:lpstr>Recognition of Heat Illnesses</vt:lpstr>
      <vt:lpstr>Treatment of Exertional Heat Stroke</vt:lpstr>
      <vt:lpstr>Heat Illness Related Prevention Recommendations</vt:lpstr>
      <vt:lpstr>Heat Acclimatization Recommendations</vt:lpstr>
      <vt:lpstr>PowerPoint Presentation</vt:lpstr>
      <vt:lpstr>Recognition of Cold-Related Injuries</vt:lpstr>
      <vt:lpstr>Prevention of cold-related injuries</vt:lpstr>
      <vt:lpstr>30˚ and below: Be aware of potential for cold injury 25˚ and below: provide additional clothing, cover as much as possible and facilitate rewarming. 15˚ and below: consider modifying activity to limit exposure 0˚ and below: Consider terminating or rescheduling activity</vt:lpstr>
      <vt:lpstr>References</vt:lpstr>
    </vt:vector>
  </TitlesOfParts>
  <Company>NATA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</dc:creator>
  <cp:lastModifiedBy>AUTOLOGIN</cp:lastModifiedBy>
  <cp:revision>12</cp:revision>
  <dcterms:created xsi:type="dcterms:W3CDTF">2012-10-15T19:11:33Z</dcterms:created>
  <dcterms:modified xsi:type="dcterms:W3CDTF">2015-07-01T18:59:55Z</dcterms:modified>
</cp:coreProperties>
</file>